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Default Extension="docx" ContentType="application/vnd.openxmlformats-officedocument.wordprocessingml.document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0" r:id="rId1"/>
  </p:sldMasterIdLst>
  <p:notesMasterIdLst>
    <p:notesMasterId r:id="rId43"/>
  </p:notesMasterIdLst>
  <p:handoutMasterIdLst>
    <p:handoutMasterId r:id="rId44"/>
  </p:handoutMasterIdLst>
  <p:sldIdLst>
    <p:sldId id="285" r:id="rId2"/>
    <p:sldId id="386" r:id="rId3"/>
    <p:sldId id="405" r:id="rId4"/>
    <p:sldId id="390" r:id="rId5"/>
    <p:sldId id="408" r:id="rId6"/>
    <p:sldId id="391" r:id="rId7"/>
    <p:sldId id="412" r:id="rId8"/>
    <p:sldId id="380" r:id="rId9"/>
    <p:sldId id="393" r:id="rId10"/>
    <p:sldId id="406" r:id="rId11"/>
    <p:sldId id="407" r:id="rId12"/>
    <p:sldId id="396" r:id="rId13"/>
    <p:sldId id="398" r:id="rId14"/>
    <p:sldId id="419" r:id="rId15"/>
    <p:sldId id="382" r:id="rId16"/>
    <p:sldId id="381" r:id="rId17"/>
    <p:sldId id="394" r:id="rId18"/>
    <p:sldId id="418" r:id="rId19"/>
    <p:sldId id="387" r:id="rId20"/>
    <p:sldId id="383" r:id="rId21"/>
    <p:sldId id="399" r:id="rId22"/>
    <p:sldId id="385" r:id="rId23"/>
    <p:sldId id="365" r:id="rId24"/>
    <p:sldId id="374" r:id="rId25"/>
    <p:sldId id="367" r:id="rId26"/>
    <p:sldId id="368" r:id="rId27"/>
    <p:sldId id="369" r:id="rId28"/>
    <p:sldId id="370" r:id="rId29"/>
    <p:sldId id="371" r:id="rId30"/>
    <p:sldId id="372" r:id="rId31"/>
    <p:sldId id="373" r:id="rId32"/>
    <p:sldId id="375" r:id="rId33"/>
    <p:sldId id="376" r:id="rId34"/>
    <p:sldId id="403" r:id="rId35"/>
    <p:sldId id="404" r:id="rId36"/>
    <p:sldId id="400" r:id="rId37"/>
    <p:sldId id="401" r:id="rId38"/>
    <p:sldId id="402" r:id="rId39"/>
    <p:sldId id="413" r:id="rId40"/>
    <p:sldId id="417" r:id="rId41"/>
    <p:sldId id="420" r:id="rId42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 useTimings="0">
    <p:present/>
    <p:sldAll/>
    <p:penClr>
      <a:srgbClr val="FF0000"/>
    </p:penClr>
  </p:showPr>
  <p:clrMru>
    <a:srgbClr val="F3F6F7"/>
    <a:srgbClr val="F0F3F4"/>
    <a:srgbClr val="009999"/>
    <a:srgbClr val="3C578C"/>
    <a:srgbClr val="FFFFFF"/>
    <a:srgbClr val="00CC66"/>
    <a:srgbClr val="AC3243"/>
    <a:srgbClr val="FF5B5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10" autoAdjust="0"/>
    <p:restoredTop sz="93429" autoAdjust="0"/>
  </p:normalViewPr>
  <p:slideViewPr>
    <p:cSldViewPr>
      <p:cViewPr varScale="1">
        <p:scale>
          <a:sx n="111" d="100"/>
          <a:sy n="111" d="100"/>
        </p:scale>
        <p:origin x="-161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TvardovskyDV\&#1056;&#1072;&#1073;&#1086;&#1095;&#1080;&#1081;%20&#1089;&#1090;&#1086;&#1083;\&#1050;&#1085;&#1080;&#1075;&#1072;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30"/>
      <c:rotY val="130"/>
      <c:perspective val="30"/>
    </c:view3D>
    <c:plotArea>
      <c:layout/>
      <c:pie3DChart>
        <c:varyColors val="1"/>
      </c:pie3DChart>
      <c:spPr>
        <a:noFill/>
        <a:ln>
          <a:noFill/>
        </a:ln>
      </c:spPr>
    </c:plotArea>
    <c:plotVisOnly val="1"/>
  </c:chart>
  <c:spPr>
    <a:noFill/>
    <a:ln>
      <a:noFill/>
    </a:ln>
  </c:sp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9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B07AA375-6E57-461A-BF50-BA1BD274DA82}" type="datetimeFigureOut">
              <a:rPr lang="ru-RU"/>
              <a:pPr>
                <a:defRPr/>
              </a:pPr>
              <a:t>31.05.2011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D4FF30D4-3F07-4FE0-9291-02865D858C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03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003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03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0FF084A7-BA6A-4CA7-A947-3FF4B9E32C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A10FDC9-5953-4E1B-A1F6-1263666F6C22}" type="slidenum">
              <a:rPr lang="ru-RU"/>
              <a:pPr>
                <a:defRPr/>
              </a:pPr>
              <a:t>17</a:t>
            </a:fld>
            <a:endParaRPr lang="ru-RU"/>
          </a:p>
        </p:txBody>
      </p:sp>
      <p:sp>
        <p:nvSpPr>
          <p:cNvPr id="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73" name="Rectangle 15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874" name="Rectangle 15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155"/>
          <p:cNvSpPr>
            <a:spLocks noGrp="1" noChangeArrowheads="1"/>
          </p:cNvSpPr>
          <p:nvPr>
            <p:ph type="dt" sz="quarter" idx="10"/>
          </p:nvPr>
        </p:nvSpPr>
        <p:spPr>
          <a:xfrm>
            <a:off x="3048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C38C8C90-8D55-45E0-B0F4-F7DA6B9AE7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869F9B-5B4D-4258-A965-4054EB0192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DACFC9-1F7A-4D09-998D-D8CA9A12B6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OverTx" preserve="1">
  <p:cSld name="Заголовок и два объекта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625" y="1600200"/>
            <a:ext cx="4194175" cy="2173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194175" cy="2173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301625" y="3925888"/>
            <a:ext cx="8540750" cy="21732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6D576-4574-42E4-B36D-5A5124B5A8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679022-C01A-43BC-A5B0-FDA515DA87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4F436-46AA-451C-AFA1-139A0E49AA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F01F88-0EB1-48AD-8DF5-6BAE398A5A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9E5531-7AAD-42A5-8025-D4C966162D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97C5B-954F-41AE-9A25-8F3D7AB7EA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65A8A8-B163-449E-BE05-63CC1F4957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31529-C897-4779-837F-CD0CC6523C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4581BC-5D80-4B7C-9699-C3B9694E93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23A563-CA6B-469C-BEAF-4FE7040A71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1032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29700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/>
                <a:ahLst/>
                <a:cxnLst>
                  <a:cxn ang="0">
                    <a:pos x="950" y="85"/>
                  </a:cxn>
                  <a:cxn ang="0">
                    <a:pos x="628" y="438"/>
                  </a:cxn>
                  <a:cxn ang="0">
                    <a:pos x="66" y="471"/>
                  </a:cxn>
                  <a:cxn ang="0">
                    <a:pos x="0" y="627"/>
                  </a:cxn>
                  <a:cxn ang="0">
                    <a:pos x="372" y="1026"/>
                  </a:cxn>
                  <a:cxn ang="0">
                    <a:pos x="611" y="902"/>
                  </a:cxn>
                  <a:cxn ang="0">
                    <a:pos x="992" y="1085"/>
                  </a:cxn>
                  <a:cxn ang="0">
                    <a:pos x="1116" y="1339"/>
                  </a:cxn>
                  <a:cxn ang="0">
                    <a:pos x="1083" y="1450"/>
                  </a:cxn>
                  <a:cxn ang="0">
                    <a:pos x="1124" y="1659"/>
                  </a:cxn>
                  <a:cxn ang="0">
                    <a:pos x="1149" y="1999"/>
                  </a:cxn>
                  <a:cxn ang="0">
                    <a:pos x="1463" y="2110"/>
                  </a:cxn>
                  <a:cxn ang="0">
                    <a:pos x="1686" y="2025"/>
                  </a:cxn>
                  <a:cxn ang="0">
                    <a:pos x="1603" y="1777"/>
                  </a:cxn>
                  <a:cxn ang="0">
                    <a:pos x="1991" y="1555"/>
                  </a:cxn>
                  <a:cxn ang="0">
                    <a:pos x="2281" y="1542"/>
                  </a:cxn>
                  <a:cxn ang="0">
                    <a:pos x="2446" y="1359"/>
                  </a:cxn>
                  <a:cxn ang="0">
                    <a:pos x="2361" y="1001"/>
                  </a:cxn>
                  <a:cxn ang="0">
                    <a:pos x="2606" y="893"/>
                  </a:cxn>
                  <a:cxn ang="0">
                    <a:pos x="2815" y="454"/>
                  </a:cxn>
                  <a:cxn ang="0">
                    <a:pos x="2518" y="0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01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/>
                <a:ahLst/>
                <a:cxnLst>
                  <a:cxn ang="0">
                    <a:pos x="1423" y="65"/>
                  </a:cxn>
                  <a:cxn ang="0">
                    <a:pos x="1148" y="262"/>
                  </a:cxn>
                  <a:cxn ang="0">
                    <a:pos x="934" y="216"/>
                  </a:cxn>
                  <a:cxn ang="0">
                    <a:pos x="529" y="314"/>
                  </a:cxn>
                  <a:cxn ang="0">
                    <a:pos x="174" y="327"/>
                  </a:cxn>
                  <a:cxn ang="0">
                    <a:pos x="0" y="628"/>
                  </a:cxn>
                  <a:cxn ang="0">
                    <a:pos x="91" y="726"/>
                  </a:cxn>
                  <a:cxn ang="0">
                    <a:pos x="231" y="654"/>
                  </a:cxn>
                  <a:cxn ang="0">
                    <a:pos x="430" y="687"/>
                  </a:cxn>
                  <a:cxn ang="0">
                    <a:pos x="504" y="850"/>
                  </a:cxn>
                  <a:cxn ang="0">
                    <a:pos x="347" y="1020"/>
                  </a:cxn>
                  <a:cxn ang="0">
                    <a:pos x="529" y="1144"/>
                  </a:cxn>
                  <a:cxn ang="0">
                    <a:pos x="727" y="1105"/>
                  </a:cxn>
                  <a:cxn ang="0">
                    <a:pos x="901" y="1216"/>
                  </a:cxn>
                  <a:cxn ang="0">
                    <a:pos x="1256" y="1229"/>
                  </a:cxn>
                  <a:cxn ang="0">
                    <a:pos x="1611" y="1425"/>
                  </a:cxn>
                  <a:cxn ang="0">
                    <a:pos x="1694" y="1673"/>
                  </a:cxn>
                  <a:cxn ang="0">
                    <a:pos x="1619" y="2118"/>
                  </a:cxn>
                  <a:cxn ang="0">
                    <a:pos x="1694" y="2268"/>
                  </a:cxn>
                  <a:cxn ang="0">
                    <a:pos x="2132" y="2242"/>
                  </a:cxn>
                  <a:cxn ang="0">
                    <a:pos x="2289" y="2366"/>
                  </a:cxn>
                  <a:cxn ang="0">
                    <a:pos x="2594" y="2046"/>
                  </a:cxn>
                  <a:cxn ang="0">
                    <a:pos x="2537" y="1817"/>
                  </a:cxn>
                  <a:cxn ang="0">
                    <a:pos x="2818" y="1673"/>
                  </a:cxn>
                  <a:cxn ang="0">
                    <a:pos x="3016" y="1719"/>
                  </a:cxn>
                  <a:cxn ang="0">
                    <a:pos x="3280" y="1615"/>
                  </a:cxn>
                  <a:cxn ang="0">
                    <a:pos x="3405" y="1174"/>
                  </a:cxn>
                  <a:cxn ang="0">
                    <a:pos x="3643" y="922"/>
                  </a:cxn>
                  <a:cxn ang="0">
                    <a:pos x="3966" y="896"/>
                  </a:cxn>
                  <a:cxn ang="0">
                    <a:pos x="3908" y="733"/>
                  </a:cxn>
                  <a:cxn ang="0">
                    <a:pos x="3669" y="563"/>
                  </a:cxn>
                  <a:cxn ang="0">
                    <a:pos x="3817" y="210"/>
                  </a:cxn>
                  <a:cxn ang="0">
                    <a:pos x="3590" y="0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02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133" y="328"/>
                  </a:cxn>
                  <a:cxn ang="0">
                    <a:pos x="0" y="666"/>
                  </a:cxn>
                  <a:cxn ang="0">
                    <a:pos x="83" y="1221"/>
                  </a:cxn>
                  <a:cxn ang="0">
                    <a:pos x="413" y="1515"/>
                  </a:cxn>
                  <a:cxn ang="0">
                    <a:pos x="881" y="1700"/>
                  </a:cxn>
                  <a:cxn ang="0">
                    <a:pos x="1440" y="1651"/>
                  </a:cxn>
                  <a:cxn ang="0">
                    <a:pos x="1755" y="1940"/>
                  </a:cxn>
                  <a:cxn ang="0">
                    <a:pos x="1653" y="2126"/>
                  </a:cxn>
                  <a:cxn ang="0">
                    <a:pos x="1136" y="2142"/>
                  </a:cxn>
                  <a:cxn ang="0">
                    <a:pos x="911" y="2021"/>
                  </a:cxn>
                  <a:cxn ang="0">
                    <a:pos x="739" y="2142"/>
                  </a:cxn>
                  <a:cxn ang="0">
                    <a:pos x="954" y="2524"/>
                  </a:cxn>
                  <a:cxn ang="0">
                    <a:pos x="973" y="2905"/>
                  </a:cxn>
                  <a:cxn ang="0">
                    <a:pos x="1511" y="3107"/>
                  </a:cxn>
                  <a:cxn ang="0">
                    <a:pos x="1644" y="2922"/>
                  </a:cxn>
                  <a:cxn ang="0">
                    <a:pos x="2077" y="2797"/>
                  </a:cxn>
                  <a:cxn ang="0">
                    <a:pos x="2610" y="2962"/>
                  </a:cxn>
                  <a:cxn ang="0">
                    <a:pos x="3222" y="2812"/>
                  </a:cxn>
                  <a:cxn ang="0">
                    <a:pos x="3443" y="2922"/>
                  </a:cxn>
                  <a:cxn ang="0">
                    <a:pos x="3861" y="2648"/>
                  </a:cxn>
                  <a:cxn ang="0">
                    <a:pos x="4125" y="2311"/>
                  </a:cxn>
                  <a:cxn ang="0">
                    <a:pos x="4369" y="2318"/>
                  </a:cxn>
                  <a:cxn ang="0">
                    <a:pos x="4554" y="2445"/>
                  </a:cxn>
                  <a:cxn ang="0">
                    <a:pos x="5015" y="2142"/>
                  </a:cxn>
                  <a:cxn ang="0">
                    <a:pos x="5404" y="2185"/>
                  </a:cxn>
                  <a:cxn ang="0">
                    <a:pos x="5732" y="2069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03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/>
                <a:ahLst/>
                <a:cxnLst>
                  <a:cxn ang="0">
                    <a:pos x="240" y="0"/>
                  </a:cxn>
                  <a:cxn ang="0">
                    <a:pos x="0" y="336"/>
                  </a:cxn>
                  <a:cxn ang="0">
                    <a:pos x="82" y="821"/>
                  </a:cxn>
                  <a:cxn ang="0">
                    <a:pos x="243" y="873"/>
                  </a:cxn>
                  <a:cxn ang="0">
                    <a:pos x="473" y="1087"/>
                  </a:cxn>
                  <a:cxn ang="0">
                    <a:pos x="557" y="1441"/>
                  </a:cxn>
                  <a:cxn ang="0">
                    <a:pos x="839" y="1499"/>
                  </a:cxn>
                  <a:cxn ang="0">
                    <a:pos x="1258" y="1349"/>
                  </a:cxn>
                  <a:cxn ang="0">
                    <a:pos x="1307" y="1493"/>
                  </a:cxn>
                  <a:cxn ang="0">
                    <a:pos x="1621" y="1513"/>
                  </a:cxn>
                  <a:cxn ang="0">
                    <a:pos x="1862" y="1865"/>
                  </a:cxn>
                  <a:cxn ang="0">
                    <a:pos x="1668" y="2166"/>
                  </a:cxn>
                  <a:cxn ang="0">
                    <a:pos x="1308" y="2217"/>
                  </a:cxn>
                  <a:cxn ang="0">
                    <a:pos x="992" y="2172"/>
                  </a:cxn>
                  <a:cxn ang="0">
                    <a:pos x="903" y="2244"/>
                  </a:cxn>
                  <a:cxn ang="0">
                    <a:pos x="1008" y="2415"/>
                  </a:cxn>
                  <a:cxn ang="0">
                    <a:pos x="992" y="2538"/>
                  </a:cxn>
                  <a:cxn ang="0">
                    <a:pos x="1137" y="2760"/>
                  </a:cxn>
                  <a:cxn ang="0">
                    <a:pos x="1661" y="2623"/>
                  </a:cxn>
                  <a:cxn ang="0">
                    <a:pos x="1725" y="2492"/>
                  </a:cxn>
                  <a:cxn ang="0">
                    <a:pos x="1895" y="2551"/>
                  </a:cxn>
                  <a:cxn ang="0">
                    <a:pos x="2338" y="2448"/>
                  </a:cxn>
                  <a:cxn ang="0">
                    <a:pos x="2443" y="2714"/>
                  </a:cxn>
                  <a:cxn ang="0">
                    <a:pos x="2870" y="2541"/>
                  </a:cxn>
                  <a:cxn ang="0">
                    <a:pos x="3264" y="2591"/>
                  </a:cxn>
                  <a:cxn ang="0">
                    <a:pos x="3522" y="2427"/>
                  </a:cxn>
                  <a:cxn ang="0">
                    <a:pos x="3594" y="2081"/>
                  </a:cxn>
                  <a:cxn ang="0">
                    <a:pos x="4013" y="2087"/>
                  </a:cxn>
                  <a:cxn ang="0">
                    <a:pos x="4070" y="1924"/>
                  </a:cxn>
                  <a:cxn ang="0">
                    <a:pos x="4239" y="1931"/>
                  </a:cxn>
                  <a:cxn ang="0">
                    <a:pos x="4465" y="2094"/>
                  </a:cxn>
                  <a:cxn ang="0">
                    <a:pos x="4836" y="1814"/>
                  </a:cxn>
                  <a:cxn ang="0">
                    <a:pos x="5225" y="1785"/>
                  </a:cxn>
                  <a:cxn ang="0">
                    <a:pos x="5367" y="1571"/>
                  </a:cxn>
                  <a:cxn ang="0">
                    <a:pos x="5512" y="1585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04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/>
                <a:ahLst/>
                <a:cxnLst>
                  <a:cxn ang="0">
                    <a:pos x="139" y="0"/>
                  </a:cxn>
                  <a:cxn ang="0">
                    <a:pos x="210" y="233"/>
                  </a:cxn>
                  <a:cxn ang="0">
                    <a:pos x="159" y="643"/>
                  </a:cxn>
                  <a:cxn ang="0">
                    <a:pos x="454" y="771"/>
                  </a:cxn>
                  <a:cxn ang="0">
                    <a:pos x="605" y="1046"/>
                  </a:cxn>
                  <a:cxn ang="0">
                    <a:pos x="790" y="1189"/>
                  </a:cxn>
                  <a:cxn ang="0">
                    <a:pos x="540" y="1111"/>
                  </a:cxn>
                  <a:cxn ang="0">
                    <a:pos x="363" y="883"/>
                  </a:cxn>
                  <a:cxn ang="0">
                    <a:pos x="139" y="852"/>
                  </a:cxn>
                  <a:cxn ang="0">
                    <a:pos x="0" y="499"/>
                  </a:cxn>
                  <a:cxn ang="0">
                    <a:pos x="48" y="209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05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8" y="328"/>
                  </a:cxn>
                  <a:cxn ang="0">
                    <a:pos x="9" y="659"/>
                  </a:cxn>
                  <a:cxn ang="0">
                    <a:pos x="40" y="763"/>
                  </a:cxn>
                  <a:cxn ang="0">
                    <a:pos x="234" y="739"/>
                  </a:cxn>
                  <a:cxn ang="0">
                    <a:pos x="344" y="1055"/>
                  </a:cxn>
                  <a:cxn ang="0">
                    <a:pos x="579" y="1117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06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/>
                <a:ahLst/>
                <a:cxnLst>
                  <a:cxn ang="0">
                    <a:pos x="1118" y="0"/>
                  </a:cxn>
                  <a:cxn ang="0">
                    <a:pos x="1179" y="225"/>
                  </a:cxn>
                  <a:cxn ang="0">
                    <a:pos x="1393" y="339"/>
                  </a:cxn>
                  <a:cxn ang="0">
                    <a:pos x="1404" y="548"/>
                  </a:cxn>
                  <a:cxn ang="0">
                    <a:pos x="1342" y="732"/>
                  </a:cxn>
                  <a:cxn ang="0">
                    <a:pos x="1434" y="925"/>
                  </a:cxn>
                  <a:cxn ang="0">
                    <a:pos x="1455" y="1109"/>
                  </a:cxn>
                  <a:cxn ang="0">
                    <a:pos x="1311" y="1142"/>
                  </a:cxn>
                  <a:cxn ang="0">
                    <a:pos x="926" y="1384"/>
                  </a:cxn>
                  <a:cxn ang="0">
                    <a:pos x="975" y="1456"/>
                  </a:cxn>
                  <a:cxn ang="0">
                    <a:pos x="956" y="1624"/>
                  </a:cxn>
                  <a:cxn ang="0">
                    <a:pos x="782" y="1817"/>
                  </a:cxn>
                  <a:cxn ang="0">
                    <a:pos x="539" y="1978"/>
                  </a:cxn>
                  <a:cxn ang="0">
                    <a:pos x="152" y="2026"/>
                  </a:cxn>
                  <a:cxn ang="0">
                    <a:pos x="19" y="2251"/>
                  </a:cxn>
                  <a:cxn ang="0">
                    <a:pos x="0" y="2396"/>
                  </a:cxn>
                  <a:cxn ang="0">
                    <a:pos x="213" y="2179"/>
                  </a:cxn>
                  <a:cxn ang="0">
                    <a:pos x="629" y="2090"/>
                  </a:cxn>
                  <a:cxn ang="0">
                    <a:pos x="894" y="1906"/>
                  </a:cxn>
                  <a:cxn ang="0">
                    <a:pos x="1230" y="1986"/>
                  </a:cxn>
                  <a:cxn ang="0">
                    <a:pos x="1668" y="1906"/>
                  </a:cxn>
                  <a:cxn ang="0">
                    <a:pos x="1983" y="1745"/>
                  </a:cxn>
                  <a:cxn ang="0">
                    <a:pos x="2014" y="1600"/>
                  </a:cxn>
                  <a:cxn ang="0">
                    <a:pos x="2237" y="1496"/>
                  </a:cxn>
                  <a:cxn ang="0">
                    <a:pos x="2359" y="1552"/>
                  </a:cxn>
                  <a:cxn ang="0">
                    <a:pos x="2471" y="1479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07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/>
                <a:ahLst/>
                <a:cxnLst>
                  <a:cxn ang="0">
                    <a:pos x="620" y="155"/>
                  </a:cxn>
                  <a:cxn ang="0">
                    <a:pos x="421" y="155"/>
                  </a:cxn>
                  <a:cxn ang="0">
                    <a:pos x="205" y="507"/>
                  </a:cxn>
                  <a:cxn ang="0">
                    <a:pos x="0" y="673"/>
                  </a:cxn>
                  <a:cxn ang="0">
                    <a:pos x="487" y="783"/>
                  </a:cxn>
                  <a:cxn ang="0">
                    <a:pos x="425" y="1009"/>
                  </a:cxn>
                  <a:cxn ang="0">
                    <a:pos x="617" y="1086"/>
                  </a:cxn>
                  <a:cxn ang="0">
                    <a:pos x="498" y="1349"/>
                  </a:cxn>
                  <a:cxn ang="0">
                    <a:pos x="961" y="1035"/>
                  </a:cxn>
                  <a:cxn ang="0">
                    <a:pos x="926" y="776"/>
                  </a:cxn>
                  <a:cxn ang="0">
                    <a:pos x="1181" y="749"/>
                  </a:cxn>
                  <a:cxn ang="0">
                    <a:pos x="1399" y="601"/>
                  </a:cxn>
                  <a:cxn ang="0">
                    <a:pos x="1315" y="416"/>
                  </a:cxn>
                  <a:cxn ang="0">
                    <a:pos x="1341" y="196"/>
                  </a:cxn>
                  <a:cxn ang="0">
                    <a:pos x="1171" y="164"/>
                  </a:cxn>
                  <a:cxn ang="0">
                    <a:pos x="928" y="0"/>
                  </a:cxn>
                  <a:cxn ang="0">
                    <a:pos x="620" y="155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08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/>
                <a:ahLst/>
                <a:cxnLst>
                  <a:cxn ang="0">
                    <a:pos x="719" y="183"/>
                  </a:cxn>
                  <a:cxn ang="0">
                    <a:pos x="760" y="33"/>
                  </a:cxn>
                  <a:cxn ang="0">
                    <a:pos x="884" y="0"/>
                  </a:cxn>
                  <a:cxn ang="0">
                    <a:pos x="983" y="78"/>
                  </a:cxn>
                  <a:cxn ang="0">
                    <a:pos x="1082" y="248"/>
                  </a:cxn>
                  <a:cxn ang="0">
                    <a:pos x="1256" y="229"/>
                  </a:cxn>
                  <a:cxn ang="0">
                    <a:pos x="1248" y="359"/>
                  </a:cxn>
                  <a:cxn ang="0">
                    <a:pos x="1016" y="431"/>
                  </a:cxn>
                  <a:cxn ang="0">
                    <a:pos x="879" y="417"/>
                  </a:cxn>
                  <a:cxn ang="0">
                    <a:pos x="719" y="481"/>
                  </a:cxn>
                  <a:cxn ang="0">
                    <a:pos x="591" y="633"/>
                  </a:cxn>
                  <a:cxn ang="0">
                    <a:pos x="423" y="537"/>
                  </a:cxn>
                  <a:cxn ang="0">
                    <a:pos x="256" y="810"/>
                  </a:cxn>
                  <a:cxn ang="0">
                    <a:pos x="66" y="764"/>
                  </a:cxn>
                  <a:cxn ang="0">
                    <a:pos x="0" y="601"/>
                  </a:cxn>
                  <a:cxn ang="0">
                    <a:pos x="157" y="483"/>
                  </a:cxn>
                  <a:cxn ang="0">
                    <a:pos x="248" y="281"/>
                  </a:cxn>
                  <a:cxn ang="0">
                    <a:pos x="438" y="150"/>
                  </a:cxn>
                  <a:cxn ang="0">
                    <a:pos x="719" y="189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09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/>
                <a:ahLst/>
                <a:cxnLst>
                  <a:cxn ang="0">
                    <a:pos x="2838" y="16"/>
                  </a:cxn>
                  <a:cxn ang="0">
                    <a:pos x="2493" y="0"/>
                  </a:cxn>
                  <a:cxn ang="0">
                    <a:pos x="2278" y="81"/>
                  </a:cxn>
                  <a:cxn ang="0">
                    <a:pos x="1936" y="44"/>
                  </a:cxn>
                  <a:cxn ang="0">
                    <a:pos x="1739" y="354"/>
                  </a:cxn>
                  <a:cxn ang="0">
                    <a:pos x="1600" y="212"/>
                  </a:cxn>
                  <a:cxn ang="0">
                    <a:pos x="1352" y="308"/>
                  </a:cxn>
                  <a:cxn ang="0">
                    <a:pos x="1445" y="515"/>
                  </a:cxn>
                  <a:cxn ang="0">
                    <a:pos x="1072" y="412"/>
                  </a:cxn>
                  <a:cxn ang="0">
                    <a:pos x="888" y="540"/>
                  </a:cxn>
                  <a:cxn ang="0">
                    <a:pos x="0" y="660"/>
                  </a:cxn>
                  <a:cxn ang="0">
                    <a:pos x="288" y="788"/>
                  </a:cxn>
                  <a:cxn ang="0">
                    <a:pos x="1040" y="676"/>
                  </a:cxn>
                  <a:cxn ang="0">
                    <a:pos x="1272" y="748"/>
                  </a:cxn>
                  <a:cxn ang="0">
                    <a:pos x="2096" y="691"/>
                  </a:cxn>
                  <a:cxn ang="0">
                    <a:pos x="2320" y="748"/>
                  </a:cxn>
                  <a:cxn ang="0">
                    <a:pos x="2456" y="596"/>
                  </a:cxn>
                  <a:cxn ang="0">
                    <a:pos x="2712" y="716"/>
                  </a:cxn>
                  <a:cxn ang="0">
                    <a:pos x="2716" y="339"/>
                  </a:cxn>
                  <a:cxn ang="0">
                    <a:pos x="2848" y="258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10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6" y="313"/>
                  </a:cxn>
                  <a:cxn ang="0">
                    <a:pos x="106" y="634"/>
                  </a:cxn>
                  <a:cxn ang="0">
                    <a:pos x="268" y="854"/>
                  </a:cxn>
                  <a:cxn ang="0">
                    <a:pos x="278" y="577"/>
                  </a:cxn>
                  <a:cxn ang="0">
                    <a:pos x="238" y="400"/>
                  </a:cxn>
                  <a:cxn ang="0">
                    <a:pos x="319" y="240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11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/>
                <a:ahLst/>
                <a:cxnLst>
                  <a:cxn ang="0">
                    <a:pos x="504" y="0"/>
                  </a:cxn>
                  <a:cxn ang="0">
                    <a:pos x="320" y="61"/>
                  </a:cxn>
                  <a:cxn ang="0">
                    <a:pos x="238" y="109"/>
                  </a:cxn>
                  <a:cxn ang="0">
                    <a:pos x="144" y="216"/>
                  </a:cxn>
                  <a:cxn ang="0">
                    <a:pos x="0" y="392"/>
                  </a:cxn>
                  <a:cxn ang="0">
                    <a:pos x="360" y="263"/>
                  </a:cxn>
                  <a:cxn ang="0">
                    <a:pos x="432" y="182"/>
                  </a:cxn>
                  <a:cxn ang="0">
                    <a:pos x="646" y="142"/>
                  </a:cxn>
                  <a:cxn ang="0">
                    <a:pos x="504" y="0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12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6" y="336"/>
                  </a:cxn>
                  <a:cxn ang="0">
                    <a:pos x="384" y="384"/>
                  </a:cxn>
                  <a:cxn ang="0">
                    <a:pos x="576" y="720"/>
                  </a:cxn>
                  <a:cxn ang="0">
                    <a:pos x="528" y="960"/>
                  </a:cxn>
                  <a:cxn ang="0">
                    <a:pos x="672" y="1104"/>
                  </a:cxn>
                  <a:cxn ang="0">
                    <a:pos x="576" y="1392"/>
                  </a:cxn>
                  <a:cxn ang="0">
                    <a:pos x="624" y="1632"/>
                  </a:cxn>
                  <a:cxn ang="0">
                    <a:pos x="1488" y="1872"/>
                  </a:cxn>
                  <a:cxn ang="0">
                    <a:pos x="1680" y="1728"/>
                  </a:cxn>
                  <a:cxn ang="0">
                    <a:pos x="2208" y="1728"/>
                  </a:cxn>
                  <a:cxn ang="0">
                    <a:pos x="2304" y="1632"/>
                  </a:cxn>
                  <a:cxn ang="0">
                    <a:pos x="2736" y="1872"/>
                  </a:cxn>
                  <a:cxn ang="0">
                    <a:pos x="2640" y="1920"/>
                  </a:cxn>
                  <a:cxn ang="0">
                    <a:pos x="2304" y="1824"/>
                  </a:cxn>
                  <a:cxn ang="0">
                    <a:pos x="2160" y="1872"/>
                  </a:cxn>
                  <a:cxn ang="0">
                    <a:pos x="1632" y="1920"/>
                  </a:cxn>
                  <a:cxn ang="0">
                    <a:pos x="1440" y="1920"/>
                  </a:cxn>
                  <a:cxn ang="0">
                    <a:pos x="480" y="1824"/>
                  </a:cxn>
                  <a:cxn ang="0">
                    <a:pos x="192" y="1872"/>
                  </a:cxn>
                  <a:cxn ang="0">
                    <a:pos x="96" y="1680"/>
                  </a:cxn>
                  <a:cxn ang="0">
                    <a:pos x="288" y="1440"/>
                  </a:cxn>
                  <a:cxn ang="0">
                    <a:pos x="336" y="1104"/>
                  </a:cxn>
                  <a:cxn ang="0">
                    <a:pos x="144" y="864"/>
                  </a:cxn>
                  <a:cxn ang="0">
                    <a:pos x="240" y="624"/>
                  </a:cxn>
                  <a:cxn ang="0">
                    <a:pos x="48" y="528"/>
                  </a:cxn>
                  <a:cxn ang="0">
                    <a:pos x="0" y="0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</p:grpSp>
        <p:grpSp>
          <p:nvGrpSpPr>
            <p:cNvPr id="1033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29714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15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16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17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18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19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20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21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22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23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24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25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26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27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28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29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30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31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32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33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34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35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36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37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38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39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40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41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42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43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44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45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46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47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48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49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50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51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52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53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54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55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56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57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58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59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60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61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62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63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64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65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66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67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68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69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70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71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72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73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74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75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76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77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/>
                <a:ahLst/>
                <a:cxnLst>
                  <a:cxn ang="0">
                    <a:pos x="0" y="144"/>
                  </a:cxn>
                  <a:cxn ang="0">
                    <a:pos x="28" y="147"/>
                  </a:cxn>
                  <a:cxn ang="0">
                    <a:pos x="64" y="46"/>
                  </a:cxn>
                  <a:cxn ang="0">
                    <a:pos x="94" y="151"/>
                  </a:cxn>
                  <a:cxn ang="0">
                    <a:pos x="129" y="151"/>
                  </a:cxn>
                  <a:cxn ang="0">
                    <a:pos x="180" y="9"/>
                  </a:cxn>
                  <a:cxn ang="0">
                    <a:pos x="148" y="10"/>
                  </a:cxn>
                  <a:cxn ang="0">
                    <a:pos x="112" y="112"/>
                  </a:cxn>
                  <a:cxn ang="0">
                    <a:pos x="79" y="0"/>
                  </a:cxn>
                  <a:cxn ang="0">
                    <a:pos x="48" y="0"/>
                  </a:cxn>
                  <a:cxn ang="0">
                    <a:pos x="0" y="144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78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79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80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81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82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83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84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85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86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87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88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89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90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91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92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93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94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95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96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97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98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799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00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01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02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03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04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05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06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07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08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09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10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11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12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13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14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15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16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17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18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19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20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21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22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23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24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25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26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27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28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29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30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31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32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33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34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/>
                <a:ahLst/>
                <a:cxnLst>
                  <a:cxn ang="0">
                    <a:pos x="168" y="120"/>
                  </a:cxn>
                  <a:cxn ang="0">
                    <a:pos x="204" y="12"/>
                  </a:cxn>
                  <a:cxn ang="0">
                    <a:pos x="42" y="0"/>
                  </a:cxn>
                  <a:cxn ang="0">
                    <a:pos x="0" y="108"/>
                  </a:cxn>
                  <a:cxn ang="0">
                    <a:pos x="30" y="114"/>
                  </a:cxn>
                  <a:cxn ang="0">
                    <a:pos x="60" y="30"/>
                  </a:cxn>
                  <a:cxn ang="0">
                    <a:pos x="102" y="36"/>
                  </a:cxn>
                  <a:cxn ang="0">
                    <a:pos x="78" y="108"/>
                  </a:cxn>
                  <a:cxn ang="0">
                    <a:pos x="102" y="108"/>
                  </a:cxn>
                  <a:cxn ang="0">
                    <a:pos x="132" y="36"/>
                  </a:cxn>
                  <a:cxn ang="0">
                    <a:pos x="162" y="36"/>
                  </a:cxn>
                  <a:cxn ang="0">
                    <a:pos x="138" y="114"/>
                  </a:cxn>
                  <a:cxn ang="0">
                    <a:pos x="168" y="120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35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/>
                <a:ahLst/>
                <a:cxnLst>
                  <a:cxn ang="0">
                    <a:pos x="66" y="36"/>
                  </a:cxn>
                  <a:cxn ang="0">
                    <a:pos x="66" y="36"/>
                  </a:cxn>
                  <a:cxn ang="0">
                    <a:pos x="18" y="24"/>
                  </a:cxn>
                  <a:cxn ang="0">
                    <a:pos x="0" y="30"/>
                  </a:cxn>
                  <a:cxn ang="0">
                    <a:pos x="36" y="78"/>
                  </a:cxn>
                  <a:cxn ang="0">
                    <a:pos x="48" y="72"/>
                  </a:cxn>
                  <a:cxn ang="0">
                    <a:pos x="24" y="36"/>
                  </a:cxn>
                  <a:cxn ang="0">
                    <a:pos x="24" y="36"/>
                  </a:cxn>
                  <a:cxn ang="0">
                    <a:pos x="72" y="54"/>
                  </a:cxn>
                  <a:cxn ang="0">
                    <a:pos x="90" y="42"/>
                  </a:cxn>
                  <a:cxn ang="0">
                    <a:pos x="54" y="0"/>
                  </a:cxn>
                  <a:cxn ang="0">
                    <a:pos x="42" y="6"/>
                  </a:cxn>
                  <a:cxn ang="0">
                    <a:pos x="66" y="36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36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/>
                <a:ahLst/>
                <a:cxnLst>
                  <a:cxn ang="0">
                    <a:pos x="54" y="89"/>
                  </a:cxn>
                  <a:cxn ang="0">
                    <a:pos x="65" y="83"/>
                  </a:cxn>
                  <a:cxn ang="0">
                    <a:pos x="48" y="35"/>
                  </a:cxn>
                  <a:cxn ang="0">
                    <a:pos x="89" y="65"/>
                  </a:cxn>
                  <a:cxn ang="0">
                    <a:pos x="101" y="59"/>
                  </a:cxn>
                  <a:cxn ang="0">
                    <a:pos x="83" y="0"/>
                  </a:cxn>
                  <a:cxn ang="0">
                    <a:pos x="71" y="12"/>
                  </a:cxn>
                  <a:cxn ang="0">
                    <a:pos x="83" y="41"/>
                  </a:cxn>
                  <a:cxn ang="0">
                    <a:pos x="48" y="23"/>
                  </a:cxn>
                  <a:cxn ang="0">
                    <a:pos x="36" y="29"/>
                  </a:cxn>
                  <a:cxn ang="0">
                    <a:pos x="45" y="68"/>
                  </a:cxn>
                  <a:cxn ang="0">
                    <a:pos x="18" y="41"/>
                  </a:cxn>
                  <a:cxn ang="0">
                    <a:pos x="0" y="53"/>
                  </a:cxn>
                  <a:cxn ang="0">
                    <a:pos x="54" y="89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37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/>
                <a:ahLst/>
                <a:cxnLst>
                  <a:cxn ang="0">
                    <a:pos x="36" y="78"/>
                  </a:cxn>
                  <a:cxn ang="0">
                    <a:pos x="83" y="48"/>
                  </a:cxn>
                  <a:cxn ang="0">
                    <a:pos x="54" y="0"/>
                  </a:cxn>
                  <a:cxn ang="0">
                    <a:pos x="0" y="30"/>
                  </a:cxn>
                  <a:cxn ang="0">
                    <a:pos x="6" y="36"/>
                  </a:cxn>
                  <a:cxn ang="0">
                    <a:pos x="42" y="18"/>
                  </a:cxn>
                  <a:cxn ang="0">
                    <a:pos x="54" y="30"/>
                  </a:cxn>
                  <a:cxn ang="0">
                    <a:pos x="24" y="48"/>
                  </a:cxn>
                  <a:cxn ang="0">
                    <a:pos x="30" y="54"/>
                  </a:cxn>
                  <a:cxn ang="0">
                    <a:pos x="60" y="36"/>
                  </a:cxn>
                  <a:cxn ang="0">
                    <a:pos x="66" y="48"/>
                  </a:cxn>
                  <a:cxn ang="0">
                    <a:pos x="30" y="66"/>
                  </a:cxn>
                  <a:cxn ang="0">
                    <a:pos x="36" y="78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38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/>
                <a:ahLst/>
                <a:cxnLst>
                  <a:cxn ang="0">
                    <a:pos x="90" y="30"/>
                  </a:cxn>
                  <a:cxn ang="0">
                    <a:pos x="66" y="0"/>
                  </a:cxn>
                  <a:cxn ang="0">
                    <a:pos x="0" y="36"/>
                  </a:cxn>
                  <a:cxn ang="0">
                    <a:pos x="24" y="72"/>
                  </a:cxn>
                  <a:cxn ang="0">
                    <a:pos x="36" y="66"/>
                  </a:cxn>
                  <a:cxn ang="0">
                    <a:pos x="18" y="42"/>
                  </a:cxn>
                  <a:cxn ang="0">
                    <a:pos x="36" y="30"/>
                  </a:cxn>
                  <a:cxn ang="0">
                    <a:pos x="54" y="54"/>
                  </a:cxn>
                  <a:cxn ang="0">
                    <a:pos x="60" y="48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78" y="42"/>
                  </a:cxn>
                  <a:cxn ang="0">
                    <a:pos x="90" y="30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39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/>
                <a:ahLst/>
                <a:cxnLst>
                  <a:cxn ang="0">
                    <a:pos x="42" y="60"/>
                  </a:cxn>
                  <a:cxn ang="0">
                    <a:pos x="42" y="60"/>
                  </a:cxn>
                  <a:cxn ang="0">
                    <a:pos x="72" y="12"/>
                  </a:cxn>
                  <a:cxn ang="0">
                    <a:pos x="66" y="0"/>
                  </a:cxn>
                  <a:cxn ang="0">
                    <a:pos x="0" y="42"/>
                  </a:cxn>
                  <a:cxn ang="0">
                    <a:pos x="6" y="54"/>
                  </a:cxn>
                  <a:cxn ang="0">
                    <a:pos x="54" y="24"/>
                  </a:cxn>
                  <a:cxn ang="0">
                    <a:pos x="54" y="24"/>
                  </a:cxn>
                  <a:cxn ang="0">
                    <a:pos x="18" y="72"/>
                  </a:cxn>
                  <a:cxn ang="0">
                    <a:pos x="24" y="84"/>
                  </a:cxn>
                  <a:cxn ang="0">
                    <a:pos x="90" y="42"/>
                  </a:cxn>
                  <a:cxn ang="0">
                    <a:pos x="84" y="30"/>
                  </a:cxn>
                  <a:cxn ang="0">
                    <a:pos x="42" y="60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40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41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/>
                <a:ahLst/>
                <a:cxnLst>
                  <a:cxn ang="0">
                    <a:pos x="18" y="48"/>
                  </a:cxn>
                  <a:cxn ang="0">
                    <a:pos x="18" y="48"/>
                  </a:cxn>
                  <a:cxn ang="0">
                    <a:pos x="30" y="42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18" y="48"/>
                  </a:cxn>
                  <a:cxn ang="0">
                    <a:pos x="18" y="48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42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4" y="0"/>
                  </a:cxn>
                  <a:cxn ang="0">
                    <a:pos x="24" y="0"/>
                  </a:cxn>
                  <a:cxn ang="0">
                    <a:pos x="0" y="36"/>
                  </a:cxn>
                  <a:cxn ang="0">
                    <a:pos x="0" y="6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43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44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45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46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47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848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</p:grpSp>
      </p:grpSp>
      <p:sp>
        <p:nvSpPr>
          <p:cNvPr id="29849" name="Rectangle 15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9850" name="Rectangle 15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851" name="Rectangle 15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852" name="Rectangle 15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2001D2B8-19BB-40EA-AF03-7599E1DE14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9853" name="Rectangle 157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00200"/>
            <a:ext cx="8540750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11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3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4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3.bin"/><Relationship Id="rId4" Type="http://schemas.openxmlformats.org/officeDocument/2006/relationships/image" Target="../media/image5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4.bin"/><Relationship Id="rId4" Type="http://schemas.openxmlformats.org/officeDocument/2006/relationships/image" Target="../media/image5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63.png"/><Relationship Id="rId4" Type="http://schemas.openxmlformats.org/officeDocument/2006/relationships/image" Target="../media/image62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70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12" Type="http://schemas.openxmlformats.org/officeDocument/2006/relationships/image" Target="../media/image23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Relationship Id="rId1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12"/>
          <p:cNvSpPr>
            <a:spLocks noChangeArrowheads="1"/>
          </p:cNvSpPr>
          <p:nvPr/>
        </p:nvSpPr>
        <p:spPr bwMode="auto">
          <a:xfrm>
            <a:off x="395288" y="2349500"/>
            <a:ext cx="838993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1"/>
          <a:lstStyle/>
          <a:p>
            <a:pPr algn="ctr">
              <a:lnSpc>
                <a:spcPct val="150000"/>
              </a:lnSpc>
              <a:defRPr/>
            </a:pPr>
            <a:r>
              <a:rPr lang="ru-RU" sz="2400" b="1" dirty="0">
                <a:solidFill>
                  <a:srgbClr val="0070C0"/>
                </a:solidFill>
                <a:latin typeface="+mj-lt"/>
                <a:cs typeface="+mn-cs"/>
              </a:rPr>
              <a:t>Повышение эффективности строительства и эксплуатации автомобильных дорог </a:t>
            </a:r>
          </a:p>
        </p:txBody>
      </p:sp>
      <p:sp>
        <p:nvSpPr>
          <p:cNvPr id="104461" name="Rectangle 13"/>
          <p:cNvSpPr>
            <a:spLocks noRot="1" noChangeArrowheads="1"/>
          </p:cNvSpPr>
          <p:nvPr/>
        </p:nvSpPr>
        <p:spPr bwMode="auto">
          <a:xfrm>
            <a:off x="357188" y="0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ru-RU" sz="240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 bwMode="auto">
          <a:xfrm>
            <a:off x="971550" y="5084763"/>
            <a:ext cx="74168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ru-RU" b="1" kern="0" dirty="0">
                <a:latin typeface="+mn-lt"/>
                <a:cs typeface="+mn-cs"/>
              </a:rPr>
              <a:t>Министр транспорта Российской Федерации </a:t>
            </a:r>
          </a:p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ru-RU" b="1" kern="0" dirty="0">
                <a:latin typeface="+mn-lt"/>
                <a:cs typeface="+mn-cs"/>
              </a:rPr>
              <a:t>И.Е. ЛЕВИТИН</a:t>
            </a:r>
            <a:r>
              <a:rPr lang="ru-RU" kern="0" dirty="0">
                <a:latin typeface="+mn-lt"/>
                <a:cs typeface="+mn-cs"/>
              </a:rPr>
              <a:t> 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 bwMode="auto">
          <a:xfrm>
            <a:off x="971550" y="6027738"/>
            <a:ext cx="74168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ru-RU" kern="0" dirty="0">
                <a:latin typeface="+mn-lt"/>
                <a:cs typeface="+mn-cs"/>
              </a:rPr>
              <a:t>30 мая 2011 года</a:t>
            </a:r>
            <a:endParaRPr lang="ru-RU" kern="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6"/>
          <p:cNvSpPr txBox="1">
            <a:spLocks noGrp="1"/>
          </p:cNvSpPr>
          <p:nvPr/>
        </p:nvSpPr>
        <p:spPr bwMode="auto">
          <a:xfrm>
            <a:off x="6831013" y="6453188"/>
            <a:ext cx="2133600" cy="3603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87E0FB08-E060-4FCC-8562-7B7150280D15}" type="slidenum">
              <a:rPr lang="ru-RU" sz="1400">
                <a:solidFill>
                  <a:srgbClr val="104685"/>
                </a:solidFill>
                <a:latin typeface="+mn-lt"/>
              </a:rPr>
              <a:pPr algn="r">
                <a:defRPr/>
              </a:pPr>
              <a:t>10</a:t>
            </a:fld>
            <a:endParaRPr lang="ru-RU" sz="1400" dirty="0">
              <a:solidFill>
                <a:srgbClr val="104685"/>
              </a:solidFill>
              <a:latin typeface="+mn-lt"/>
            </a:endParaRPr>
          </a:p>
        </p:txBody>
      </p:sp>
      <p:sp>
        <p:nvSpPr>
          <p:cNvPr id="27650" name="Rectangle 2"/>
          <p:cNvSpPr txBox="1">
            <a:spLocks noRot="1" noChangeArrowheads="1"/>
          </p:cNvSpPr>
          <p:nvPr/>
        </p:nvSpPr>
        <p:spPr bwMode="auto">
          <a:xfrm>
            <a:off x="3000375" y="357188"/>
            <a:ext cx="58547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b="1"/>
              <a:t>Показатели изменения индексов цен </a:t>
            </a:r>
          </a:p>
          <a:p>
            <a:pPr algn="ctr"/>
            <a:r>
              <a:rPr lang="ru-RU" b="1"/>
              <a:t>в России и других странах</a:t>
            </a:r>
          </a:p>
        </p:txBody>
      </p:sp>
      <p:sp>
        <p:nvSpPr>
          <p:cNvPr id="27651" name="Прямоугольник 11"/>
          <p:cNvSpPr>
            <a:spLocks noChangeArrowheads="1"/>
          </p:cNvSpPr>
          <p:nvPr/>
        </p:nvSpPr>
        <p:spPr bwMode="auto">
          <a:xfrm>
            <a:off x="250825" y="1125538"/>
            <a:ext cx="1857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2400">
              <a:cs typeface="Times New Roman" pitchFamily="18" charset="0"/>
            </a:endParaRPr>
          </a:p>
        </p:txBody>
      </p:sp>
      <p:sp>
        <p:nvSpPr>
          <p:cNvPr id="118788" name="Rectangle 4"/>
          <p:cNvSpPr>
            <a:spLocks noChangeArrowheads="1"/>
          </p:cNvSpPr>
          <p:nvPr/>
        </p:nvSpPr>
        <p:spPr bwMode="auto">
          <a:xfrm>
            <a:off x="4427538" y="5621338"/>
            <a:ext cx="47164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ru-RU" sz="1000" b="1">
                <a:cs typeface="Times New Roman" pitchFamily="18" charset="0"/>
              </a:rPr>
              <a:t>Источник</a:t>
            </a:r>
            <a:r>
              <a:rPr lang="en-US" sz="1000" b="1">
                <a:cs typeface="Times New Roman" pitchFamily="18" charset="0"/>
              </a:rPr>
              <a:t> </a:t>
            </a:r>
            <a:r>
              <a:rPr lang="ru-RU" sz="1000" b="1">
                <a:cs typeface="Times New Roman" pitchFamily="18" charset="0"/>
              </a:rPr>
              <a:t>информации</a:t>
            </a:r>
            <a:r>
              <a:rPr lang="en-US" sz="1000" b="1">
                <a:cs typeface="Times New Roman" pitchFamily="18" charset="0"/>
              </a:rPr>
              <a:t>:</a:t>
            </a:r>
            <a:r>
              <a:rPr lang="en-US" sz="1000">
                <a:cs typeface="Times New Roman" pitchFamily="18" charset="0"/>
              </a:rPr>
              <a:t> UNECE Statistical Division Database, compiled from national and international (CIS, EUROSTAT, IMF, OECD) official sources.</a:t>
            </a:r>
            <a:endParaRPr lang="en-US"/>
          </a:p>
        </p:txBody>
      </p:sp>
      <p:sp>
        <p:nvSpPr>
          <p:cNvPr id="118791" name="Rectangle 7"/>
          <p:cNvSpPr>
            <a:spLocks noChangeArrowheads="1"/>
          </p:cNvSpPr>
          <p:nvPr/>
        </p:nvSpPr>
        <p:spPr bwMode="auto">
          <a:xfrm>
            <a:off x="107950" y="5611813"/>
            <a:ext cx="4392613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1000" b="1">
                <a:cs typeface="Times New Roman" pitchFamily="18" charset="0"/>
              </a:rPr>
              <a:t>Источник</a:t>
            </a:r>
            <a:r>
              <a:rPr lang="en-US" sz="1000" b="1">
                <a:cs typeface="Times New Roman" pitchFamily="18" charset="0"/>
              </a:rPr>
              <a:t> </a:t>
            </a:r>
            <a:r>
              <a:rPr lang="ru-RU" sz="1000" b="1">
                <a:cs typeface="Times New Roman" pitchFamily="18" charset="0"/>
              </a:rPr>
              <a:t>информации</a:t>
            </a:r>
            <a:r>
              <a:rPr lang="en-US" sz="1000" b="1">
                <a:cs typeface="Times New Roman" pitchFamily="18" charset="0"/>
              </a:rPr>
              <a:t>: </a:t>
            </a:r>
            <a:r>
              <a:rPr lang="ru-RU" sz="1000">
                <a:cs typeface="Times New Roman" pitchFamily="18" charset="0"/>
              </a:rPr>
              <a:t>Росстат</a:t>
            </a:r>
            <a:r>
              <a:rPr lang="en-US" sz="1000">
                <a:cs typeface="Times New Roman" pitchFamily="18" charset="0"/>
              </a:rPr>
              <a:t>; Construction Project Bids, Inflation Trends and Material Availability. Joint Transportation Committee, J7E Washington State Department of Transportation,USA, October 14, 2008.</a:t>
            </a:r>
            <a:endParaRPr lang="en-US"/>
          </a:p>
        </p:txBody>
      </p:sp>
      <p:sp>
        <p:nvSpPr>
          <p:cNvPr id="27654" name="Rectangle 8"/>
          <p:cNvSpPr>
            <a:spLocks noChangeArrowheads="1"/>
          </p:cNvSpPr>
          <p:nvPr/>
        </p:nvSpPr>
        <p:spPr bwMode="auto">
          <a:xfrm>
            <a:off x="71438" y="1557338"/>
            <a:ext cx="42846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600" b="1">
                <a:latin typeface="Arial" charset="0"/>
                <a:cs typeface="Times New Roman" pitchFamily="18" charset="0"/>
              </a:rPr>
              <a:t>Сводные индексы цен на строительную продукцию (в % к 2000 г.)</a:t>
            </a:r>
          </a:p>
        </p:txBody>
      </p:sp>
      <p:pic>
        <p:nvPicPr>
          <p:cNvPr id="27655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7950" y="2205038"/>
            <a:ext cx="5903913" cy="354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6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165350"/>
            <a:ext cx="5989638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7" name="Прямоугольник 22"/>
          <p:cNvSpPr>
            <a:spLocks noChangeArrowheads="1"/>
          </p:cNvSpPr>
          <p:nvPr/>
        </p:nvSpPr>
        <p:spPr bwMode="auto">
          <a:xfrm>
            <a:off x="4859338" y="1557338"/>
            <a:ext cx="40687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latin typeface="Arial" charset="0"/>
                <a:cs typeface="Times New Roman" pitchFamily="18" charset="0"/>
              </a:rPr>
              <a:t>Показатели изменения индексов цен производителей (в % к 2000 г.)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147763"/>
            <a:ext cx="7561262" cy="537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омер слайда 6"/>
          <p:cNvSpPr txBox="1">
            <a:spLocks noGrp="1"/>
          </p:cNvSpPr>
          <p:nvPr/>
        </p:nvSpPr>
        <p:spPr bwMode="auto">
          <a:xfrm>
            <a:off x="6831013" y="6453188"/>
            <a:ext cx="2133600" cy="3603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406692CF-F734-4A47-A6A9-2F03100299EA}" type="slidenum">
              <a:rPr lang="ru-RU" sz="1400">
                <a:solidFill>
                  <a:srgbClr val="104685"/>
                </a:solidFill>
                <a:latin typeface="+mn-lt"/>
              </a:rPr>
              <a:pPr algn="r">
                <a:defRPr/>
              </a:pPr>
              <a:t>11</a:t>
            </a:fld>
            <a:endParaRPr lang="ru-RU" sz="1400" dirty="0">
              <a:solidFill>
                <a:srgbClr val="104685"/>
              </a:solidFill>
              <a:latin typeface="+mn-lt"/>
            </a:endParaRPr>
          </a:p>
        </p:txBody>
      </p:sp>
      <p:sp>
        <p:nvSpPr>
          <p:cNvPr id="28675" name="Rectangle 2"/>
          <p:cNvSpPr txBox="1">
            <a:spLocks noRot="1" noChangeArrowheads="1"/>
          </p:cNvSpPr>
          <p:nvPr/>
        </p:nvSpPr>
        <p:spPr bwMode="auto">
          <a:xfrm>
            <a:off x="3000375" y="357188"/>
            <a:ext cx="58547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b="1"/>
              <a:t>Индексы цен приобретения основных видов материалов строительными организациями в России (в % к 2000 г.)</a:t>
            </a:r>
          </a:p>
        </p:txBody>
      </p:sp>
      <p:sp>
        <p:nvSpPr>
          <p:cNvPr id="28676" name="Прямоугольник 11"/>
          <p:cNvSpPr>
            <a:spLocks noChangeArrowheads="1"/>
          </p:cNvSpPr>
          <p:nvPr/>
        </p:nvSpPr>
        <p:spPr bwMode="auto">
          <a:xfrm>
            <a:off x="250825" y="1125538"/>
            <a:ext cx="1857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2400">
              <a:cs typeface="Times New Roman" pitchFamily="18" charset="0"/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323850" y="6278563"/>
            <a:ext cx="4392613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1000" b="1">
                <a:cs typeface="Times New Roman" pitchFamily="18" charset="0"/>
              </a:rPr>
              <a:t>Источник</a:t>
            </a:r>
            <a:r>
              <a:rPr lang="en-US" sz="1000" b="1">
                <a:cs typeface="Times New Roman" pitchFamily="18" charset="0"/>
              </a:rPr>
              <a:t> </a:t>
            </a:r>
            <a:r>
              <a:rPr lang="ru-RU" sz="1000" b="1">
                <a:cs typeface="Times New Roman" pitchFamily="18" charset="0"/>
              </a:rPr>
              <a:t>информации</a:t>
            </a:r>
            <a:r>
              <a:rPr lang="en-US" sz="1000" b="1">
                <a:cs typeface="Times New Roman" pitchFamily="18" charset="0"/>
              </a:rPr>
              <a:t>: </a:t>
            </a:r>
            <a:r>
              <a:rPr lang="ru-RU" sz="1000">
                <a:cs typeface="Times New Roman" pitchFamily="18" charset="0"/>
              </a:rPr>
              <a:t>Росстат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700" name="Text Box 2"/>
          <p:cNvSpPr txBox="1">
            <a:spLocks noChangeArrowheads="1"/>
          </p:cNvSpPr>
          <p:nvPr/>
        </p:nvSpPr>
        <p:spPr bwMode="auto">
          <a:xfrm>
            <a:off x="0" y="3213100"/>
            <a:ext cx="9109075" cy="357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 algn="just">
              <a:lnSpc>
                <a:spcPct val="85000"/>
              </a:lnSpc>
              <a:spcBef>
                <a:spcPct val="20000"/>
              </a:spcBef>
              <a:buSzPct val="140000"/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rgbClr val="000066"/>
                </a:solidFill>
                <a:latin typeface="+mn-lt"/>
              </a:rPr>
              <a:t>Стабильность ассигнований на цели ремонта и содержания дорог.</a:t>
            </a:r>
          </a:p>
          <a:p>
            <a:pPr marL="266700" indent="-266700" algn="just">
              <a:lnSpc>
                <a:spcPct val="85000"/>
              </a:lnSpc>
              <a:spcBef>
                <a:spcPct val="20000"/>
              </a:spcBef>
              <a:buSzPct val="140000"/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rgbClr val="000066"/>
                </a:solidFill>
                <a:latin typeface="+mn-lt"/>
              </a:rPr>
              <a:t>Возможность гарантированного финансирования заключенных контрактов на дорожные работы.</a:t>
            </a:r>
          </a:p>
          <a:p>
            <a:pPr marL="266700" indent="-266700" algn="just">
              <a:lnSpc>
                <a:spcPct val="85000"/>
              </a:lnSpc>
              <a:spcBef>
                <a:spcPct val="20000"/>
              </a:spcBef>
              <a:buSzPct val="140000"/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rgbClr val="000066"/>
                </a:solidFill>
                <a:latin typeface="+mn-lt"/>
              </a:rPr>
              <a:t>Повышение гибкости и оптимизация реализации программ дорожных работ в связи с гарантированным переносом неиспользованных остатков ассигнований на очередной год.</a:t>
            </a:r>
          </a:p>
          <a:p>
            <a:pPr marL="266700" indent="-266700" algn="just">
              <a:lnSpc>
                <a:spcPct val="85000"/>
              </a:lnSpc>
              <a:spcBef>
                <a:spcPct val="20000"/>
              </a:spcBef>
              <a:buSzPct val="140000"/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rgbClr val="000066"/>
                </a:solidFill>
                <a:latin typeface="+mn-lt"/>
              </a:rPr>
              <a:t>Расширение использования механизмов долгосрочных контрактов на строительство, ремонт и содержание дорог и «контрактов жизненного цикла» в целях повышения качества и долговечности автомобильных дорог. </a:t>
            </a:r>
          </a:p>
          <a:p>
            <a:pPr marL="266700" indent="-266700" algn="just">
              <a:lnSpc>
                <a:spcPct val="85000"/>
              </a:lnSpc>
              <a:spcBef>
                <a:spcPct val="20000"/>
              </a:spcBef>
              <a:buSzPct val="140000"/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rgbClr val="000066"/>
                </a:solidFill>
                <a:latin typeface="+mn-lt"/>
              </a:rPr>
              <a:t>Прозрачность бюджетных расходов. </a:t>
            </a:r>
          </a:p>
          <a:p>
            <a:pPr marL="266700" indent="-266700" algn="just">
              <a:lnSpc>
                <a:spcPct val="85000"/>
              </a:lnSpc>
              <a:spcBef>
                <a:spcPct val="20000"/>
              </a:spcBef>
              <a:buSzPct val="140000"/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rgbClr val="000066"/>
                </a:solidFill>
                <a:latin typeface="+mn-lt"/>
              </a:rPr>
              <a:t>Образование стимулов у органов управления дорожным хозяйством для повышения эффективности бюджетных расходов, поиска неналоговых источников финансирования. </a:t>
            </a:r>
          </a:p>
          <a:p>
            <a:pPr marL="266700" indent="-266700" algn="just">
              <a:lnSpc>
                <a:spcPct val="85000"/>
              </a:lnSpc>
              <a:spcBef>
                <a:spcPct val="20000"/>
              </a:spcBef>
              <a:buSzPct val="140000"/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rgbClr val="000066"/>
                </a:solidFill>
                <a:latin typeface="+mn-lt"/>
              </a:rPr>
              <a:t>Приведение транспортно-эксплуатационного состояния дорог в соответствие с нормативными требованиями, а также поэтапное расширение дорожной сети. </a:t>
            </a:r>
          </a:p>
          <a:p>
            <a:pPr marL="266700" indent="-266700" algn="just">
              <a:lnSpc>
                <a:spcPct val="85000"/>
              </a:lnSpc>
              <a:spcBef>
                <a:spcPct val="20000"/>
              </a:spcBef>
              <a:buSzPct val="140000"/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rgbClr val="000066"/>
                </a:solidFill>
                <a:latin typeface="+mn-lt"/>
              </a:rPr>
              <a:t>Активное участие пользователей дорог в процессе контроля качества предоставляемых «дорожных» услуг. </a:t>
            </a:r>
          </a:p>
        </p:txBody>
      </p:sp>
      <p:sp>
        <p:nvSpPr>
          <p:cNvPr id="29698" name="Text Box 4"/>
          <p:cNvSpPr txBox="1">
            <a:spLocks noChangeArrowheads="1"/>
          </p:cNvSpPr>
          <p:nvPr/>
        </p:nvSpPr>
        <p:spPr bwMode="auto">
          <a:xfrm>
            <a:off x="8459788" y="6308725"/>
            <a:ext cx="612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ru-RU" sz="2400" b="1">
              <a:solidFill>
                <a:schemeClr val="accent2"/>
              </a:solidFill>
            </a:endParaRPr>
          </a:p>
        </p:txBody>
      </p:sp>
      <p:graphicFrame>
        <p:nvGraphicFramePr>
          <p:cNvPr id="495701" name="Group 85"/>
          <p:cNvGraphicFramePr>
            <a:graphicFrameLocks noGrp="1"/>
          </p:cNvGraphicFramePr>
          <p:nvPr/>
        </p:nvGraphicFramePr>
        <p:xfrm>
          <a:off x="144463" y="981075"/>
          <a:ext cx="8675687" cy="2090738"/>
        </p:xfrm>
        <a:graphic>
          <a:graphicData uri="http://schemas.openxmlformats.org/drawingml/2006/table">
            <a:tbl>
              <a:tblPr/>
              <a:tblGrid>
                <a:gridCol w="3490912"/>
                <a:gridCol w="1944688"/>
                <a:gridCol w="1079500"/>
                <a:gridCol w="1081087"/>
                <a:gridCol w="1079500"/>
              </a:tblGrid>
              <a:tr h="4492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</a:rPr>
                        <a:t>Прогнозируемый объем дорожных фондов</a:t>
                      </a:r>
                    </a:p>
                  </a:txBody>
                  <a:tcPr marL="72000" marR="72000" marT="46800" marB="46800" anchor="ctr" horzOverflow="overflow">
                    <a:lnL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</a:rPr>
                        <a:t>Объем финансирования 2011 года</a:t>
                      </a:r>
                    </a:p>
                  </a:txBody>
                  <a:tcPr marL="72000" marR="72000" marT="46800" marB="46800" anchor="ctr" horzOverflow="overflow">
                    <a:lnL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</a:rPr>
                        <a:t>2012 год</a:t>
                      </a:r>
                    </a:p>
                  </a:txBody>
                  <a:tcPr marL="72000" marR="72000" marT="46800" marB="46800" anchor="ctr" horzOverflow="overflow">
                    <a:lnL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</a:rPr>
                        <a:t>2013 год</a:t>
                      </a:r>
                    </a:p>
                  </a:txBody>
                  <a:tcPr marL="72000" marR="72000" marT="46800" marB="46800" anchor="ctr" horzOverflow="overflow">
                    <a:lnL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</a:rPr>
                        <a:t>2014 год</a:t>
                      </a:r>
                    </a:p>
                  </a:txBody>
                  <a:tcPr marL="72000" marR="72000" marT="46800" marB="46800" anchor="ctr" horzOverflow="overflow">
                    <a:lnL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436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</a:rPr>
                        <a:t>Объем Федерального дорожного фонда</a:t>
                      </a:r>
                    </a:p>
                  </a:txBody>
                  <a:tcPr marL="72000" marR="72000" marT="46800" marB="46800" anchor="ctr" horzOverflow="overflow">
                    <a:lnL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</a:rPr>
                        <a:t>363 420,1</a:t>
                      </a:r>
                    </a:p>
                  </a:txBody>
                  <a:tcPr marL="72000" marR="72000" marT="46800" marB="46800" anchor="ctr" horzOverflow="overflow">
                    <a:lnL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</a:rPr>
                        <a:t>358 906,8</a:t>
                      </a:r>
                    </a:p>
                  </a:txBody>
                  <a:tcPr marL="72000" marR="72000" marT="46800" marB="46800" anchor="ctr" horzOverflow="overflow">
                    <a:lnL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</a:rPr>
                        <a:t>427 312,5</a:t>
                      </a:r>
                    </a:p>
                  </a:txBody>
                  <a:tcPr marL="72000" marR="72000" marT="46800" marB="46800" anchor="ctr" horzOverflow="overflow">
                    <a:lnL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</a:rPr>
                        <a:t>450 821,1</a:t>
                      </a:r>
                    </a:p>
                  </a:txBody>
                  <a:tcPr marL="72000" marR="72000" marT="46800" marB="46800" anchor="ctr" horzOverflow="overflow">
                    <a:lnL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0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</a:rPr>
                        <a:t>Дорожные фонды субъектов Российской Федерации </a:t>
                      </a:r>
                    </a:p>
                  </a:txBody>
                  <a:tcPr marL="72000" marR="72000" marT="46800" marB="46800" anchor="ctr" horzOverflow="overflow">
                    <a:lnL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</a:rPr>
                        <a:t>(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</a:rPr>
                        <a:t>~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</a:rPr>
                        <a:t>280 000)</a:t>
                      </a:r>
                    </a:p>
                  </a:txBody>
                  <a:tcPr marL="72000" marR="72000" marT="46800" marB="46800" anchor="ctr" horzOverflow="overflow">
                    <a:lnL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</a:rPr>
                        <a:t>373 117,0</a:t>
                      </a:r>
                    </a:p>
                  </a:txBody>
                  <a:tcPr marL="72000" marR="72000" marT="46800" marB="46800" anchor="ctr" horzOverflow="overflow">
                    <a:lnL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</a:rPr>
                        <a:t>441 914,0</a:t>
                      </a:r>
                    </a:p>
                  </a:txBody>
                  <a:tcPr marL="72000" marR="72000" marT="46800" marB="46800" anchor="ctr" horzOverflow="overflow">
                    <a:lnL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</a:rPr>
                        <a:t>465 814,0</a:t>
                      </a:r>
                    </a:p>
                  </a:txBody>
                  <a:tcPr marL="72000" marR="72000" marT="46800" marB="46800" anchor="ctr" horzOverflow="overflow">
                    <a:lnL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Номер слайда 6"/>
          <p:cNvSpPr txBox="1">
            <a:spLocks noGrp="1"/>
          </p:cNvSpPr>
          <p:nvPr/>
        </p:nvSpPr>
        <p:spPr bwMode="auto">
          <a:xfrm>
            <a:off x="6831013" y="6453188"/>
            <a:ext cx="2133600" cy="3603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7C33EF98-8E7A-4557-B9BE-78B812480CFC}" type="slidenum">
              <a:rPr lang="ru-RU" sz="1400">
                <a:solidFill>
                  <a:srgbClr val="104685"/>
                </a:solidFill>
                <a:latin typeface="+mn-lt"/>
              </a:rPr>
              <a:pPr algn="r">
                <a:defRPr/>
              </a:pPr>
              <a:t>12</a:t>
            </a:fld>
            <a:endParaRPr lang="ru-RU" sz="1400" dirty="0">
              <a:solidFill>
                <a:srgbClr val="104685"/>
              </a:solidFill>
              <a:latin typeface="+mn-lt"/>
            </a:endParaRPr>
          </a:p>
        </p:txBody>
      </p:sp>
      <p:sp>
        <p:nvSpPr>
          <p:cNvPr id="29726" name="Rectangle 2"/>
          <p:cNvSpPr txBox="1">
            <a:spLocks noRot="1" noChangeArrowheads="1"/>
          </p:cNvSpPr>
          <p:nvPr/>
        </p:nvSpPr>
        <p:spPr bwMode="auto">
          <a:xfrm>
            <a:off x="3000375" y="260350"/>
            <a:ext cx="58547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b="1"/>
              <a:t>Переход на финансирование дорожного хозяйства из дорожных фондов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Rot="1" noChangeArrowheads="1"/>
          </p:cNvSpPr>
          <p:nvPr/>
        </p:nvSpPr>
        <p:spPr>
          <a:xfrm>
            <a:off x="323850" y="4000500"/>
            <a:ext cx="8540750" cy="2381250"/>
          </a:xfrm>
          <a:prstGeom prst="rect">
            <a:avLst/>
          </a:prstGeom>
          <a:noFill/>
          <a:ln/>
        </p:spPr>
        <p:txBody>
          <a:bodyPr/>
          <a:lstStyle/>
          <a:p>
            <a:pPr marL="4763" indent="260350" algn="just">
              <a:defRPr/>
            </a:pPr>
            <a:endParaRPr lang="ru-RU" sz="1600" dirty="0">
              <a:solidFill>
                <a:srgbClr val="0070C0"/>
              </a:solidFill>
            </a:endParaRPr>
          </a:p>
          <a:p>
            <a:pPr marL="4763" indent="260350" algn="just">
              <a:defRPr/>
            </a:pPr>
            <a:endParaRPr lang="ru-RU" sz="1600" kern="0" dirty="0">
              <a:solidFill>
                <a:srgbClr val="0070C0"/>
              </a:solidFill>
              <a:latin typeface="+mj-lt"/>
              <a:cs typeface="+mn-cs"/>
            </a:endParaRPr>
          </a:p>
          <a:p>
            <a:pPr marL="4763" indent="260350" algn="just">
              <a:defRPr/>
            </a:pPr>
            <a:endParaRPr lang="ru-RU" sz="1600" dirty="0">
              <a:solidFill>
                <a:srgbClr val="0070C0"/>
              </a:solidFill>
            </a:endParaRPr>
          </a:p>
          <a:p>
            <a:pPr marL="4763" indent="260350" algn="just">
              <a:defRPr/>
            </a:pPr>
            <a:endParaRPr lang="ru-RU" sz="1600" kern="0" dirty="0">
              <a:solidFill>
                <a:srgbClr val="0070C0"/>
              </a:solidFill>
              <a:latin typeface="+mj-lt"/>
              <a:cs typeface="+mn-cs"/>
            </a:endParaRPr>
          </a:p>
          <a:p>
            <a:pPr marL="4763" indent="260350" algn="just">
              <a:defRPr/>
            </a:pPr>
            <a:endParaRPr lang="ru-RU" sz="1600" kern="0" dirty="0">
              <a:latin typeface="+mj-lt"/>
              <a:cs typeface="+mn-cs"/>
            </a:endParaRPr>
          </a:p>
        </p:txBody>
      </p:sp>
      <p:sp>
        <p:nvSpPr>
          <p:cNvPr id="6" name="Номер слайда 6"/>
          <p:cNvSpPr txBox="1">
            <a:spLocks noGrp="1"/>
          </p:cNvSpPr>
          <p:nvPr/>
        </p:nvSpPr>
        <p:spPr bwMode="auto">
          <a:xfrm>
            <a:off x="6831013" y="6453188"/>
            <a:ext cx="2133600" cy="3603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B5BB0D35-A496-409C-ACC1-DC0DCD795F58}" type="slidenum">
              <a:rPr lang="ru-RU" sz="1400">
                <a:solidFill>
                  <a:srgbClr val="104685"/>
                </a:solidFill>
                <a:latin typeface="+mn-lt"/>
              </a:rPr>
              <a:pPr algn="r">
                <a:defRPr/>
              </a:pPr>
              <a:t>13</a:t>
            </a:fld>
            <a:endParaRPr lang="ru-RU" sz="1400" dirty="0">
              <a:solidFill>
                <a:srgbClr val="104685"/>
              </a:solidFill>
              <a:latin typeface="+mn-lt"/>
            </a:endParaRPr>
          </a:p>
        </p:txBody>
      </p:sp>
      <p:sp>
        <p:nvSpPr>
          <p:cNvPr id="30723" name="Rectangle 2"/>
          <p:cNvSpPr txBox="1">
            <a:spLocks noRot="1" noChangeArrowheads="1"/>
          </p:cNvSpPr>
          <p:nvPr/>
        </p:nvSpPr>
        <p:spPr bwMode="auto">
          <a:xfrm>
            <a:off x="3000375" y="357188"/>
            <a:ext cx="58547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b="1"/>
              <a:t>Долгосрочные контракты</a:t>
            </a:r>
          </a:p>
        </p:txBody>
      </p:sp>
      <p:sp>
        <p:nvSpPr>
          <p:cNvPr id="74753" name="Rectangle 1"/>
          <p:cNvSpPr>
            <a:spLocks noChangeArrowheads="1"/>
          </p:cNvSpPr>
          <p:nvPr/>
        </p:nvSpPr>
        <p:spPr bwMode="auto">
          <a:xfrm>
            <a:off x="684213" y="1219200"/>
            <a:ext cx="7954962" cy="480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ru-RU"/>
              <a:t>Первым шагом к этому сложному механизму являются долгосрочные контракты </a:t>
            </a:r>
            <a:r>
              <a:rPr lang="ru-RU" b="1"/>
              <a:t>на содержание</a:t>
            </a:r>
            <a:r>
              <a:rPr lang="ru-RU"/>
              <a:t> автомобильных дорог на </a:t>
            </a:r>
            <a:r>
              <a:rPr lang="ru-RU" b="1"/>
              <a:t>5 лет.</a:t>
            </a:r>
            <a:endParaRPr lang="ru-RU"/>
          </a:p>
          <a:p>
            <a:pPr algn="just"/>
            <a:endParaRPr lang="ru-RU"/>
          </a:p>
          <a:p>
            <a:pPr algn="just"/>
            <a:r>
              <a:rPr lang="ru-RU"/>
              <a:t>Заключены </a:t>
            </a:r>
            <a:r>
              <a:rPr lang="ru-RU" b="1"/>
              <a:t>30-ти летние</a:t>
            </a:r>
            <a:r>
              <a:rPr lang="ru-RU"/>
              <a:t> концессионные соглашения на строительство и эксплуатацию:</a:t>
            </a:r>
          </a:p>
          <a:p>
            <a:pPr algn="just">
              <a:buFontTx/>
              <a:buChar char="•"/>
            </a:pPr>
            <a:r>
              <a:rPr lang="ru-RU">
                <a:ea typeface="Calibri" pitchFamily="34" charset="0"/>
                <a:cs typeface="Times New Roman" pitchFamily="18" charset="0"/>
              </a:rPr>
              <a:t>Обхода города Одинцово»;</a:t>
            </a:r>
            <a:endParaRPr lang="ru-RU"/>
          </a:p>
          <a:p>
            <a:pPr algn="just" eaLnBrk="0" hangingPunct="0">
              <a:buFontTx/>
              <a:buChar char="•"/>
            </a:pPr>
            <a:r>
              <a:rPr lang="ru-RU"/>
              <a:t>«головного» участка «Москва – Санкт-Петербург»; </a:t>
            </a:r>
          </a:p>
          <a:p>
            <a:pPr algn="just" eaLnBrk="0" hangingPunct="0">
              <a:buFontTx/>
              <a:buChar char="•"/>
            </a:pPr>
            <a:r>
              <a:rPr lang="ru-RU"/>
              <a:t>транспортной развязки на 56 км автодороги М-9 «Балтия».</a:t>
            </a:r>
          </a:p>
          <a:p>
            <a:pPr algn="just" eaLnBrk="0" hangingPunct="0"/>
            <a:endParaRPr lang="ru-RU"/>
          </a:p>
          <a:p>
            <a:pPr algn="just" eaLnBrk="0" hangingPunct="0"/>
            <a:r>
              <a:rPr lang="ru-RU"/>
              <a:t>По этим соглашениям частные инвесторы (концессионеры) вкладывают                  </a:t>
            </a:r>
            <a:r>
              <a:rPr lang="ru-RU" b="1"/>
              <a:t>47 млрд.руб.</a:t>
            </a:r>
            <a:r>
              <a:rPr lang="ru-RU"/>
              <a:t> </a:t>
            </a:r>
          </a:p>
          <a:p>
            <a:pPr algn="just" eaLnBrk="0" hangingPunct="0"/>
            <a:endParaRPr lang="ru-RU"/>
          </a:p>
          <a:p>
            <a:pPr algn="just" eaLnBrk="0" hangingPunct="0"/>
            <a:r>
              <a:rPr lang="ru-RU"/>
              <a:t>Готовятся долгосрочные соглашения на проектирование, реконструкцию и содержание по дорогам: </a:t>
            </a:r>
          </a:p>
          <a:p>
            <a:pPr algn="just" eaLnBrk="0" hangingPunct="0">
              <a:buFontTx/>
              <a:buChar char="•"/>
            </a:pPr>
            <a:r>
              <a:rPr lang="ru-RU"/>
              <a:t>М-1 «Беларусь», </a:t>
            </a:r>
          </a:p>
          <a:p>
            <a:pPr algn="just" eaLnBrk="0" hangingPunct="0">
              <a:buFontTx/>
              <a:buChar char="•"/>
            </a:pPr>
            <a:r>
              <a:rPr lang="ru-RU"/>
              <a:t>М-4 «Дон», </a:t>
            </a:r>
          </a:p>
          <a:p>
            <a:pPr algn="just" eaLnBrk="0" hangingPunct="0">
              <a:buFontTx/>
              <a:buChar char="•"/>
            </a:pPr>
            <a:r>
              <a:rPr lang="ru-RU"/>
              <a:t>М-8 «Холмогоры» на территории Московского транспортного узла.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Rot="1" noChangeArrowheads="1"/>
          </p:cNvSpPr>
          <p:nvPr/>
        </p:nvSpPr>
        <p:spPr>
          <a:xfrm>
            <a:off x="323850" y="4000500"/>
            <a:ext cx="8540750" cy="2381250"/>
          </a:xfrm>
          <a:prstGeom prst="rect">
            <a:avLst/>
          </a:prstGeom>
          <a:noFill/>
          <a:ln/>
        </p:spPr>
        <p:txBody>
          <a:bodyPr/>
          <a:lstStyle/>
          <a:p>
            <a:pPr marL="4763" indent="260350" algn="just">
              <a:defRPr/>
            </a:pPr>
            <a:endParaRPr lang="ru-RU" sz="1600" dirty="0">
              <a:solidFill>
                <a:srgbClr val="0070C0"/>
              </a:solidFill>
            </a:endParaRPr>
          </a:p>
          <a:p>
            <a:pPr marL="4763" indent="260350" algn="just">
              <a:defRPr/>
            </a:pPr>
            <a:endParaRPr lang="ru-RU" sz="1600" kern="0" dirty="0">
              <a:solidFill>
                <a:srgbClr val="0070C0"/>
              </a:solidFill>
              <a:latin typeface="+mj-lt"/>
              <a:cs typeface="+mn-cs"/>
            </a:endParaRPr>
          </a:p>
          <a:p>
            <a:pPr marL="4763" indent="260350" algn="just">
              <a:defRPr/>
            </a:pPr>
            <a:endParaRPr lang="ru-RU" sz="1600" dirty="0">
              <a:solidFill>
                <a:srgbClr val="0070C0"/>
              </a:solidFill>
            </a:endParaRPr>
          </a:p>
          <a:p>
            <a:pPr marL="4763" indent="260350" algn="just">
              <a:defRPr/>
            </a:pPr>
            <a:endParaRPr lang="ru-RU" sz="1600" kern="0" dirty="0">
              <a:solidFill>
                <a:srgbClr val="0070C0"/>
              </a:solidFill>
              <a:latin typeface="+mj-lt"/>
              <a:cs typeface="+mn-cs"/>
            </a:endParaRPr>
          </a:p>
          <a:p>
            <a:pPr marL="4763" indent="260350" algn="just">
              <a:defRPr/>
            </a:pPr>
            <a:endParaRPr lang="ru-RU" sz="1600" kern="0" dirty="0">
              <a:latin typeface="+mj-lt"/>
              <a:cs typeface="+mn-cs"/>
            </a:endParaRPr>
          </a:p>
        </p:txBody>
      </p:sp>
      <p:sp>
        <p:nvSpPr>
          <p:cNvPr id="6" name="Номер слайда 6"/>
          <p:cNvSpPr txBox="1">
            <a:spLocks noGrp="1"/>
          </p:cNvSpPr>
          <p:nvPr/>
        </p:nvSpPr>
        <p:spPr bwMode="auto">
          <a:xfrm>
            <a:off x="6831013" y="6453188"/>
            <a:ext cx="2133600" cy="3603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062A74D1-C9CC-445B-BC16-B0DFB519E0E6}" type="slidenum">
              <a:rPr lang="ru-RU" sz="1400">
                <a:solidFill>
                  <a:srgbClr val="104685"/>
                </a:solidFill>
                <a:latin typeface="+mn-lt"/>
              </a:rPr>
              <a:pPr algn="r">
                <a:defRPr/>
              </a:pPr>
              <a:t>14</a:t>
            </a:fld>
            <a:endParaRPr lang="ru-RU" sz="1400" dirty="0">
              <a:solidFill>
                <a:srgbClr val="104685"/>
              </a:solidFill>
              <a:latin typeface="+mn-lt"/>
            </a:endParaRPr>
          </a:p>
        </p:txBody>
      </p:sp>
      <p:sp>
        <p:nvSpPr>
          <p:cNvPr id="31747" name="Rectangle 2"/>
          <p:cNvSpPr txBox="1">
            <a:spLocks noRot="1" noChangeArrowheads="1"/>
          </p:cNvSpPr>
          <p:nvPr/>
        </p:nvSpPr>
        <p:spPr bwMode="auto">
          <a:xfrm>
            <a:off x="3000375" y="357188"/>
            <a:ext cx="58547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b="1"/>
              <a:t>Экология</a:t>
            </a:r>
          </a:p>
        </p:txBody>
      </p:sp>
      <p:pic>
        <p:nvPicPr>
          <p:cNvPr id="3174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19250"/>
            <a:ext cx="9144000" cy="433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9"/>
          <p:cNvSpPr>
            <a:spLocks noChangeArrowheads="1"/>
          </p:cNvSpPr>
          <p:nvPr/>
        </p:nvSpPr>
        <p:spPr bwMode="auto">
          <a:xfrm>
            <a:off x="395288" y="1439863"/>
            <a:ext cx="8569325" cy="427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63538" indent="-363538">
              <a:spcAft>
                <a:spcPts val="1200"/>
              </a:spcAft>
              <a:buFont typeface="Arial" charset="0"/>
              <a:buChar char="•"/>
            </a:pPr>
            <a:r>
              <a:rPr lang="ru-RU" sz="2800"/>
              <a:t>принят</a:t>
            </a:r>
            <a:r>
              <a:rPr lang="ru-RU" sz="2800" b="1"/>
              <a:t> </a:t>
            </a:r>
            <a:r>
              <a:rPr lang="ru-RU" sz="2800"/>
              <a:t>федеральный закон                                  </a:t>
            </a:r>
            <a:r>
              <a:rPr lang="ru-RU" sz="2800" b="1"/>
              <a:t>«Об автомобильных дорогах» </a:t>
            </a:r>
            <a:endParaRPr lang="ru-RU" sz="2800"/>
          </a:p>
          <a:p>
            <a:pPr marL="363538" indent="-363538">
              <a:spcAft>
                <a:spcPts val="1200"/>
              </a:spcAft>
              <a:buFont typeface="Arial" charset="0"/>
              <a:buChar char="•"/>
            </a:pPr>
            <a:r>
              <a:rPr lang="ru-RU" sz="2800"/>
              <a:t>принят федеральный закон                                  «О государственной компании</a:t>
            </a:r>
            <a:r>
              <a:rPr lang="ru-RU" sz="2800" b="1"/>
              <a:t> «Российские автомобильные дороги»</a:t>
            </a:r>
            <a:r>
              <a:rPr lang="ru-RU" sz="2800"/>
              <a:t>.</a:t>
            </a:r>
          </a:p>
          <a:p>
            <a:pPr marL="363538" indent="-363538">
              <a:spcAft>
                <a:spcPts val="1200"/>
              </a:spcAft>
              <a:buFont typeface="Arial" charset="0"/>
              <a:buChar char="•"/>
            </a:pPr>
            <a:r>
              <a:rPr lang="ru-RU" sz="2800"/>
              <a:t>Правительством Российской Федерации утверждены </a:t>
            </a:r>
            <a:r>
              <a:rPr lang="ru-RU" sz="2800" b="1"/>
              <a:t>нормативы денежных затрат </a:t>
            </a:r>
            <a:r>
              <a:rPr lang="ru-RU" sz="2800"/>
              <a:t>и их расчета на содержание и ремонт федеральных дорог. </a:t>
            </a:r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827088" y="419100"/>
            <a:ext cx="8332787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endParaRPr lang="ru-RU" sz="2000" b="1">
              <a:solidFill>
                <a:srgbClr val="808285"/>
              </a:solidFill>
              <a:latin typeface="Arial" charset="0"/>
            </a:endParaRPr>
          </a:p>
        </p:txBody>
      </p:sp>
      <p:sp>
        <p:nvSpPr>
          <p:cNvPr id="4" name="Номер слайда 6"/>
          <p:cNvSpPr txBox="1">
            <a:spLocks noGrp="1"/>
          </p:cNvSpPr>
          <p:nvPr/>
        </p:nvSpPr>
        <p:spPr bwMode="auto">
          <a:xfrm>
            <a:off x="6831013" y="6453188"/>
            <a:ext cx="2133600" cy="3603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8996F5FE-50BD-4735-8B7D-78E3008A9C05}" type="slidenum">
              <a:rPr lang="ru-RU" sz="1400">
                <a:solidFill>
                  <a:srgbClr val="104685"/>
                </a:solidFill>
                <a:latin typeface="+mn-lt"/>
              </a:rPr>
              <a:pPr algn="r">
                <a:defRPr/>
              </a:pPr>
              <a:t>15</a:t>
            </a:fld>
            <a:endParaRPr lang="ru-RU" sz="1400" dirty="0">
              <a:solidFill>
                <a:srgbClr val="104685"/>
              </a:solidFill>
              <a:latin typeface="+mn-lt"/>
            </a:endParaRPr>
          </a:p>
        </p:txBody>
      </p:sp>
      <p:sp>
        <p:nvSpPr>
          <p:cNvPr id="32772" name="Rectangle 2"/>
          <p:cNvSpPr txBox="1">
            <a:spLocks noRot="1" noChangeArrowheads="1"/>
          </p:cNvSpPr>
          <p:nvPr/>
        </p:nvSpPr>
        <p:spPr bwMode="auto">
          <a:xfrm>
            <a:off x="2843213" y="357188"/>
            <a:ext cx="6192837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ru-RU" b="1"/>
              <a:t>Законодательная деятельность</a:t>
            </a:r>
          </a:p>
        </p:txBody>
      </p:sp>
      <p:pic>
        <p:nvPicPr>
          <p:cNvPr id="32773" name="Picture 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86475" y="3429000"/>
            <a:ext cx="165417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Rot="1" noChangeArrowheads="1"/>
          </p:cNvSpPr>
          <p:nvPr/>
        </p:nvSpPr>
        <p:spPr>
          <a:xfrm>
            <a:off x="323850" y="4000500"/>
            <a:ext cx="8540750" cy="2381250"/>
          </a:xfrm>
          <a:prstGeom prst="rect">
            <a:avLst/>
          </a:prstGeom>
          <a:noFill/>
          <a:ln/>
        </p:spPr>
        <p:txBody>
          <a:bodyPr/>
          <a:lstStyle/>
          <a:p>
            <a:pPr marL="4763" indent="260350" algn="just">
              <a:defRPr/>
            </a:pPr>
            <a:endParaRPr lang="ru-RU" sz="1600" dirty="0">
              <a:solidFill>
                <a:srgbClr val="0070C0"/>
              </a:solidFill>
            </a:endParaRPr>
          </a:p>
          <a:p>
            <a:pPr marL="4763" indent="260350" algn="just">
              <a:defRPr/>
            </a:pPr>
            <a:endParaRPr lang="ru-RU" sz="1600" kern="0" dirty="0">
              <a:solidFill>
                <a:srgbClr val="0070C0"/>
              </a:solidFill>
              <a:latin typeface="+mj-lt"/>
              <a:cs typeface="+mn-cs"/>
            </a:endParaRPr>
          </a:p>
          <a:p>
            <a:pPr marL="4763" indent="260350" algn="just">
              <a:defRPr/>
            </a:pPr>
            <a:endParaRPr lang="ru-RU" sz="1600" dirty="0">
              <a:solidFill>
                <a:srgbClr val="0070C0"/>
              </a:solidFill>
            </a:endParaRPr>
          </a:p>
          <a:p>
            <a:pPr marL="4763" indent="260350" algn="just">
              <a:defRPr/>
            </a:pPr>
            <a:endParaRPr lang="ru-RU" sz="1600" kern="0" dirty="0">
              <a:solidFill>
                <a:srgbClr val="0070C0"/>
              </a:solidFill>
              <a:latin typeface="+mj-lt"/>
              <a:cs typeface="+mn-cs"/>
            </a:endParaRPr>
          </a:p>
          <a:p>
            <a:pPr marL="4763" indent="260350" algn="just">
              <a:defRPr/>
            </a:pPr>
            <a:endParaRPr lang="ru-RU" sz="1600" kern="0" dirty="0">
              <a:latin typeface="+mj-lt"/>
              <a:cs typeface="+mn-cs"/>
            </a:endParaRPr>
          </a:p>
        </p:txBody>
      </p:sp>
      <p:sp>
        <p:nvSpPr>
          <p:cNvPr id="33794" name="Rectangle 2"/>
          <p:cNvSpPr txBox="1">
            <a:spLocks noRot="1" noChangeArrowheads="1"/>
          </p:cNvSpPr>
          <p:nvPr/>
        </p:nvSpPr>
        <p:spPr bwMode="auto">
          <a:xfrm>
            <a:off x="142875" y="1052513"/>
            <a:ext cx="8893175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buClr>
                <a:srgbClr val="C00000"/>
              </a:buClr>
              <a:buSzPct val="80000"/>
            </a:pPr>
            <a:r>
              <a:rPr lang="ru-RU">
                <a:solidFill>
                  <a:srgbClr val="0070C0"/>
                </a:solidFill>
              </a:rPr>
              <a:t>Минтранс</a:t>
            </a:r>
          </a:p>
          <a:p>
            <a:pPr eaLnBrk="0" hangingPunct="0">
              <a:spcBef>
                <a:spcPct val="20000"/>
              </a:spcBef>
              <a:buClr>
                <a:srgbClr val="C00000"/>
              </a:buClr>
              <a:buSzPct val="80000"/>
            </a:pPr>
            <a:r>
              <a:rPr lang="ru-RU"/>
              <a:t>задачей и функцией в области технической политики было полномочие </a:t>
            </a:r>
            <a:r>
              <a:rPr lang="ru-RU" b="1"/>
              <a:t>разрабатывать</a:t>
            </a:r>
            <a:r>
              <a:rPr lang="ru-RU"/>
              <a:t>, согласовывать и </a:t>
            </a:r>
            <a:r>
              <a:rPr lang="ru-RU" b="1"/>
              <a:t>утверждать</a:t>
            </a:r>
            <a:r>
              <a:rPr lang="ru-RU"/>
              <a:t> технические нормативы, в том числе отраслевые инструкции, правила, положения, нормы и стандарты.</a:t>
            </a:r>
          </a:p>
          <a:p>
            <a:pPr eaLnBrk="0" hangingPunct="0">
              <a:spcBef>
                <a:spcPct val="20000"/>
              </a:spcBef>
              <a:buClr>
                <a:srgbClr val="C00000"/>
              </a:buClr>
              <a:buSzPct val="80000"/>
            </a:pPr>
            <a:endParaRPr lang="ru-RU"/>
          </a:p>
          <a:p>
            <a:pPr eaLnBrk="0" hangingPunct="0">
              <a:spcBef>
                <a:spcPct val="20000"/>
              </a:spcBef>
              <a:buClr>
                <a:srgbClr val="C00000"/>
              </a:buClr>
              <a:buSzPct val="80000"/>
            </a:pPr>
            <a:r>
              <a:rPr lang="ru-RU"/>
              <a:t>Существовала обязательная ведомственная экспертиза, проводимая              ФГУ «Росдорэкспертиза». Ее задачей было не только проверка на безопасность, но и технико-экономической эффективности предлагаемых проектных решений</a:t>
            </a:r>
          </a:p>
          <a:p>
            <a:pPr eaLnBrk="0" hangingPunct="0">
              <a:spcBef>
                <a:spcPct val="20000"/>
              </a:spcBef>
              <a:buClr>
                <a:srgbClr val="C00000"/>
              </a:buClr>
              <a:buSzPct val="80000"/>
            </a:pPr>
            <a:endParaRPr lang="ru-RU">
              <a:solidFill>
                <a:srgbClr val="0070C0"/>
              </a:solidFill>
            </a:endParaRPr>
          </a:p>
          <a:p>
            <a:pPr eaLnBrk="0" hangingPunct="0">
              <a:spcBef>
                <a:spcPct val="20000"/>
              </a:spcBef>
              <a:buClr>
                <a:srgbClr val="C00000"/>
              </a:buClr>
              <a:buSzPct val="80000"/>
            </a:pPr>
            <a:r>
              <a:rPr lang="ru-RU">
                <a:solidFill>
                  <a:srgbClr val="0070C0"/>
                </a:solidFill>
              </a:rPr>
              <a:t> </a:t>
            </a:r>
          </a:p>
          <a:p>
            <a:pPr eaLnBrk="0" hangingPunct="0">
              <a:spcBef>
                <a:spcPct val="20000"/>
              </a:spcBef>
              <a:buClr>
                <a:srgbClr val="C00000"/>
              </a:buClr>
              <a:buSzPct val="80000"/>
            </a:pPr>
            <a:endParaRPr lang="ru-RU">
              <a:solidFill>
                <a:srgbClr val="0070C0"/>
              </a:solidFill>
            </a:endParaRPr>
          </a:p>
        </p:txBody>
      </p:sp>
      <p:sp>
        <p:nvSpPr>
          <p:cNvPr id="6" name="Номер слайда 6"/>
          <p:cNvSpPr txBox="1">
            <a:spLocks noGrp="1"/>
          </p:cNvSpPr>
          <p:nvPr/>
        </p:nvSpPr>
        <p:spPr bwMode="auto">
          <a:xfrm>
            <a:off x="6831013" y="6453188"/>
            <a:ext cx="2133600" cy="3603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53A6D5F6-AF2F-4719-B7F7-D9110CB13D56}" type="slidenum">
              <a:rPr lang="ru-RU" sz="1400">
                <a:solidFill>
                  <a:srgbClr val="104685"/>
                </a:solidFill>
                <a:latin typeface="+mn-lt"/>
              </a:rPr>
              <a:pPr algn="r">
                <a:defRPr/>
              </a:pPr>
              <a:t>16</a:t>
            </a:fld>
            <a:endParaRPr lang="ru-RU" sz="1400" dirty="0">
              <a:solidFill>
                <a:srgbClr val="104685"/>
              </a:solidFill>
              <a:latin typeface="+mn-lt"/>
            </a:endParaRPr>
          </a:p>
        </p:txBody>
      </p:sp>
      <p:sp>
        <p:nvSpPr>
          <p:cNvPr id="33796" name="Rectangle 2"/>
          <p:cNvSpPr txBox="1">
            <a:spLocks noRot="1" noChangeArrowheads="1"/>
          </p:cNvSpPr>
          <p:nvPr/>
        </p:nvSpPr>
        <p:spPr bwMode="auto">
          <a:xfrm>
            <a:off x="3000375" y="357188"/>
            <a:ext cx="58547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b="1"/>
              <a:t>Из полномочий в сфере утверждения строительных нормативов</a:t>
            </a:r>
          </a:p>
        </p:txBody>
      </p:sp>
      <p:sp>
        <p:nvSpPr>
          <p:cNvPr id="33797" name="Rectangle 2"/>
          <p:cNvSpPr txBox="1">
            <a:spLocks noRot="1" noChangeArrowheads="1"/>
          </p:cNvSpPr>
          <p:nvPr/>
        </p:nvSpPr>
        <p:spPr bwMode="auto">
          <a:xfrm>
            <a:off x="179388" y="4149725"/>
            <a:ext cx="4321175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buClr>
                <a:srgbClr val="C00000"/>
              </a:buClr>
              <a:buSzPct val="80000"/>
            </a:pPr>
            <a:r>
              <a:rPr lang="ru-RU">
                <a:solidFill>
                  <a:srgbClr val="0070C0"/>
                </a:solidFill>
              </a:rPr>
              <a:t>Росавтодор </a:t>
            </a:r>
            <a:r>
              <a:rPr lang="ru-RU"/>
              <a:t>осуществляет полномочие по:</a:t>
            </a:r>
            <a:endParaRPr lang="ru-RU">
              <a:solidFill>
                <a:srgbClr val="0070C0"/>
              </a:solidFill>
            </a:endParaRPr>
          </a:p>
          <a:p>
            <a:pPr eaLnBrk="0" hangingPunct="0">
              <a:spcBef>
                <a:spcPct val="20000"/>
              </a:spcBef>
              <a:buClr>
                <a:srgbClr val="C00000"/>
              </a:buClr>
              <a:buSzPct val="80000"/>
            </a:pPr>
            <a:r>
              <a:rPr lang="ru-RU" b="1"/>
              <a:t>организации соответствия </a:t>
            </a:r>
            <a:r>
              <a:rPr lang="ru-RU"/>
              <a:t>состояния дорог установленным правилам и стандартам.</a:t>
            </a:r>
          </a:p>
          <a:p>
            <a:pPr eaLnBrk="0" hangingPunct="0">
              <a:spcBef>
                <a:spcPct val="20000"/>
              </a:spcBef>
              <a:buClr>
                <a:srgbClr val="C00000"/>
              </a:buClr>
              <a:buSzPct val="80000"/>
            </a:pPr>
            <a:endParaRPr lang="ru-RU">
              <a:solidFill>
                <a:srgbClr val="0070C0"/>
              </a:solidFill>
            </a:endParaRPr>
          </a:p>
          <a:p>
            <a:pPr eaLnBrk="0" hangingPunct="0">
              <a:spcBef>
                <a:spcPct val="20000"/>
              </a:spcBef>
              <a:buClr>
                <a:srgbClr val="C00000"/>
              </a:buClr>
              <a:buSzPct val="80000"/>
            </a:pPr>
            <a:endParaRPr lang="ru-RU">
              <a:solidFill>
                <a:srgbClr val="0070C0"/>
              </a:solidFill>
            </a:endParaRPr>
          </a:p>
          <a:p>
            <a:pPr eaLnBrk="0" hangingPunct="0">
              <a:spcBef>
                <a:spcPct val="20000"/>
              </a:spcBef>
              <a:buClr>
                <a:srgbClr val="C00000"/>
              </a:buClr>
              <a:buSzPct val="80000"/>
            </a:pPr>
            <a:endParaRPr lang="ru-RU">
              <a:solidFill>
                <a:srgbClr val="0070C0"/>
              </a:solidFill>
            </a:endParaRPr>
          </a:p>
          <a:p>
            <a:pPr eaLnBrk="0" hangingPunct="0">
              <a:spcBef>
                <a:spcPct val="20000"/>
              </a:spcBef>
              <a:buClr>
                <a:srgbClr val="C00000"/>
              </a:buClr>
              <a:buSzPct val="80000"/>
            </a:pPr>
            <a:r>
              <a:rPr lang="ru-RU">
                <a:solidFill>
                  <a:srgbClr val="0070C0"/>
                </a:solidFill>
              </a:rPr>
              <a:t> </a:t>
            </a:r>
          </a:p>
          <a:p>
            <a:pPr eaLnBrk="0" hangingPunct="0">
              <a:spcBef>
                <a:spcPct val="20000"/>
              </a:spcBef>
              <a:buClr>
                <a:srgbClr val="C00000"/>
              </a:buClr>
              <a:buSzPct val="80000"/>
            </a:pPr>
            <a:endParaRPr lang="ru-RU">
              <a:solidFill>
                <a:srgbClr val="0070C0"/>
              </a:solidFill>
            </a:endParaRPr>
          </a:p>
        </p:txBody>
      </p:sp>
      <p:sp>
        <p:nvSpPr>
          <p:cNvPr id="33798" name="Rectangle 2"/>
          <p:cNvSpPr txBox="1">
            <a:spLocks noRot="1" noChangeArrowheads="1"/>
          </p:cNvSpPr>
          <p:nvPr/>
        </p:nvSpPr>
        <p:spPr bwMode="auto">
          <a:xfrm>
            <a:off x="4427538" y="4149725"/>
            <a:ext cx="4716462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>
                <a:solidFill>
                  <a:srgbClr val="0070C0"/>
                </a:solidFill>
              </a:rPr>
              <a:t>Минрегион </a:t>
            </a:r>
            <a:r>
              <a:rPr lang="ru-RU"/>
              <a:t>осуществляет следующие полномочия:</a:t>
            </a:r>
          </a:p>
          <a:p>
            <a:endParaRPr lang="ru-RU"/>
          </a:p>
          <a:p>
            <a:r>
              <a:rPr lang="ru-RU"/>
              <a:t>5.2. </a:t>
            </a:r>
            <a:r>
              <a:rPr lang="ru-RU" b="1"/>
              <a:t>самостоятельно</a:t>
            </a:r>
            <a:r>
              <a:rPr lang="ru-RU"/>
              <a:t> принимает федеральные градостроительные нормативы и правила в области градостроительства, проектирования и инженерных изысканий в области градостроительства;</a:t>
            </a:r>
          </a:p>
          <a:p>
            <a:pPr eaLnBrk="0" hangingPunct="0">
              <a:spcBef>
                <a:spcPct val="20000"/>
              </a:spcBef>
              <a:buClr>
                <a:srgbClr val="C00000"/>
              </a:buClr>
              <a:buSzPct val="80000"/>
            </a:pPr>
            <a:endParaRPr lang="ru-RU">
              <a:solidFill>
                <a:srgbClr val="0070C0"/>
              </a:solidFill>
            </a:endParaRPr>
          </a:p>
          <a:p>
            <a:pPr eaLnBrk="0" hangingPunct="0">
              <a:spcBef>
                <a:spcPct val="20000"/>
              </a:spcBef>
              <a:buClr>
                <a:srgbClr val="C00000"/>
              </a:buClr>
              <a:buSzPct val="80000"/>
            </a:pPr>
            <a:endParaRPr lang="ru-RU">
              <a:solidFill>
                <a:srgbClr val="0070C0"/>
              </a:solidFill>
            </a:endParaRPr>
          </a:p>
          <a:p>
            <a:pPr eaLnBrk="0" hangingPunct="0">
              <a:spcBef>
                <a:spcPct val="20000"/>
              </a:spcBef>
              <a:buClr>
                <a:srgbClr val="C00000"/>
              </a:buClr>
              <a:buSzPct val="80000"/>
            </a:pPr>
            <a:endParaRPr lang="ru-RU">
              <a:solidFill>
                <a:srgbClr val="0070C0"/>
              </a:solidFill>
            </a:endParaRPr>
          </a:p>
          <a:p>
            <a:pPr eaLnBrk="0" hangingPunct="0">
              <a:spcBef>
                <a:spcPct val="20000"/>
              </a:spcBef>
              <a:buClr>
                <a:srgbClr val="C00000"/>
              </a:buClr>
              <a:buSzPct val="80000"/>
            </a:pPr>
            <a:r>
              <a:rPr lang="ru-RU">
                <a:solidFill>
                  <a:srgbClr val="0070C0"/>
                </a:solidFill>
              </a:rPr>
              <a:t> </a:t>
            </a:r>
          </a:p>
          <a:p>
            <a:pPr eaLnBrk="0" hangingPunct="0">
              <a:spcBef>
                <a:spcPct val="20000"/>
              </a:spcBef>
              <a:buClr>
                <a:srgbClr val="C00000"/>
              </a:buClr>
              <a:buSzPct val="80000"/>
            </a:pPr>
            <a:endParaRPr lang="ru-RU">
              <a:solidFill>
                <a:srgbClr val="0070C0"/>
              </a:solidFill>
            </a:endParaRPr>
          </a:p>
        </p:txBody>
      </p:sp>
      <p:sp>
        <p:nvSpPr>
          <p:cNvPr id="33799" name="Прямоугольник 8"/>
          <p:cNvSpPr>
            <a:spLocks noChangeArrowheads="1"/>
          </p:cNvSpPr>
          <p:nvPr/>
        </p:nvSpPr>
        <p:spPr bwMode="auto">
          <a:xfrm>
            <a:off x="3779838" y="3851275"/>
            <a:ext cx="18097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  <a:buClr>
                <a:srgbClr val="C00000"/>
              </a:buClr>
              <a:buSzPct val="80000"/>
            </a:pPr>
            <a:r>
              <a:rPr lang="ru-RU" b="1">
                <a:solidFill>
                  <a:srgbClr val="0070C0"/>
                </a:solidFill>
              </a:rPr>
              <a:t>С   2005 года </a:t>
            </a:r>
          </a:p>
        </p:txBody>
      </p:sp>
      <p:sp>
        <p:nvSpPr>
          <p:cNvPr id="33800" name="Прямоугольник 9"/>
          <p:cNvSpPr>
            <a:spLocks noChangeArrowheads="1"/>
          </p:cNvSpPr>
          <p:nvPr/>
        </p:nvSpPr>
        <p:spPr bwMode="auto">
          <a:xfrm>
            <a:off x="3708400" y="1125538"/>
            <a:ext cx="19431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  <a:buClr>
                <a:srgbClr val="C00000"/>
              </a:buClr>
              <a:buSzPct val="80000"/>
            </a:pPr>
            <a:r>
              <a:rPr lang="ru-RU" b="1">
                <a:solidFill>
                  <a:srgbClr val="0070C0"/>
                </a:solidFill>
              </a:rPr>
              <a:t>ДО   2005 года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38" y="1112838"/>
            <a:ext cx="9155112" cy="541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8" name="Rectangle 2"/>
          <p:cNvSpPr txBox="1">
            <a:spLocks noRot="1" noChangeArrowheads="1"/>
          </p:cNvSpPr>
          <p:nvPr/>
        </p:nvSpPr>
        <p:spPr bwMode="auto">
          <a:xfrm>
            <a:off x="2843213" y="188913"/>
            <a:ext cx="6300787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957263">
              <a:lnSpc>
                <a:spcPct val="85000"/>
              </a:lnSpc>
            </a:pPr>
            <a:r>
              <a:rPr lang="ru-RU" b="1"/>
              <a:t>Подсистема управления объектами дорожной инфраструктуры автоматизированной  информационно-аналитической системы регулирования транспортного комплекса (АСУ ТК)</a:t>
            </a:r>
          </a:p>
        </p:txBody>
      </p:sp>
      <p:sp>
        <p:nvSpPr>
          <p:cNvPr id="4" name="Номер слайда 6"/>
          <p:cNvSpPr txBox="1">
            <a:spLocks noGrp="1"/>
          </p:cNvSpPr>
          <p:nvPr/>
        </p:nvSpPr>
        <p:spPr bwMode="auto">
          <a:xfrm>
            <a:off x="6831013" y="6453188"/>
            <a:ext cx="2133600" cy="3603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40EC6B18-9656-4425-8DA4-042D0E240D6D}" type="slidenum">
              <a:rPr lang="ru-RU" sz="1400">
                <a:solidFill>
                  <a:srgbClr val="104685"/>
                </a:solidFill>
                <a:latin typeface="+mn-lt"/>
              </a:rPr>
              <a:pPr algn="r">
                <a:defRPr/>
              </a:pPr>
              <a:t>17</a:t>
            </a:fld>
            <a:endParaRPr lang="ru-RU" sz="1400" dirty="0">
              <a:solidFill>
                <a:srgbClr val="104685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Rot="1" noChangeArrowheads="1"/>
          </p:cNvSpPr>
          <p:nvPr/>
        </p:nvSpPr>
        <p:spPr>
          <a:xfrm>
            <a:off x="323850" y="4000500"/>
            <a:ext cx="8540750" cy="2381250"/>
          </a:xfrm>
          <a:prstGeom prst="rect">
            <a:avLst/>
          </a:prstGeom>
          <a:noFill/>
          <a:ln/>
        </p:spPr>
        <p:txBody>
          <a:bodyPr/>
          <a:lstStyle/>
          <a:p>
            <a:pPr marL="4763" indent="260350" algn="just">
              <a:defRPr/>
            </a:pPr>
            <a:endParaRPr lang="ru-RU" sz="1600" dirty="0">
              <a:solidFill>
                <a:srgbClr val="0070C0"/>
              </a:solidFill>
            </a:endParaRPr>
          </a:p>
          <a:p>
            <a:pPr marL="4763" indent="260350" algn="just">
              <a:defRPr/>
            </a:pPr>
            <a:endParaRPr lang="ru-RU" sz="1600" kern="0" dirty="0">
              <a:solidFill>
                <a:srgbClr val="0070C0"/>
              </a:solidFill>
              <a:latin typeface="+mj-lt"/>
              <a:cs typeface="+mn-cs"/>
            </a:endParaRPr>
          </a:p>
          <a:p>
            <a:pPr marL="4763" indent="260350" algn="just">
              <a:defRPr/>
            </a:pPr>
            <a:endParaRPr lang="ru-RU" sz="1600" dirty="0">
              <a:solidFill>
                <a:srgbClr val="0070C0"/>
              </a:solidFill>
            </a:endParaRPr>
          </a:p>
          <a:p>
            <a:pPr marL="4763" indent="260350" algn="just">
              <a:defRPr/>
            </a:pPr>
            <a:endParaRPr lang="ru-RU" sz="1600" kern="0" dirty="0">
              <a:solidFill>
                <a:srgbClr val="0070C0"/>
              </a:solidFill>
              <a:latin typeface="+mj-lt"/>
              <a:cs typeface="+mn-cs"/>
            </a:endParaRPr>
          </a:p>
          <a:p>
            <a:pPr marL="4763" indent="260350" algn="just">
              <a:defRPr/>
            </a:pPr>
            <a:endParaRPr lang="ru-RU" sz="1600" kern="0" dirty="0">
              <a:latin typeface="+mj-lt"/>
              <a:cs typeface="+mn-cs"/>
            </a:endParaRPr>
          </a:p>
        </p:txBody>
      </p:sp>
      <p:sp>
        <p:nvSpPr>
          <p:cNvPr id="6" name="Номер слайда 6"/>
          <p:cNvSpPr txBox="1">
            <a:spLocks noGrp="1"/>
          </p:cNvSpPr>
          <p:nvPr/>
        </p:nvSpPr>
        <p:spPr bwMode="auto">
          <a:xfrm>
            <a:off x="6831013" y="6453188"/>
            <a:ext cx="2133600" cy="3603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D669A758-84A9-4CE8-AD34-60E897AF1574}" type="slidenum">
              <a:rPr lang="ru-RU" sz="1400">
                <a:solidFill>
                  <a:srgbClr val="104685"/>
                </a:solidFill>
                <a:latin typeface="+mn-lt"/>
              </a:rPr>
              <a:pPr algn="r">
                <a:defRPr/>
              </a:pPr>
              <a:t>18</a:t>
            </a:fld>
            <a:endParaRPr lang="ru-RU" sz="1400" dirty="0">
              <a:solidFill>
                <a:srgbClr val="104685"/>
              </a:solidFill>
              <a:latin typeface="+mn-lt"/>
            </a:endParaRPr>
          </a:p>
        </p:txBody>
      </p:sp>
      <p:sp>
        <p:nvSpPr>
          <p:cNvPr id="36867" name="Rectangle 2"/>
          <p:cNvSpPr txBox="1">
            <a:spLocks noRot="1" noChangeArrowheads="1"/>
          </p:cNvSpPr>
          <p:nvPr/>
        </p:nvSpPr>
        <p:spPr bwMode="auto">
          <a:xfrm>
            <a:off x="2843213" y="265113"/>
            <a:ext cx="6300787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b="1"/>
              <a:t>Соотношение дорог, допускающих различные нагрузки на ось транспортного средства, предельно допустимых для проезда по федеральным автодорогам общего пользования</a:t>
            </a:r>
          </a:p>
        </p:txBody>
      </p:sp>
      <p:pic>
        <p:nvPicPr>
          <p:cNvPr id="3686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28775"/>
            <a:ext cx="9144000" cy="450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50825" y="1628775"/>
            <a:ext cx="6084888" cy="1444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0" y="1628775"/>
            <a:ext cx="5724525" cy="504825"/>
          </a:xfrm>
          <a:prstGeom prst="rect">
            <a:avLst/>
          </a:prstGeom>
          <a:solidFill>
            <a:srgbClr val="F0F3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890" name="Object 56"/>
          <p:cNvGraphicFramePr>
            <a:graphicFrameLocks noChangeAspect="1"/>
          </p:cNvGraphicFramePr>
          <p:nvPr/>
        </p:nvGraphicFramePr>
        <p:xfrm>
          <a:off x="-60325" y="1052513"/>
          <a:ext cx="9677400" cy="6697662"/>
        </p:xfrm>
        <a:graphic>
          <a:graphicData uri="http://schemas.openxmlformats.org/presentationml/2006/ole">
            <p:oleObj spid="_x0000_s37890" name="Документ" r:id="rId3" imgW="9901831" imgH="6870380" progId="">
              <p:embed/>
            </p:oleObj>
          </a:graphicData>
        </a:graphic>
      </p:graphicFrame>
      <p:sp>
        <p:nvSpPr>
          <p:cNvPr id="37891" name="Rectangle 2"/>
          <p:cNvSpPr txBox="1">
            <a:spLocks noRot="1" noChangeArrowheads="1"/>
          </p:cNvSpPr>
          <p:nvPr/>
        </p:nvSpPr>
        <p:spPr bwMode="auto">
          <a:xfrm>
            <a:off x="2843213" y="260350"/>
            <a:ext cx="6192837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ru-RU" b="1"/>
              <a:t>Схема проведения весового контроля транспортных средств при осуществлении внутирироссийских перевозок</a:t>
            </a:r>
          </a:p>
        </p:txBody>
      </p:sp>
      <p:sp>
        <p:nvSpPr>
          <p:cNvPr id="4" name="Номер слайда 6"/>
          <p:cNvSpPr txBox="1">
            <a:spLocks noGrp="1"/>
          </p:cNvSpPr>
          <p:nvPr/>
        </p:nvSpPr>
        <p:spPr bwMode="auto">
          <a:xfrm>
            <a:off x="6831013" y="6453188"/>
            <a:ext cx="2133600" cy="3603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57F4CBFC-BC25-4D09-8BF9-297BFCA787BF}" type="slidenum">
              <a:rPr lang="ru-RU" sz="1400">
                <a:solidFill>
                  <a:srgbClr val="104685"/>
                </a:solidFill>
                <a:latin typeface="+mn-lt"/>
              </a:rPr>
              <a:pPr algn="r">
                <a:defRPr/>
              </a:pPr>
              <a:t>19</a:t>
            </a:fld>
            <a:endParaRPr lang="ru-RU" sz="1400" dirty="0">
              <a:solidFill>
                <a:srgbClr val="104685"/>
              </a:solidFill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125538"/>
            <a:ext cx="9144000" cy="503237"/>
          </a:xfrm>
          <a:prstGeom prst="rect">
            <a:avLst/>
          </a:prstGeom>
          <a:solidFill>
            <a:srgbClr val="F3F6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4"/>
          <p:cNvSpPr>
            <a:spLocks noChangeArrowheads="1"/>
          </p:cNvSpPr>
          <p:nvPr/>
        </p:nvSpPr>
        <p:spPr bwMode="auto">
          <a:xfrm>
            <a:off x="-107950" y="20638"/>
            <a:ext cx="9161463" cy="8366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0343" tIns="50171" rIns="100343" bIns="50171" anchor="ctr"/>
          <a:lstStyle/>
          <a:p>
            <a:pPr algn="ctr" defTabSz="885825"/>
            <a:endParaRPr lang="ru-RU" sz="2200" b="1">
              <a:solidFill>
                <a:srgbClr val="000066"/>
              </a:solidFill>
              <a:latin typeface="Times New Roman" pitchFamily="18" charset="0"/>
            </a:endParaRPr>
          </a:p>
        </p:txBody>
      </p:sp>
      <p:sp>
        <p:nvSpPr>
          <p:cNvPr id="3077" name="Text Box 3"/>
          <p:cNvSpPr txBox="1">
            <a:spLocks noChangeArrowheads="1"/>
          </p:cNvSpPr>
          <p:nvPr/>
        </p:nvSpPr>
        <p:spPr bwMode="auto">
          <a:xfrm>
            <a:off x="1042988" y="1484313"/>
            <a:ext cx="69850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>
                <a:latin typeface="+mn-lt"/>
              </a:rPr>
              <a:t>Рост с 2000 </a:t>
            </a:r>
            <a:r>
              <a:rPr lang="ru-RU" sz="1600" b="1" dirty="0">
                <a:latin typeface="+mn-lt"/>
              </a:rPr>
              <a:t>года </a:t>
            </a:r>
            <a:r>
              <a:rPr lang="ru-RU" sz="1600" b="1" dirty="0">
                <a:latin typeface="+mn-lt"/>
              </a:rPr>
              <a:t>по 2010 год </a:t>
            </a:r>
            <a:r>
              <a:rPr lang="ru-RU" sz="1600" b="1" dirty="0">
                <a:latin typeface="+mn-lt"/>
              </a:rPr>
              <a:t> </a:t>
            </a:r>
            <a:r>
              <a:rPr lang="ru-RU" sz="1600" b="1" dirty="0">
                <a:latin typeface="+mn-lt"/>
              </a:rPr>
              <a:t>в </a:t>
            </a:r>
            <a:r>
              <a:rPr lang="ru-RU" sz="1600" b="1" dirty="0">
                <a:solidFill>
                  <a:srgbClr val="0070C0"/>
                </a:solidFill>
                <a:latin typeface="+mn-lt"/>
              </a:rPr>
              <a:t>1,6 </a:t>
            </a:r>
            <a:r>
              <a:rPr lang="ru-RU" sz="1600" b="1" dirty="0">
                <a:solidFill>
                  <a:srgbClr val="0070C0"/>
                </a:solidFill>
                <a:latin typeface="+mn-lt"/>
              </a:rPr>
              <a:t>раза</a:t>
            </a:r>
            <a:r>
              <a:rPr lang="ru-RU" sz="1600" b="1" dirty="0">
                <a:latin typeface="+mn-lt"/>
              </a:rPr>
              <a:t>, по 2015 </a:t>
            </a:r>
            <a:r>
              <a:rPr lang="ru-RU" sz="1600" b="1" dirty="0">
                <a:latin typeface="+mn-lt"/>
              </a:rPr>
              <a:t>год - в </a:t>
            </a:r>
            <a:r>
              <a:rPr lang="ru-RU" sz="1600" b="1" dirty="0">
                <a:solidFill>
                  <a:srgbClr val="0070C0"/>
                </a:solidFill>
                <a:latin typeface="+mn-lt"/>
              </a:rPr>
              <a:t>2 </a:t>
            </a:r>
            <a:r>
              <a:rPr lang="ru-RU" sz="1600" b="1" dirty="0">
                <a:solidFill>
                  <a:srgbClr val="0070C0"/>
                </a:solidFill>
                <a:latin typeface="+mn-lt"/>
              </a:rPr>
              <a:t>раза</a:t>
            </a:r>
          </a:p>
        </p:txBody>
      </p:sp>
      <p:sp>
        <p:nvSpPr>
          <p:cNvPr id="19459" name="Rectangle 2"/>
          <p:cNvSpPr txBox="1">
            <a:spLocks noRot="1" noChangeArrowheads="1"/>
          </p:cNvSpPr>
          <p:nvPr/>
        </p:nvSpPr>
        <p:spPr bwMode="auto">
          <a:xfrm>
            <a:off x="3038475" y="260350"/>
            <a:ext cx="58547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b="1"/>
              <a:t>Количество автомобилей в Российской Федерации с прогнозом до 2020 года (ед.)</a:t>
            </a:r>
          </a:p>
        </p:txBody>
      </p:sp>
      <p:pic>
        <p:nvPicPr>
          <p:cNvPr id="19460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" y="1989138"/>
            <a:ext cx="10952163" cy="426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TextBox 16"/>
          <p:cNvSpPr txBox="1">
            <a:spLocks noChangeArrowheads="1"/>
          </p:cNvSpPr>
          <p:nvPr/>
        </p:nvSpPr>
        <p:spPr bwMode="auto">
          <a:xfrm>
            <a:off x="323850" y="6308725"/>
            <a:ext cx="158432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 b="1"/>
              <a:t>Источник</a:t>
            </a:r>
            <a:r>
              <a:rPr lang="ru-RU" sz="1200"/>
              <a:t>: Росстат</a:t>
            </a:r>
          </a:p>
        </p:txBody>
      </p:sp>
      <p:sp>
        <p:nvSpPr>
          <p:cNvPr id="18" name="Номер слайда 6"/>
          <p:cNvSpPr txBox="1">
            <a:spLocks noGrp="1"/>
          </p:cNvSpPr>
          <p:nvPr/>
        </p:nvSpPr>
        <p:spPr bwMode="auto">
          <a:xfrm>
            <a:off x="6831013" y="6453188"/>
            <a:ext cx="2133600" cy="3603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48BE06F2-6DAB-4AFD-B0CC-E83449FA12BD}" type="slidenum">
              <a:rPr lang="ru-RU" sz="1400">
                <a:solidFill>
                  <a:srgbClr val="104685"/>
                </a:solidFill>
                <a:latin typeface="+mn-lt"/>
              </a:rPr>
              <a:pPr algn="r">
                <a:defRPr/>
              </a:pPr>
              <a:t>2</a:t>
            </a:fld>
            <a:endParaRPr lang="ru-RU" sz="1400" dirty="0">
              <a:solidFill>
                <a:srgbClr val="104685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Rot="1" noChangeArrowheads="1"/>
          </p:cNvSpPr>
          <p:nvPr/>
        </p:nvSpPr>
        <p:spPr>
          <a:xfrm>
            <a:off x="323850" y="4000500"/>
            <a:ext cx="8540750" cy="2381250"/>
          </a:xfrm>
          <a:prstGeom prst="rect">
            <a:avLst/>
          </a:prstGeom>
          <a:noFill/>
          <a:ln/>
        </p:spPr>
        <p:txBody>
          <a:bodyPr/>
          <a:lstStyle/>
          <a:p>
            <a:pPr marL="4763" indent="260350" algn="just">
              <a:defRPr/>
            </a:pPr>
            <a:endParaRPr lang="ru-RU" sz="1600" dirty="0">
              <a:solidFill>
                <a:srgbClr val="0070C0"/>
              </a:solidFill>
            </a:endParaRPr>
          </a:p>
          <a:p>
            <a:pPr marL="4763" indent="260350" algn="just">
              <a:defRPr/>
            </a:pPr>
            <a:endParaRPr lang="ru-RU" sz="1600" kern="0" dirty="0">
              <a:solidFill>
                <a:srgbClr val="0070C0"/>
              </a:solidFill>
              <a:latin typeface="+mj-lt"/>
              <a:cs typeface="+mn-cs"/>
            </a:endParaRPr>
          </a:p>
          <a:p>
            <a:pPr marL="4763" indent="260350" algn="just">
              <a:defRPr/>
            </a:pPr>
            <a:endParaRPr lang="ru-RU" sz="1600" dirty="0">
              <a:solidFill>
                <a:srgbClr val="0070C0"/>
              </a:solidFill>
            </a:endParaRPr>
          </a:p>
          <a:p>
            <a:pPr marL="4763" indent="260350" algn="just">
              <a:defRPr/>
            </a:pPr>
            <a:endParaRPr lang="ru-RU" sz="1600" kern="0" dirty="0">
              <a:solidFill>
                <a:srgbClr val="0070C0"/>
              </a:solidFill>
              <a:latin typeface="+mj-lt"/>
              <a:cs typeface="+mn-cs"/>
            </a:endParaRPr>
          </a:p>
          <a:p>
            <a:pPr marL="4763" indent="260350" algn="just">
              <a:defRPr/>
            </a:pPr>
            <a:endParaRPr lang="ru-RU" sz="1600" kern="0" dirty="0">
              <a:latin typeface="+mj-lt"/>
              <a:cs typeface="+mn-cs"/>
            </a:endParaRPr>
          </a:p>
        </p:txBody>
      </p:sp>
      <p:sp>
        <p:nvSpPr>
          <p:cNvPr id="38914" name="Rectangle 2"/>
          <p:cNvSpPr txBox="1">
            <a:spLocks noRot="1" noChangeArrowheads="1"/>
          </p:cNvSpPr>
          <p:nvPr/>
        </p:nvSpPr>
        <p:spPr bwMode="auto">
          <a:xfrm>
            <a:off x="0" y="1143000"/>
            <a:ext cx="5795963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ru-RU"/>
              <a:t>В октябре</a:t>
            </a:r>
            <a:r>
              <a:rPr lang="ru-RU" b="1"/>
              <a:t> </a:t>
            </a:r>
            <a:r>
              <a:rPr lang="ru-RU"/>
              <a:t>2009 года в Тверской области, вблизи города Ржев, на 225 км автодороги Федерального значения «М-9 «Балтия» произведен монтаж экспериментальной скоростной системы весового и габаритного контроля СВК «Скорость».  </a:t>
            </a:r>
          </a:p>
          <a:p>
            <a:pPr algn="just"/>
            <a:r>
              <a:rPr lang="ru-RU"/>
              <a:t>Измерение параметров производится </a:t>
            </a:r>
            <a:r>
              <a:rPr lang="ru-RU" b="1">
                <a:solidFill>
                  <a:srgbClr val="C00000"/>
                </a:solidFill>
              </a:rPr>
              <a:t>на скорости до 140 км/час </a:t>
            </a:r>
            <a:r>
              <a:rPr lang="ru-RU"/>
              <a:t>без торможения потока.</a:t>
            </a:r>
            <a:br>
              <a:rPr lang="ru-RU"/>
            </a:br>
            <a:endParaRPr lang="ru-RU"/>
          </a:p>
          <a:p>
            <a:pPr algn="just"/>
            <a:r>
              <a:rPr lang="ru-RU"/>
              <a:t>Пакет результатов измерений передается по оптоволоконному или беспроводному каналам связи (Wi-Fi, GPRS или спутник) </a:t>
            </a:r>
          </a:p>
          <a:p>
            <a:pPr algn="just"/>
            <a:r>
              <a:rPr lang="ru-RU"/>
              <a:t>Отображение информации о прошедших ТС в реальном времени: </a:t>
            </a:r>
          </a:p>
          <a:p>
            <a:pPr lvl="1" algn="just"/>
            <a:r>
              <a:rPr lang="ru-RU"/>
              <a:t>дата и время проезда </a:t>
            </a:r>
          </a:p>
          <a:p>
            <a:pPr lvl="1" algn="just"/>
            <a:r>
              <a:rPr lang="ru-RU"/>
              <a:t>распознанный номер </a:t>
            </a:r>
          </a:p>
          <a:p>
            <a:pPr lvl="1" algn="just"/>
            <a:r>
              <a:rPr lang="ru-RU"/>
              <a:t>скорость движения </a:t>
            </a:r>
          </a:p>
          <a:p>
            <a:pPr lvl="1" algn="just"/>
            <a:r>
              <a:rPr lang="ru-RU"/>
              <a:t>полная масса ТС </a:t>
            </a:r>
          </a:p>
          <a:p>
            <a:pPr lvl="1" algn="just"/>
            <a:r>
              <a:rPr lang="ru-RU"/>
              <a:t>осевые нагрузки </a:t>
            </a:r>
          </a:p>
          <a:p>
            <a:pPr lvl="1" algn="just"/>
            <a:r>
              <a:rPr lang="ru-RU"/>
              <a:t>межосевые расстояния </a:t>
            </a:r>
          </a:p>
          <a:p>
            <a:pPr lvl="1" algn="just"/>
            <a:r>
              <a:rPr lang="ru-RU"/>
              <a:t>изображение ТС </a:t>
            </a:r>
          </a:p>
          <a:p>
            <a:pPr algn="just" eaLnBrk="0" hangingPunct="0">
              <a:spcBef>
                <a:spcPct val="20000"/>
              </a:spcBef>
              <a:buClr>
                <a:srgbClr val="C00000"/>
              </a:buClr>
              <a:buSzPct val="80000"/>
            </a:pPr>
            <a:r>
              <a:rPr lang="ru-RU">
                <a:solidFill>
                  <a:srgbClr val="0070C0"/>
                </a:solidFill>
              </a:rPr>
              <a:t> </a:t>
            </a:r>
          </a:p>
          <a:p>
            <a:pPr algn="just" eaLnBrk="0" hangingPunct="0">
              <a:spcBef>
                <a:spcPct val="20000"/>
              </a:spcBef>
              <a:buClr>
                <a:srgbClr val="C00000"/>
              </a:buClr>
              <a:buSzPct val="80000"/>
            </a:pPr>
            <a:endParaRPr lang="ru-RU">
              <a:solidFill>
                <a:srgbClr val="0070C0"/>
              </a:solidFill>
            </a:endParaRPr>
          </a:p>
        </p:txBody>
      </p:sp>
      <p:sp>
        <p:nvSpPr>
          <p:cNvPr id="6" name="Номер слайда 6"/>
          <p:cNvSpPr txBox="1">
            <a:spLocks noGrp="1"/>
          </p:cNvSpPr>
          <p:nvPr/>
        </p:nvSpPr>
        <p:spPr bwMode="auto">
          <a:xfrm>
            <a:off x="6831013" y="6453188"/>
            <a:ext cx="2133600" cy="3603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ECDBF10B-0669-434D-A1E7-09D43725ACFC}" type="slidenum">
              <a:rPr lang="ru-RU" sz="1400">
                <a:solidFill>
                  <a:srgbClr val="104685"/>
                </a:solidFill>
                <a:latin typeface="+mn-lt"/>
              </a:rPr>
              <a:pPr algn="r">
                <a:defRPr/>
              </a:pPr>
              <a:t>20</a:t>
            </a:fld>
            <a:endParaRPr lang="ru-RU" sz="1400" dirty="0">
              <a:solidFill>
                <a:srgbClr val="104685"/>
              </a:solidFill>
              <a:latin typeface="+mn-lt"/>
            </a:endParaRPr>
          </a:p>
        </p:txBody>
      </p:sp>
      <p:sp>
        <p:nvSpPr>
          <p:cNvPr id="38916" name="Rectangle 2"/>
          <p:cNvSpPr txBox="1">
            <a:spLocks noRot="1" noChangeArrowheads="1"/>
          </p:cNvSpPr>
          <p:nvPr/>
        </p:nvSpPr>
        <p:spPr bwMode="auto">
          <a:xfrm>
            <a:off x="2989263" y="333375"/>
            <a:ext cx="58547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b="1"/>
              <a:t>Экспериментальная скоростная система весового и габаритного контроля                    СВК «Скорость»</a:t>
            </a:r>
          </a:p>
        </p:txBody>
      </p:sp>
      <p:pic>
        <p:nvPicPr>
          <p:cNvPr id="3891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5963" y="1196975"/>
            <a:ext cx="3024187" cy="273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4437063"/>
            <a:ext cx="4102100" cy="224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Rot="1" noChangeArrowheads="1"/>
          </p:cNvSpPr>
          <p:nvPr/>
        </p:nvSpPr>
        <p:spPr>
          <a:xfrm>
            <a:off x="323850" y="4000500"/>
            <a:ext cx="8540750" cy="2381250"/>
          </a:xfrm>
          <a:prstGeom prst="rect">
            <a:avLst/>
          </a:prstGeom>
          <a:noFill/>
          <a:ln/>
        </p:spPr>
        <p:txBody>
          <a:bodyPr/>
          <a:lstStyle/>
          <a:p>
            <a:pPr marL="4763" indent="260350" algn="just">
              <a:defRPr/>
            </a:pPr>
            <a:endParaRPr lang="ru-RU" sz="1600" dirty="0">
              <a:solidFill>
                <a:srgbClr val="0070C0"/>
              </a:solidFill>
            </a:endParaRPr>
          </a:p>
          <a:p>
            <a:pPr marL="4763" indent="260350" algn="just">
              <a:defRPr/>
            </a:pPr>
            <a:endParaRPr lang="ru-RU" sz="1600" kern="0" dirty="0">
              <a:solidFill>
                <a:srgbClr val="0070C0"/>
              </a:solidFill>
              <a:latin typeface="+mj-lt"/>
              <a:cs typeface="+mn-cs"/>
            </a:endParaRPr>
          </a:p>
          <a:p>
            <a:pPr marL="4763" indent="260350" algn="just">
              <a:defRPr/>
            </a:pPr>
            <a:endParaRPr lang="ru-RU" sz="1600" dirty="0">
              <a:solidFill>
                <a:srgbClr val="0070C0"/>
              </a:solidFill>
            </a:endParaRPr>
          </a:p>
          <a:p>
            <a:pPr marL="4763" indent="260350" algn="just">
              <a:defRPr/>
            </a:pPr>
            <a:endParaRPr lang="ru-RU" sz="1600" kern="0" dirty="0">
              <a:solidFill>
                <a:srgbClr val="0070C0"/>
              </a:solidFill>
              <a:latin typeface="+mj-lt"/>
              <a:cs typeface="+mn-cs"/>
            </a:endParaRPr>
          </a:p>
          <a:p>
            <a:pPr marL="4763" indent="260350" algn="just">
              <a:defRPr/>
            </a:pPr>
            <a:endParaRPr lang="ru-RU" sz="1600" kern="0" dirty="0">
              <a:latin typeface="+mj-lt"/>
              <a:cs typeface="+mn-cs"/>
            </a:endParaRPr>
          </a:p>
        </p:txBody>
      </p:sp>
      <p:sp>
        <p:nvSpPr>
          <p:cNvPr id="6" name="Номер слайда 6"/>
          <p:cNvSpPr txBox="1">
            <a:spLocks noGrp="1"/>
          </p:cNvSpPr>
          <p:nvPr/>
        </p:nvSpPr>
        <p:spPr bwMode="auto">
          <a:xfrm>
            <a:off x="6831013" y="6453188"/>
            <a:ext cx="2133600" cy="3603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F59FA4D6-0381-4E1C-83C6-F78CAB2245E8}" type="slidenum">
              <a:rPr lang="ru-RU" sz="1400">
                <a:solidFill>
                  <a:srgbClr val="104685"/>
                </a:solidFill>
                <a:latin typeface="+mn-lt"/>
              </a:rPr>
              <a:pPr algn="r">
                <a:defRPr/>
              </a:pPr>
              <a:t>21</a:t>
            </a:fld>
            <a:endParaRPr lang="ru-RU" sz="1400" dirty="0">
              <a:solidFill>
                <a:srgbClr val="104685"/>
              </a:solidFill>
              <a:latin typeface="+mn-lt"/>
            </a:endParaRPr>
          </a:p>
        </p:txBody>
      </p:sp>
      <p:sp>
        <p:nvSpPr>
          <p:cNvPr id="39939" name="Rectangle 2"/>
          <p:cNvSpPr txBox="1">
            <a:spLocks noRot="1" noChangeArrowheads="1"/>
          </p:cNvSpPr>
          <p:nvPr/>
        </p:nvSpPr>
        <p:spPr bwMode="auto">
          <a:xfrm>
            <a:off x="1619250" y="2636838"/>
            <a:ext cx="58547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3600" b="1"/>
              <a:t>ДОПОЛНИТЕЛЬНЫЕ</a:t>
            </a:r>
          </a:p>
          <a:p>
            <a:pPr algn="ctr"/>
            <a:r>
              <a:rPr lang="ru-RU" sz="3600" b="1"/>
              <a:t>СЛАЙДЫ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Rot="1" noChangeArrowheads="1"/>
          </p:cNvSpPr>
          <p:nvPr/>
        </p:nvSpPr>
        <p:spPr>
          <a:xfrm>
            <a:off x="323850" y="4000500"/>
            <a:ext cx="8540750" cy="2381250"/>
          </a:xfrm>
          <a:prstGeom prst="rect">
            <a:avLst/>
          </a:prstGeom>
          <a:noFill/>
          <a:ln/>
        </p:spPr>
        <p:txBody>
          <a:bodyPr/>
          <a:lstStyle/>
          <a:p>
            <a:pPr marL="4763" indent="260350" algn="just">
              <a:defRPr/>
            </a:pPr>
            <a:endParaRPr lang="ru-RU" sz="1600" dirty="0">
              <a:solidFill>
                <a:srgbClr val="0070C0"/>
              </a:solidFill>
            </a:endParaRPr>
          </a:p>
          <a:p>
            <a:pPr marL="4763" indent="260350" algn="just">
              <a:defRPr/>
            </a:pPr>
            <a:endParaRPr lang="ru-RU" sz="1600" kern="0" dirty="0">
              <a:solidFill>
                <a:srgbClr val="0070C0"/>
              </a:solidFill>
              <a:latin typeface="+mj-lt"/>
              <a:cs typeface="+mn-cs"/>
            </a:endParaRPr>
          </a:p>
          <a:p>
            <a:pPr marL="4763" indent="260350" algn="just">
              <a:defRPr/>
            </a:pPr>
            <a:endParaRPr lang="ru-RU" sz="1600" dirty="0">
              <a:solidFill>
                <a:srgbClr val="0070C0"/>
              </a:solidFill>
            </a:endParaRPr>
          </a:p>
          <a:p>
            <a:pPr marL="4763" indent="260350" algn="just">
              <a:defRPr/>
            </a:pPr>
            <a:endParaRPr lang="ru-RU" sz="1600" kern="0" dirty="0">
              <a:solidFill>
                <a:srgbClr val="0070C0"/>
              </a:solidFill>
              <a:latin typeface="+mj-lt"/>
              <a:cs typeface="+mn-cs"/>
            </a:endParaRPr>
          </a:p>
          <a:p>
            <a:pPr marL="4763" indent="260350" algn="just">
              <a:defRPr/>
            </a:pPr>
            <a:endParaRPr lang="ru-RU" sz="1600" kern="0" dirty="0">
              <a:latin typeface="+mj-lt"/>
              <a:cs typeface="+mn-cs"/>
            </a:endParaRPr>
          </a:p>
        </p:txBody>
      </p:sp>
      <p:sp>
        <p:nvSpPr>
          <p:cNvPr id="40962" name="Rectangle 2"/>
          <p:cNvSpPr txBox="1">
            <a:spLocks noRot="1" noChangeArrowheads="1"/>
          </p:cNvSpPr>
          <p:nvPr/>
        </p:nvSpPr>
        <p:spPr bwMode="auto">
          <a:xfrm>
            <a:off x="142875" y="1143000"/>
            <a:ext cx="8715375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buClr>
                <a:srgbClr val="C00000"/>
              </a:buClr>
              <a:buSzPct val="80000"/>
            </a:pPr>
            <a:r>
              <a:rPr lang="ru-RU" sz="1700">
                <a:solidFill>
                  <a:srgbClr val="0070C0"/>
                </a:solidFill>
              </a:rPr>
              <a:t> </a:t>
            </a:r>
          </a:p>
          <a:p>
            <a:pPr eaLnBrk="0" hangingPunct="0">
              <a:spcBef>
                <a:spcPct val="20000"/>
              </a:spcBef>
              <a:buClr>
                <a:srgbClr val="C00000"/>
              </a:buClr>
              <a:buSzPct val="80000"/>
            </a:pPr>
            <a:endParaRPr lang="ru-RU" sz="1700">
              <a:solidFill>
                <a:srgbClr val="0070C0"/>
              </a:solidFill>
            </a:endParaRPr>
          </a:p>
        </p:txBody>
      </p:sp>
      <p:sp>
        <p:nvSpPr>
          <p:cNvPr id="6" name="Номер слайда 6"/>
          <p:cNvSpPr txBox="1">
            <a:spLocks noGrp="1"/>
          </p:cNvSpPr>
          <p:nvPr/>
        </p:nvSpPr>
        <p:spPr bwMode="auto">
          <a:xfrm>
            <a:off x="6831013" y="6453188"/>
            <a:ext cx="2133600" cy="3603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931BE09F-ACE3-4C07-AC42-283DCBB133EE}" type="slidenum">
              <a:rPr lang="ru-RU" sz="1400">
                <a:solidFill>
                  <a:srgbClr val="104685"/>
                </a:solidFill>
                <a:latin typeface="+mn-lt"/>
              </a:rPr>
              <a:pPr algn="r">
                <a:defRPr/>
              </a:pPr>
              <a:t>22</a:t>
            </a:fld>
            <a:endParaRPr lang="ru-RU" sz="1400" dirty="0">
              <a:solidFill>
                <a:srgbClr val="104685"/>
              </a:solidFill>
              <a:latin typeface="+mn-lt"/>
            </a:endParaRPr>
          </a:p>
        </p:txBody>
      </p:sp>
      <p:sp>
        <p:nvSpPr>
          <p:cNvPr id="40964" name="Rectangle 2"/>
          <p:cNvSpPr txBox="1">
            <a:spLocks noRot="1" noChangeArrowheads="1"/>
          </p:cNvSpPr>
          <p:nvPr/>
        </p:nvSpPr>
        <p:spPr bwMode="auto">
          <a:xfrm>
            <a:off x="3000375" y="357188"/>
            <a:ext cx="58547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b="1"/>
              <a:t>Расчет потерь бюджета при существующей системе весового контроля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50825" y="1052513"/>
          <a:ext cx="8642350" cy="5060950"/>
        </p:xfrm>
        <a:graphic>
          <a:graphicData uri="http://schemas.openxmlformats.org/drawingml/2006/table">
            <a:tbl>
              <a:tblPr/>
              <a:tblGrid>
                <a:gridCol w="576064"/>
                <a:gridCol w="1656184"/>
                <a:gridCol w="1728192"/>
                <a:gridCol w="1008112"/>
                <a:gridCol w="936104"/>
                <a:gridCol w="720080"/>
                <a:gridCol w="1196526"/>
                <a:gridCol w="819696"/>
              </a:tblGrid>
              <a:tr h="504056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Arial Cyr"/>
                        </a:rPr>
                        <a:t> </a:t>
                      </a: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Arial Cyr"/>
                        </a:rPr>
                        <a:t>Наименование показателей</a:t>
                      </a: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Сумма штрафа по статье 12.21.1</a:t>
                      </a: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Arial Cyr"/>
                        </a:rPr>
                        <a:t>Показатели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Arial Cyr"/>
                        </a:rPr>
                        <a:t>проведнения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Arial Cyr"/>
                        </a:rPr>
                        <a:t> весового контроля Ространснадзором на СПВК</a:t>
                      </a: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Единицы измерения</a:t>
                      </a: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74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2008 г.</a:t>
                      </a: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2009 г.</a:t>
                      </a: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2010 г.</a:t>
                      </a: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ИТОГО за 2008 - 2010 гг.</a:t>
                      </a: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912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1</a:t>
                      </a: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Arial Cyr"/>
                        </a:rPr>
                        <a:t>Выявлено нарушений</a:t>
                      </a: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 </a:t>
                      </a: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13 295</a:t>
                      </a: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17 543</a:t>
                      </a: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70 862</a:t>
                      </a: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101 700</a:t>
                      </a: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ед.</a:t>
                      </a: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034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2</a:t>
                      </a: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Arial Cyr"/>
                        </a:rPr>
                        <a:t>Составлено актов взвешивания </a:t>
                      </a: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 </a:t>
                      </a: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9 454</a:t>
                      </a: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14 235</a:t>
                      </a: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25 383</a:t>
                      </a: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49 072</a:t>
                      </a: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ед.</a:t>
                      </a: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458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3</a:t>
                      </a: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Arial Cyr"/>
                        </a:rPr>
                        <a:t>Принято Госавтоинспекцией</a:t>
                      </a: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Arial Cyr"/>
                        </a:rPr>
                        <a:t> </a:t>
                      </a: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3 045</a:t>
                      </a: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9 354</a:t>
                      </a: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20 868</a:t>
                      </a: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Arial Cyr"/>
                        </a:rPr>
                        <a:t>33 267</a:t>
                      </a: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ед.</a:t>
                      </a: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912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4</a:t>
                      </a: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Arial Cyr"/>
                        </a:rPr>
                        <a:t>Взыскано в бюджет</a:t>
                      </a: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Arial Cyr"/>
                        </a:rPr>
                        <a:t> </a:t>
                      </a: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6</a:t>
                      </a: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17</a:t>
                      </a: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39</a:t>
                      </a: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Arial Cyr"/>
                        </a:rPr>
                        <a:t>62</a:t>
                      </a: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Arial Cyr"/>
                        </a:rPr>
                        <a:t>млн. руб.</a:t>
                      </a: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111"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5</a:t>
                      </a: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Arial Cyr"/>
                        </a:rPr>
                        <a:t>Расчетная сумма недополученных средств бюджета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Arial Cyr"/>
                      </a:endParaRP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Arial Cyr"/>
                        </a:rPr>
                        <a:t>на водителя до 2,0 тыс. руб.</a:t>
                      </a: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25</a:t>
                      </a: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33</a:t>
                      </a: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132</a:t>
                      </a: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Arial Cyr"/>
                        </a:rPr>
                        <a:t> </a:t>
                      </a:r>
                    </a:p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Arial Cyr"/>
                        </a:rPr>
                        <a:t> </a:t>
                      </a:r>
                    </a:p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Arial Cyr"/>
                        </a:rPr>
                        <a:t> </a:t>
                      </a: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Arial Cyr"/>
                      </a:endParaRP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4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на должностное лицо до 20,0 тыс. руб.</a:t>
                      </a: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221</a:t>
                      </a: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292</a:t>
                      </a: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1 178</a:t>
                      </a: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Arial Cyr"/>
                      </a:endParaRP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4442" marR="4442" marT="44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5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на юридическое лицо до 500,0 тыс. руб.</a:t>
                      </a: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Arial Cyr"/>
                        </a:rPr>
                        <a:t>5 684</a:t>
                      </a: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7 500</a:t>
                      </a: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30 294</a:t>
                      </a: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Arial Cyr"/>
                      </a:endParaRP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4442" marR="4442" marT="44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0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Итого</a:t>
                      </a: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Arial Cyr"/>
                        </a:rPr>
                        <a:t>5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Arial Cyr"/>
                        </a:rPr>
                        <a:t>924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Arial Cyr"/>
                      </a:endParaRP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Arial Cyr"/>
                        </a:rPr>
                        <a:t>7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Arial Cyr"/>
                        </a:rPr>
                        <a:t>807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Arial Cyr"/>
                      </a:endParaRP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Arial Cyr"/>
                        </a:rPr>
                        <a:t>31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Arial Cyr"/>
                        </a:rPr>
                        <a:t>565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Arial Cyr"/>
                      </a:endParaRPr>
                    </a:p>
                  </a:txBody>
                  <a:tcPr marL="4442" marR="4442" marT="44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Arial Cyr"/>
                        </a:rPr>
                        <a:t>45 </a:t>
                      </a:r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latin typeface="Arial Cyr"/>
                        </a:rPr>
                        <a:t>295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Arial Cyr"/>
                      </a:endParaRP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kern="1200" dirty="0" smtClean="0">
                          <a:solidFill>
                            <a:srgbClr val="000000"/>
                          </a:solidFill>
                          <a:latin typeface="Arial Cyr"/>
                          <a:ea typeface="+mn-ea"/>
                          <a:cs typeface="+mn-cs"/>
                        </a:rPr>
                        <a:t>млн. руб.</a:t>
                      </a: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95288" y="6111875"/>
          <a:ext cx="8208962" cy="557213"/>
        </p:xfrm>
        <a:graphic>
          <a:graphicData uri="http://schemas.openxmlformats.org/drawingml/2006/table">
            <a:tbl>
              <a:tblPr/>
              <a:tblGrid>
                <a:gridCol w="8208912"/>
              </a:tblGrid>
              <a:tr h="421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C00000"/>
                          </a:solidFill>
                          <a:latin typeface="Arial Cyr"/>
                        </a:rPr>
                        <a:t>Расчетная сумма недополученных средств </a:t>
                      </a:r>
                      <a:r>
                        <a:rPr lang="ru-RU" sz="1800" b="1" i="0" u="none" strike="noStrike" dirty="0">
                          <a:solidFill>
                            <a:srgbClr val="C00000"/>
                          </a:solidFill>
                          <a:latin typeface="Arial Cyr"/>
                        </a:rPr>
                        <a:t>бюджета за период </a:t>
                      </a:r>
                      <a:r>
                        <a:rPr lang="ru-RU" sz="1800" b="1" i="0" u="none" strike="noStrike" dirty="0" smtClean="0">
                          <a:solidFill>
                            <a:srgbClr val="C00000"/>
                          </a:solidFill>
                          <a:latin typeface="Arial Cyr"/>
                        </a:rPr>
                        <a:t>2008 – 2010 годы составила </a:t>
                      </a:r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latin typeface="Arial Cyr"/>
                        </a:rPr>
                        <a:t>45,295  </a:t>
                      </a:r>
                      <a:r>
                        <a:rPr lang="ru-RU" sz="1800" b="1" i="0" u="none" strike="noStrike" dirty="0" smtClean="0">
                          <a:solidFill>
                            <a:srgbClr val="C00000"/>
                          </a:solidFill>
                          <a:latin typeface="Arial Cyr"/>
                        </a:rPr>
                        <a:t>млрд. рублей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latin typeface="Arial Cyr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C7FEA0-9B04-44EC-914E-803771B43CC4}" type="slidenum">
              <a:rPr lang="ru-RU" smtClean="0"/>
              <a:pPr>
                <a:defRPr/>
              </a:pPr>
              <a:t>23</a:t>
            </a:fld>
            <a:endParaRPr lang="ru-RU" dirty="0"/>
          </a:p>
        </p:txBody>
      </p:sp>
      <p:sp>
        <p:nvSpPr>
          <p:cNvPr id="2052" name="Rectangle 2"/>
          <p:cNvSpPr txBox="1">
            <a:spLocks noRot="1" noChangeArrowheads="1"/>
          </p:cNvSpPr>
          <p:nvPr/>
        </p:nvSpPr>
        <p:spPr bwMode="auto">
          <a:xfrm>
            <a:off x="3000375" y="357188"/>
            <a:ext cx="58547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b="1"/>
              <a:t>Использование прогрессивных органических вяжущих материалов</a:t>
            </a:r>
          </a:p>
        </p:txBody>
      </p:sp>
      <p:sp>
        <p:nvSpPr>
          <p:cNvPr id="4" name="Rectangle 3"/>
          <p:cNvSpPr txBox="1">
            <a:spLocks noRot="1" noChangeArrowheads="1"/>
          </p:cNvSpPr>
          <p:nvPr/>
        </p:nvSpPr>
        <p:spPr>
          <a:xfrm>
            <a:off x="323850" y="4000500"/>
            <a:ext cx="8540750" cy="2381250"/>
          </a:xfrm>
          <a:prstGeom prst="rect">
            <a:avLst/>
          </a:prstGeom>
          <a:noFill/>
          <a:ln/>
        </p:spPr>
        <p:txBody>
          <a:bodyPr/>
          <a:lstStyle/>
          <a:p>
            <a:pPr marL="4763" indent="260350" algn="just">
              <a:defRPr/>
            </a:pPr>
            <a:endParaRPr lang="ru-RU" sz="1600" dirty="0">
              <a:solidFill>
                <a:srgbClr val="0070C0"/>
              </a:solidFill>
            </a:endParaRPr>
          </a:p>
          <a:p>
            <a:pPr marL="4763" indent="260350" algn="just">
              <a:defRPr/>
            </a:pPr>
            <a:endParaRPr lang="ru-RU" sz="1600" kern="0" dirty="0">
              <a:solidFill>
                <a:srgbClr val="0070C0"/>
              </a:solidFill>
              <a:latin typeface="+mj-lt"/>
              <a:cs typeface="+mn-cs"/>
            </a:endParaRPr>
          </a:p>
          <a:p>
            <a:pPr marL="4763" indent="260350" algn="just">
              <a:defRPr/>
            </a:pPr>
            <a:endParaRPr lang="ru-RU" sz="1600" dirty="0">
              <a:solidFill>
                <a:srgbClr val="0070C0"/>
              </a:solidFill>
            </a:endParaRPr>
          </a:p>
          <a:p>
            <a:pPr marL="4763" indent="260350" algn="just">
              <a:defRPr/>
            </a:pPr>
            <a:endParaRPr lang="ru-RU" sz="1600" kern="0" dirty="0">
              <a:solidFill>
                <a:srgbClr val="0070C0"/>
              </a:solidFill>
              <a:latin typeface="+mj-lt"/>
              <a:cs typeface="+mn-cs"/>
            </a:endParaRPr>
          </a:p>
          <a:p>
            <a:pPr marL="4763" indent="260350" algn="just">
              <a:defRPr/>
            </a:pPr>
            <a:endParaRPr lang="ru-RU" sz="1600" kern="0" dirty="0">
              <a:latin typeface="+mj-lt"/>
              <a:cs typeface="+mn-cs"/>
            </a:endParaRPr>
          </a:p>
        </p:txBody>
      </p:sp>
      <p:pic>
        <p:nvPicPr>
          <p:cNvPr id="2054" name="Picture 15" descr="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0" y="1785938"/>
            <a:ext cx="1917700" cy="1438275"/>
          </a:xfrm>
          <a:prstGeom prst="rect">
            <a:avLst/>
          </a:prstGeom>
          <a:noFill/>
          <a:ln w="19050">
            <a:solidFill>
              <a:srgbClr val="000080"/>
            </a:solidFill>
            <a:miter lim="800000"/>
            <a:headEnd/>
            <a:tailEnd/>
          </a:ln>
        </p:spPr>
      </p:pic>
      <p:pic>
        <p:nvPicPr>
          <p:cNvPr id="2055" name="Picture 16" descr="SAM_1017 (0003C0FF$$$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72313" y="1785938"/>
            <a:ext cx="1914525" cy="1439862"/>
          </a:xfrm>
          <a:prstGeom prst="rect">
            <a:avLst/>
          </a:prstGeom>
          <a:noFill/>
          <a:ln w="19050">
            <a:solidFill>
              <a:srgbClr val="000080"/>
            </a:solidFill>
            <a:miter lim="800000"/>
            <a:headEnd/>
            <a:tailEnd/>
          </a:ln>
        </p:spPr>
      </p:pic>
      <p:graphicFrame>
        <p:nvGraphicFramePr>
          <p:cNvPr id="2050" name="Object 14"/>
          <p:cNvGraphicFramePr>
            <a:graphicFrameLocks noChangeAspect="1"/>
          </p:cNvGraphicFramePr>
          <p:nvPr/>
        </p:nvGraphicFramePr>
        <p:xfrm>
          <a:off x="5357813" y="3286125"/>
          <a:ext cx="3659187" cy="2817813"/>
        </p:xfrm>
        <a:graphic>
          <a:graphicData uri="http://schemas.openxmlformats.org/presentationml/2006/ole">
            <p:oleObj spid="_x0000_s2050" name="Диаграмма" r:id="rId5" imgW="5876869" imgH="4524370" progId="Excel.Sheet.8">
              <p:embed/>
            </p:oleObj>
          </a:graphicData>
        </a:graphic>
      </p:graphicFrame>
      <p:sp>
        <p:nvSpPr>
          <p:cNvPr id="2056" name="Rectangle 2"/>
          <p:cNvSpPr txBox="1">
            <a:spLocks noRot="1" noChangeArrowheads="1"/>
          </p:cNvSpPr>
          <p:nvPr/>
        </p:nvSpPr>
        <p:spPr bwMode="auto">
          <a:xfrm>
            <a:off x="142875" y="1143000"/>
            <a:ext cx="8715375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buClr>
                <a:srgbClr val="C00000"/>
              </a:buClr>
              <a:buSzPct val="80000"/>
            </a:pPr>
            <a:r>
              <a:rPr lang="ru-RU" sz="1700">
                <a:solidFill>
                  <a:srgbClr val="0070C0"/>
                </a:solidFill>
              </a:rPr>
              <a:t>В 2009-2010 г.г. приняты следующие документы по вопросам использования современных органических вяжущих материалов</a:t>
            </a:r>
          </a:p>
        </p:txBody>
      </p:sp>
      <p:sp>
        <p:nvSpPr>
          <p:cNvPr id="2057" name="Rectangle 2"/>
          <p:cNvSpPr txBox="1">
            <a:spLocks noRot="1" noChangeArrowheads="1"/>
          </p:cNvSpPr>
          <p:nvPr/>
        </p:nvSpPr>
        <p:spPr bwMode="auto">
          <a:xfrm>
            <a:off x="142875" y="3143250"/>
            <a:ext cx="4929188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763" indent="260350" algn="just"/>
            <a:r>
              <a:rPr lang="ru-RU" sz="1100">
                <a:solidFill>
                  <a:srgbClr val="0070C0"/>
                </a:solidFill>
              </a:rPr>
              <a:t>В настоящее время проводятся интенсивные исследования по поиску более эффективных материалов, позволяющих существенно повысить сроки службы асфальтобетонных покрытий.  </a:t>
            </a:r>
          </a:p>
          <a:p>
            <a:pPr marL="4763" indent="260350" algn="just"/>
            <a:r>
              <a:rPr lang="ru-RU" sz="1100">
                <a:solidFill>
                  <a:srgbClr val="0070C0"/>
                </a:solidFill>
              </a:rPr>
              <a:t>Одно из главных направлений таких работ – улучшение структуры и свойств битума, который является одним из основных компонентов асфальтобетона. Радикальным способом решения этой проблемы является повышение качества битума за счет регулирования его характеристик путем применения различных модифицирующих добавок</a:t>
            </a:r>
          </a:p>
        </p:txBody>
      </p:sp>
      <p:sp>
        <p:nvSpPr>
          <p:cNvPr id="16" name="Rectangle 2"/>
          <p:cNvSpPr txBox="1">
            <a:spLocks noRot="1" noChangeArrowheads="1"/>
          </p:cNvSpPr>
          <p:nvPr/>
        </p:nvSpPr>
        <p:spPr>
          <a:xfrm>
            <a:off x="142875" y="4643438"/>
            <a:ext cx="5000625" cy="1285875"/>
          </a:xfrm>
          <a:prstGeom prst="rect">
            <a:avLst/>
          </a:prstGeom>
          <a:noFill/>
          <a:ln/>
        </p:spPr>
        <p:txBody>
          <a:bodyPr/>
          <a:lstStyle/>
          <a:p>
            <a:pPr marL="4763" indent="260350" algn="just">
              <a:defRPr/>
            </a:pPr>
            <a:r>
              <a:rPr lang="ru-RU" sz="1300" dirty="0">
                <a:solidFill>
                  <a:srgbClr val="0070C0"/>
                </a:solidFill>
              </a:rPr>
              <a:t>Использование современных органических вяжущих материалов обеспечивает: </a:t>
            </a:r>
          </a:p>
          <a:p>
            <a:pPr marL="180975" indent="-180975" algn="just">
              <a:buFontTx/>
              <a:buChar char="•"/>
              <a:defRPr/>
            </a:pPr>
            <a:r>
              <a:rPr lang="ru-RU" sz="1100" dirty="0">
                <a:solidFill>
                  <a:srgbClr val="0070C0"/>
                </a:solidFill>
              </a:rPr>
              <a:t>увеличение межремонтных сроков дорожного покрытия;</a:t>
            </a:r>
          </a:p>
          <a:p>
            <a:pPr marL="180975" indent="-180975" algn="just">
              <a:buFontTx/>
              <a:buChar char="•"/>
              <a:defRPr/>
            </a:pPr>
            <a:r>
              <a:rPr lang="ru-RU" sz="1100" dirty="0">
                <a:solidFill>
                  <a:srgbClr val="0070C0"/>
                </a:solidFill>
              </a:rPr>
              <a:t>увеличение устойчивости битума к процессам старения;</a:t>
            </a:r>
          </a:p>
          <a:p>
            <a:pPr marL="180975" indent="-180975" algn="just">
              <a:buFontTx/>
              <a:buChar char="•"/>
              <a:defRPr/>
            </a:pPr>
            <a:r>
              <a:rPr lang="ru-RU" sz="1100" dirty="0">
                <a:solidFill>
                  <a:srgbClr val="0070C0"/>
                </a:solidFill>
              </a:rPr>
              <a:t>улучшение физико-механических показателей асфальтобетона;</a:t>
            </a:r>
          </a:p>
          <a:p>
            <a:pPr marL="180975" indent="-180975" algn="just">
              <a:buFontTx/>
              <a:buChar char="•"/>
              <a:defRPr/>
            </a:pPr>
            <a:r>
              <a:rPr lang="ru-RU" sz="1100" dirty="0">
                <a:solidFill>
                  <a:srgbClr val="0070C0"/>
                </a:solidFill>
              </a:rPr>
              <a:t>снижение затрат на содержание и ремонт асфальтобетонных покрытий.</a:t>
            </a:r>
          </a:p>
        </p:txBody>
      </p:sp>
      <p:sp>
        <p:nvSpPr>
          <p:cNvPr id="2059" name="Rectangle 2"/>
          <p:cNvSpPr txBox="1">
            <a:spLocks noRot="1" noChangeArrowheads="1"/>
          </p:cNvSpPr>
          <p:nvPr/>
        </p:nvSpPr>
        <p:spPr bwMode="auto">
          <a:xfrm>
            <a:off x="500063" y="6072188"/>
            <a:ext cx="8143875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763" indent="260350" algn="ctr"/>
            <a:r>
              <a:rPr lang="ru-RU" sz="1300">
                <a:solidFill>
                  <a:srgbClr val="0070C0"/>
                </a:solidFill>
              </a:rPr>
              <a:t>Суммарный эффект от применения прогрессивных органических вяжущих материалов в 2009-2010 составил около 120 млн.руб при использовании на более чем 900 км отремонтированных автомобильных дорог</a:t>
            </a:r>
          </a:p>
        </p:txBody>
      </p:sp>
      <p:sp>
        <p:nvSpPr>
          <p:cNvPr id="2060" name="Rectangle 2"/>
          <p:cNvSpPr txBox="1">
            <a:spLocks noRot="1" noChangeArrowheads="1"/>
          </p:cNvSpPr>
          <p:nvPr/>
        </p:nvSpPr>
        <p:spPr bwMode="auto">
          <a:xfrm>
            <a:off x="142875" y="1785938"/>
            <a:ext cx="4786313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80975" indent="-180975">
              <a:buFontTx/>
              <a:buChar char="•"/>
            </a:pPr>
            <a:r>
              <a:rPr lang="ru-RU" sz="1100">
                <a:solidFill>
                  <a:srgbClr val="0070C0"/>
                </a:solidFill>
              </a:rPr>
              <a:t>ГОСТ Р «Вяжущие полимерно-битумные дорожные на основе блоксополимеров типа стирол-бутадиен-стирол. Технические условия». Принят и введен в действие постановлением Госстандарта России. . </a:t>
            </a:r>
          </a:p>
          <a:p>
            <a:pPr marL="180975" indent="-180975">
              <a:buFontTx/>
              <a:buChar char="•"/>
            </a:pPr>
            <a:r>
              <a:rPr lang="ru-RU" sz="1100">
                <a:solidFill>
                  <a:srgbClr val="0070C0"/>
                </a:solidFill>
              </a:rPr>
              <a:t>Рекомендации по методам испытаний вязких нефтяных дорожных битумов….  ОДМ 218.7.001-2008, ОДМ 218.7.002-2008, ОДМ 218.7.003-2008, ОДМ 218.7.004-2008 и т.д.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B21FD2-B3D9-4714-BAB4-E2FAC224212A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  <p:sp>
        <p:nvSpPr>
          <p:cNvPr id="4" name="Rectangle 3"/>
          <p:cNvSpPr txBox="1">
            <a:spLocks noRot="1" noChangeArrowheads="1"/>
          </p:cNvSpPr>
          <p:nvPr/>
        </p:nvSpPr>
        <p:spPr>
          <a:xfrm>
            <a:off x="323850" y="4000500"/>
            <a:ext cx="8540750" cy="2381250"/>
          </a:xfrm>
          <a:prstGeom prst="rect">
            <a:avLst/>
          </a:prstGeom>
          <a:noFill/>
          <a:ln/>
        </p:spPr>
        <p:txBody>
          <a:bodyPr/>
          <a:lstStyle/>
          <a:p>
            <a:pPr marL="4763" indent="260350" algn="just">
              <a:defRPr/>
            </a:pPr>
            <a:endParaRPr lang="ru-RU" sz="1600" dirty="0">
              <a:solidFill>
                <a:srgbClr val="0070C0"/>
              </a:solidFill>
            </a:endParaRPr>
          </a:p>
          <a:p>
            <a:pPr marL="4763" indent="260350" algn="just">
              <a:defRPr/>
            </a:pPr>
            <a:endParaRPr lang="ru-RU" sz="1600" kern="0" dirty="0">
              <a:solidFill>
                <a:srgbClr val="0070C0"/>
              </a:solidFill>
              <a:latin typeface="+mj-lt"/>
              <a:cs typeface="+mn-cs"/>
            </a:endParaRPr>
          </a:p>
          <a:p>
            <a:pPr marL="4763" indent="260350" algn="just">
              <a:defRPr/>
            </a:pPr>
            <a:endParaRPr lang="ru-RU" sz="1600" dirty="0">
              <a:solidFill>
                <a:srgbClr val="0070C0"/>
              </a:solidFill>
            </a:endParaRPr>
          </a:p>
          <a:p>
            <a:pPr marL="4763" indent="260350" algn="just">
              <a:defRPr/>
            </a:pPr>
            <a:endParaRPr lang="ru-RU" sz="1600" kern="0" dirty="0">
              <a:solidFill>
                <a:srgbClr val="0070C0"/>
              </a:solidFill>
              <a:latin typeface="+mj-lt"/>
              <a:cs typeface="+mn-cs"/>
            </a:endParaRPr>
          </a:p>
          <a:p>
            <a:pPr marL="4763" indent="260350" algn="just">
              <a:defRPr/>
            </a:pPr>
            <a:endParaRPr lang="ru-RU" sz="1600" kern="0" dirty="0">
              <a:latin typeface="+mj-lt"/>
              <a:cs typeface="+mn-cs"/>
            </a:endParaRPr>
          </a:p>
        </p:txBody>
      </p:sp>
      <p:pic>
        <p:nvPicPr>
          <p:cNvPr id="44035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88" y="1676400"/>
            <a:ext cx="4048125" cy="325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6" name="Picture 18" descr="DSC0256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88" y="4357688"/>
            <a:ext cx="2346325" cy="1441450"/>
          </a:xfrm>
          <a:prstGeom prst="rect">
            <a:avLst/>
          </a:prstGeom>
          <a:noFill/>
          <a:ln w="19050">
            <a:solidFill>
              <a:srgbClr val="000080"/>
            </a:solidFill>
            <a:miter lim="800000"/>
            <a:headEnd/>
            <a:tailEnd/>
          </a:ln>
        </p:spPr>
      </p:pic>
      <p:pic>
        <p:nvPicPr>
          <p:cNvPr id="44037" name="Picture 19" descr="0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88" y="4357688"/>
            <a:ext cx="2074862" cy="1439862"/>
          </a:xfrm>
          <a:prstGeom prst="rect">
            <a:avLst/>
          </a:prstGeom>
          <a:noFill/>
          <a:ln w="19050">
            <a:solidFill>
              <a:srgbClr val="000080"/>
            </a:solidFill>
            <a:miter lim="800000"/>
            <a:headEnd/>
            <a:tailEnd/>
          </a:ln>
        </p:spPr>
      </p:pic>
      <p:sp>
        <p:nvSpPr>
          <p:cNvPr id="44038" name="Rectangle 10"/>
          <p:cNvSpPr>
            <a:spLocks noChangeArrowheads="1"/>
          </p:cNvSpPr>
          <p:nvPr/>
        </p:nvSpPr>
        <p:spPr bwMode="auto">
          <a:xfrm>
            <a:off x="2571750" y="184150"/>
            <a:ext cx="6429375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/>
              <a:t>Использование геосинтетических материалов на сети федеральных автомобильных дорог по результатам реализации Плана НИОКР Росавтодора </a:t>
            </a:r>
          </a:p>
        </p:txBody>
      </p:sp>
      <p:sp>
        <p:nvSpPr>
          <p:cNvPr id="44039" name="Rectangle 12"/>
          <p:cNvSpPr>
            <a:spLocks noChangeArrowheads="1"/>
          </p:cNvSpPr>
          <p:nvPr/>
        </p:nvSpPr>
        <p:spPr bwMode="auto">
          <a:xfrm>
            <a:off x="214313" y="1214438"/>
            <a:ext cx="8786812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 sz="1400">
                <a:solidFill>
                  <a:srgbClr val="0070C0"/>
                </a:solidFill>
                <a:cs typeface="Times New Roman" pitchFamily="18" charset="0"/>
              </a:rPr>
              <a:t>В 2009-2010 приняты следующие документы по вопросам использования геосинтетических материалов:</a:t>
            </a:r>
          </a:p>
        </p:txBody>
      </p:sp>
      <p:sp>
        <p:nvSpPr>
          <p:cNvPr id="44040" name="Rectangle 17"/>
          <p:cNvSpPr>
            <a:spLocks noChangeArrowheads="1"/>
          </p:cNvSpPr>
          <p:nvPr/>
        </p:nvSpPr>
        <p:spPr bwMode="auto">
          <a:xfrm>
            <a:off x="142875" y="1571625"/>
            <a:ext cx="4857750" cy="127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180975" indent="-180975" algn="just">
              <a:buFontTx/>
              <a:buChar char="•"/>
            </a:pPr>
            <a:r>
              <a:rPr lang="ru-RU" sz="1100">
                <a:solidFill>
                  <a:srgbClr val="0070C0"/>
                </a:solidFill>
              </a:rPr>
              <a:t>ОДМ 218.5.001-2009 Методические рекомендации по применению геосеток и плоских георешёток для армирования асфальтобетонных слоёв усовершенствованных видов покрытий при капитальном ремонте и ремонте автомобильных дорог; </a:t>
            </a:r>
          </a:p>
          <a:p>
            <a:pPr marL="180975" indent="-180975" algn="just">
              <a:buFontTx/>
              <a:buChar char="•"/>
            </a:pPr>
            <a:r>
              <a:rPr lang="ru-RU" sz="1100">
                <a:solidFill>
                  <a:srgbClr val="0070C0"/>
                </a:solidFill>
              </a:rPr>
              <a:t>ОДМ 218.5.003-2010 Рекомендации по применению геосинтетических материалов при строительстве и ремонте автомобильных дорог и т.д </a:t>
            </a:r>
          </a:p>
        </p:txBody>
      </p:sp>
      <p:sp>
        <p:nvSpPr>
          <p:cNvPr id="44041" name="Rectangle 20"/>
          <p:cNvSpPr>
            <a:spLocks noChangeArrowheads="1"/>
          </p:cNvSpPr>
          <p:nvPr/>
        </p:nvSpPr>
        <p:spPr bwMode="auto">
          <a:xfrm>
            <a:off x="142875" y="2857500"/>
            <a:ext cx="48577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>
                <a:solidFill>
                  <a:srgbClr val="0070C0"/>
                </a:solidFill>
              </a:rPr>
              <a:t>Использование геосинтетических материалов обеспечивает: </a:t>
            </a:r>
          </a:p>
        </p:txBody>
      </p:sp>
      <p:sp>
        <p:nvSpPr>
          <p:cNvPr id="44042" name="Rectangle 21"/>
          <p:cNvSpPr>
            <a:spLocks noChangeArrowheads="1"/>
          </p:cNvSpPr>
          <p:nvPr/>
        </p:nvSpPr>
        <p:spPr bwMode="auto">
          <a:xfrm>
            <a:off x="142875" y="3357563"/>
            <a:ext cx="3656013" cy="9382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180975" indent="-180975" algn="just">
              <a:buFontTx/>
              <a:buChar char="•"/>
            </a:pPr>
            <a:r>
              <a:rPr lang="ru-RU" sz="1100">
                <a:solidFill>
                  <a:srgbClr val="0070C0"/>
                </a:solidFill>
              </a:rPr>
              <a:t>повышение долговечности дорожной конструкции;</a:t>
            </a:r>
          </a:p>
          <a:p>
            <a:pPr marL="180975" indent="-180975" algn="just">
              <a:buFontTx/>
              <a:buChar char="•"/>
            </a:pPr>
            <a:r>
              <a:rPr lang="ru-RU" sz="1100">
                <a:solidFill>
                  <a:srgbClr val="0070C0"/>
                </a:solidFill>
              </a:rPr>
              <a:t>увеличение межремонтных сроков;</a:t>
            </a:r>
          </a:p>
          <a:p>
            <a:pPr marL="180975" indent="-180975" algn="just">
              <a:buFontTx/>
              <a:buChar char="•"/>
            </a:pPr>
            <a:r>
              <a:rPr lang="ru-RU" sz="1100">
                <a:solidFill>
                  <a:srgbClr val="0070C0"/>
                </a:solidFill>
              </a:rPr>
              <a:t>сокращение сроков строительства;</a:t>
            </a:r>
          </a:p>
          <a:p>
            <a:pPr marL="180975" indent="-180975" algn="just">
              <a:buFontTx/>
              <a:buChar char="•"/>
            </a:pPr>
            <a:r>
              <a:rPr lang="ru-RU" sz="1100">
                <a:solidFill>
                  <a:srgbClr val="0070C0"/>
                </a:solidFill>
              </a:rPr>
              <a:t>снижение стоимости проекта.</a:t>
            </a:r>
          </a:p>
        </p:txBody>
      </p:sp>
      <p:sp>
        <p:nvSpPr>
          <p:cNvPr id="44043" name="Rectangle 22"/>
          <p:cNvSpPr>
            <a:spLocks noChangeArrowheads="1"/>
          </p:cNvSpPr>
          <p:nvPr/>
        </p:nvSpPr>
        <p:spPr bwMode="auto">
          <a:xfrm>
            <a:off x="500063" y="5992813"/>
            <a:ext cx="8143875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700">
                <a:solidFill>
                  <a:srgbClr val="0070C0"/>
                </a:solidFill>
              </a:rPr>
              <a:t>Суммарный эффект от использования геосинтетических материалов в 2009-2010 составил около 100 млн.руб при объеме использования 1,5 млн. м</a:t>
            </a:r>
            <a:r>
              <a:rPr lang="ru-RU" sz="1700" baseline="30000">
                <a:solidFill>
                  <a:srgbClr val="0070C0"/>
                </a:solidFill>
              </a:rPr>
              <a:t>2</a:t>
            </a:r>
            <a:r>
              <a:rPr lang="ru-RU" sz="1700">
                <a:solidFill>
                  <a:srgbClr val="0070C0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4D4186-0276-4B1D-95B1-AED0A560CC78}" type="slidenum">
              <a:rPr lang="ru-RU" smtClean="0"/>
              <a:pPr>
                <a:defRPr/>
              </a:pPr>
              <a:t>25</a:t>
            </a:fld>
            <a:endParaRPr lang="ru-RU" dirty="0"/>
          </a:p>
        </p:txBody>
      </p:sp>
      <p:sp>
        <p:nvSpPr>
          <p:cNvPr id="45058" name="Rectangle 4"/>
          <p:cNvSpPr>
            <a:spLocks noChangeArrowheads="1"/>
          </p:cNvSpPr>
          <p:nvPr/>
        </p:nvSpPr>
        <p:spPr bwMode="auto">
          <a:xfrm>
            <a:off x="2714625" y="285750"/>
            <a:ext cx="62865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/>
              <a:t>Использование прогрессивных технологий строительства, реконструкции, ремонта и содержания искусственных сооружений </a:t>
            </a:r>
          </a:p>
        </p:txBody>
      </p:sp>
      <p:sp>
        <p:nvSpPr>
          <p:cNvPr id="45059" name="Rectangle 15"/>
          <p:cNvSpPr>
            <a:spLocks noChangeArrowheads="1"/>
          </p:cNvSpPr>
          <p:nvPr/>
        </p:nvSpPr>
        <p:spPr bwMode="auto">
          <a:xfrm>
            <a:off x="106363" y="1257300"/>
            <a:ext cx="8894762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600">
                <a:solidFill>
                  <a:srgbClr val="0070C0"/>
                </a:solidFill>
              </a:rPr>
              <a:t>В 2009-2010 г.г. приняты следующие документы по вопросам использования прогрессивных мостовых технологий: </a:t>
            </a:r>
          </a:p>
        </p:txBody>
      </p:sp>
      <p:sp>
        <p:nvSpPr>
          <p:cNvPr id="45060" name="Rectangle 8"/>
          <p:cNvSpPr>
            <a:spLocks noChangeArrowheads="1"/>
          </p:cNvSpPr>
          <p:nvPr/>
        </p:nvSpPr>
        <p:spPr bwMode="auto">
          <a:xfrm>
            <a:off x="142875" y="1857375"/>
            <a:ext cx="5000625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180975" indent="-180975" algn="just">
              <a:buFontTx/>
              <a:buChar char="•"/>
            </a:pPr>
            <a:r>
              <a:rPr lang="ru-RU" sz="1000">
                <a:solidFill>
                  <a:srgbClr val="0070C0"/>
                </a:solidFill>
              </a:rPr>
              <a:t>ОДМ 218.4.003-2009. Рекомендации по объединению  металлических балок с  монолитной железобетонной плитой посредством  непрерывных гребенчатых  упоров  в  сталежелезобетонных  пролетных строениях  мостов.</a:t>
            </a:r>
          </a:p>
          <a:p>
            <a:pPr marL="180975" indent="-180975" algn="just">
              <a:buFontTx/>
              <a:buChar char="•"/>
            </a:pPr>
            <a:r>
              <a:rPr lang="ru-RU" sz="1000">
                <a:solidFill>
                  <a:srgbClr val="0070C0"/>
                </a:solidFill>
              </a:rPr>
              <a:t>ОДМ 218.2.002 -2009. Методические рекомендации по применению современных материалов в сопряжении дорожной одежды с деформационными швами мостовых сооружений.</a:t>
            </a:r>
          </a:p>
          <a:p>
            <a:pPr marL="180975" indent="-180975" algn="just">
              <a:buFontTx/>
              <a:buChar char="•"/>
            </a:pPr>
            <a:r>
              <a:rPr lang="ru-RU" sz="1000">
                <a:solidFill>
                  <a:srgbClr val="0070C0"/>
                </a:solidFill>
              </a:rPr>
              <a:t>ОДМ 218.4.002-2009. Рекомендации по защите от коррозии конструкций эксплуатируемых на автомобильных дорогах Российской Федерации мостовых сооружений, ограждений и дорожных знаков и т.д.</a:t>
            </a:r>
          </a:p>
        </p:txBody>
      </p:sp>
      <p:sp>
        <p:nvSpPr>
          <p:cNvPr id="45061" name="Rectangle 11"/>
          <p:cNvSpPr>
            <a:spLocks noChangeArrowheads="1"/>
          </p:cNvSpPr>
          <p:nvPr/>
        </p:nvSpPr>
        <p:spPr bwMode="auto">
          <a:xfrm>
            <a:off x="142875" y="3286125"/>
            <a:ext cx="50006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600">
                <a:solidFill>
                  <a:srgbClr val="0070C0"/>
                </a:solidFill>
              </a:rPr>
              <a:t>Использование прогрессивных мостовых технологий обеспечивает: </a:t>
            </a:r>
          </a:p>
        </p:txBody>
      </p:sp>
      <p:sp>
        <p:nvSpPr>
          <p:cNvPr id="45062" name="Rectangle 12"/>
          <p:cNvSpPr>
            <a:spLocks noChangeArrowheads="1"/>
          </p:cNvSpPr>
          <p:nvPr/>
        </p:nvSpPr>
        <p:spPr bwMode="auto">
          <a:xfrm>
            <a:off x="142875" y="3857625"/>
            <a:ext cx="5000625" cy="708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180975" indent="-180975" algn="just">
              <a:buFontTx/>
              <a:buChar char="•"/>
            </a:pPr>
            <a:r>
              <a:rPr lang="ru-RU" sz="1000">
                <a:solidFill>
                  <a:srgbClr val="0070C0"/>
                </a:solidFill>
              </a:rPr>
              <a:t>повышение долговечности дорожной конструкции;</a:t>
            </a:r>
          </a:p>
          <a:p>
            <a:pPr marL="180975" indent="-180975" algn="just">
              <a:buFontTx/>
              <a:buChar char="•"/>
            </a:pPr>
            <a:r>
              <a:rPr lang="ru-RU" sz="1000">
                <a:solidFill>
                  <a:srgbClr val="0070C0"/>
                </a:solidFill>
              </a:rPr>
              <a:t>увеличение межремонтных сроков;</a:t>
            </a:r>
          </a:p>
          <a:p>
            <a:pPr marL="180975" indent="-180975" algn="just">
              <a:buFontTx/>
              <a:buChar char="•"/>
            </a:pPr>
            <a:r>
              <a:rPr lang="ru-RU" sz="1000">
                <a:solidFill>
                  <a:srgbClr val="0070C0"/>
                </a:solidFill>
              </a:rPr>
              <a:t>сокращение сроков строительства;</a:t>
            </a:r>
          </a:p>
          <a:p>
            <a:pPr marL="180975" indent="-180975" algn="just">
              <a:buFontTx/>
              <a:buChar char="•"/>
            </a:pPr>
            <a:r>
              <a:rPr lang="ru-RU" sz="1000">
                <a:solidFill>
                  <a:srgbClr val="0070C0"/>
                </a:solidFill>
              </a:rPr>
              <a:t>снижение стоимости проекта.</a:t>
            </a:r>
          </a:p>
        </p:txBody>
      </p:sp>
      <p:pic>
        <p:nvPicPr>
          <p:cNvPr id="45063" name="Picture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13338" y="1571625"/>
            <a:ext cx="4030662" cy="325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4" name="Picture 16" descr="P615005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4572000"/>
            <a:ext cx="2609850" cy="1441450"/>
          </a:xfrm>
          <a:prstGeom prst="rect">
            <a:avLst/>
          </a:prstGeom>
          <a:noFill/>
          <a:ln w="19050">
            <a:solidFill>
              <a:srgbClr val="000080"/>
            </a:solidFill>
            <a:miter lim="800000"/>
            <a:headEnd/>
            <a:tailEnd/>
          </a:ln>
        </p:spPr>
      </p:pic>
      <p:pic>
        <p:nvPicPr>
          <p:cNvPr id="45065" name="Picture 17" descr="IMG_543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71813" y="4572000"/>
            <a:ext cx="1917700" cy="1438275"/>
          </a:xfrm>
          <a:prstGeom prst="rect">
            <a:avLst/>
          </a:prstGeom>
          <a:noFill/>
          <a:ln w="19050">
            <a:solidFill>
              <a:srgbClr val="000080"/>
            </a:solidFill>
            <a:miter lim="800000"/>
            <a:headEnd/>
            <a:tailEnd/>
          </a:ln>
        </p:spPr>
      </p:pic>
      <p:sp>
        <p:nvSpPr>
          <p:cNvPr id="45066" name="Rectangle 13"/>
          <p:cNvSpPr>
            <a:spLocks noChangeArrowheads="1"/>
          </p:cNvSpPr>
          <p:nvPr/>
        </p:nvSpPr>
        <p:spPr bwMode="auto">
          <a:xfrm>
            <a:off x="142875" y="6143625"/>
            <a:ext cx="8572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>
                <a:solidFill>
                  <a:srgbClr val="0070C0"/>
                </a:solidFill>
              </a:rPr>
              <a:t>Суммарный эффект от применения прогрессивных мостовых технологий в 2009-2010 составил около </a:t>
            </a:r>
          </a:p>
          <a:p>
            <a:pPr algn="ctr"/>
            <a:r>
              <a:rPr lang="ru-RU" sz="1400">
                <a:solidFill>
                  <a:srgbClr val="0070C0"/>
                </a:solidFill>
              </a:rPr>
              <a:t>140 млн.руб при строительстве, реконструкции, ремонте и содержании около 300 сооружений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231CF8-CBC8-49AE-8E74-F829DBFD912C}" type="slidenum">
              <a:rPr lang="ru-RU" smtClean="0">
                <a:solidFill>
                  <a:srgbClr val="0070C0"/>
                </a:solidFill>
              </a:rPr>
              <a:pPr>
                <a:defRPr/>
              </a:pPr>
              <a:t>26</a:t>
            </a:fld>
            <a:endParaRPr lang="ru-RU">
              <a:solidFill>
                <a:srgbClr val="0070C0"/>
              </a:solidFill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2714625" y="357188"/>
            <a:ext cx="6286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/>
              <a:t>Использование ресурсосберегающих технологий</a:t>
            </a:r>
            <a:endParaRPr lang="ru-RU"/>
          </a:p>
        </p:txBody>
      </p:sp>
      <p:sp>
        <p:nvSpPr>
          <p:cNvPr id="3077" name="Rectangle 10"/>
          <p:cNvSpPr>
            <a:spLocks noChangeArrowheads="1"/>
          </p:cNvSpPr>
          <p:nvPr/>
        </p:nvSpPr>
        <p:spPr bwMode="auto">
          <a:xfrm>
            <a:off x="142875" y="1127125"/>
            <a:ext cx="8750300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400" b="1">
                <a:solidFill>
                  <a:srgbClr val="0070C0"/>
                </a:solidFill>
              </a:rPr>
              <a:t>Внедрение светодиодного освещения на сети федеральных автомобильных дорог</a:t>
            </a: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142875" y="1500188"/>
            <a:ext cx="5500688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180975" indent="-180975" algn="just">
              <a:buFontTx/>
              <a:buChar char="•"/>
            </a:pPr>
            <a:r>
              <a:rPr lang="ru-RU" sz="1100">
                <a:solidFill>
                  <a:srgbClr val="0070C0"/>
                </a:solidFill>
              </a:rPr>
              <a:t>Отраслевая дорожная методика по вопросам использавания светодиодного освещения на сети федеральных автомобильных дорог находится в стадии разработки в рамках Плана НИОКР в Росавтодоре</a:t>
            </a:r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13" y="1500188"/>
            <a:ext cx="2609850" cy="16192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080" name="Rectangle 11"/>
          <p:cNvSpPr>
            <a:spLocks noChangeArrowheads="1"/>
          </p:cNvSpPr>
          <p:nvPr/>
        </p:nvSpPr>
        <p:spPr bwMode="auto">
          <a:xfrm>
            <a:off x="142875" y="2227263"/>
            <a:ext cx="5500688" cy="6000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4763" indent="260350" algn="just"/>
            <a:r>
              <a:rPr lang="ru-RU" sz="1100">
                <a:solidFill>
                  <a:srgbClr val="0070C0"/>
                </a:solidFill>
              </a:rPr>
              <a:t>Светодиодные лампы предназначены для основного  освещения автомобильных дорог в населенных пунктах, мест концентрации ДТП, пересечений автомобильных дорог в одном и разных уровнях и т.д.. </a:t>
            </a:r>
          </a:p>
        </p:txBody>
      </p:sp>
      <p:sp>
        <p:nvSpPr>
          <p:cNvPr id="3081" name="Rectangle 7"/>
          <p:cNvSpPr>
            <a:spLocks noChangeArrowheads="1"/>
          </p:cNvSpPr>
          <p:nvPr/>
        </p:nvSpPr>
        <p:spPr bwMode="auto">
          <a:xfrm>
            <a:off x="142875" y="2857500"/>
            <a:ext cx="55721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400" b="1">
                <a:solidFill>
                  <a:srgbClr val="0070C0"/>
                </a:solidFill>
              </a:rPr>
              <a:t>Использование прогрессивных систем освещения автомобильных дорог позволяет: </a:t>
            </a:r>
          </a:p>
        </p:txBody>
      </p:sp>
      <p:pic>
        <p:nvPicPr>
          <p:cNvPr id="3082" name="Picture 13" descr="Безимени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50" y="3000375"/>
            <a:ext cx="2579688" cy="288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3" name="Rectangle 8"/>
          <p:cNvSpPr>
            <a:spLocks noChangeArrowheads="1"/>
          </p:cNvSpPr>
          <p:nvPr/>
        </p:nvSpPr>
        <p:spPr bwMode="auto">
          <a:xfrm>
            <a:off x="142875" y="3571875"/>
            <a:ext cx="3071813" cy="2292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180975" indent="-180975" algn="just">
              <a:buFontTx/>
              <a:buChar char="•"/>
            </a:pPr>
            <a:r>
              <a:rPr lang="ru-RU" sz="1100">
                <a:solidFill>
                  <a:srgbClr val="0070C0"/>
                </a:solidFill>
              </a:rPr>
              <a:t>Снижение количества ДТП в местах установки.</a:t>
            </a:r>
          </a:p>
          <a:p>
            <a:pPr marL="180975" indent="-180975" algn="just">
              <a:buFontTx/>
              <a:buChar char="•"/>
            </a:pPr>
            <a:r>
              <a:rPr lang="ru-RU" sz="1100">
                <a:solidFill>
                  <a:srgbClr val="0070C0"/>
                </a:solidFill>
              </a:rPr>
              <a:t>Излучение светодиодов максимально точно воспроизводит дневной солнечный спектр и не содержит вредных ультрафиолетовых линий в отличие от люминесцентных ламп.</a:t>
            </a:r>
          </a:p>
          <a:p>
            <a:pPr marL="180975" indent="-180975" algn="just">
              <a:buFontTx/>
              <a:buChar char="•"/>
            </a:pPr>
            <a:r>
              <a:rPr lang="ru-RU" sz="1100">
                <a:solidFill>
                  <a:srgbClr val="0070C0"/>
                </a:solidFill>
              </a:rPr>
              <a:t>Светодиоды не содержат никаких вредных веществ.</a:t>
            </a:r>
          </a:p>
          <a:p>
            <a:pPr marL="180975" indent="-180975" algn="just">
              <a:buFontTx/>
              <a:buChar char="•"/>
            </a:pPr>
            <a:r>
              <a:rPr lang="ru-RU" sz="1100">
                <a:solidFill>
                  <a:srgbClr val="0070C0"/>
                </a:solidFill>
              </a:rPr>
              <a:t>Большой срок службы (от 50 тысяч часов).</a:t>
            </a:r>
          </a:p>
          <a:p>
            <a:pPr marL="180975" indent="-180975" algn="just">
              <a:buFontTx/>
              <a:buChar char="•"/>
            </a:pPr>
            <a:r>
              <a:rPr lang="ru-RU" sz="1100">
                <a:solidFill>
                  <a:srgbClr val="0070C0"/>
                </a:solidFill>
              </a:rPr>
              <a:t>Сокращение затрат на электроэнергию до 50%.</a:t>
            </a:r>
          </a:p>
        </p:txBody>
      </p:sp>
      <p:graphicFrame>
        <p:nvGraphicFramePr>
          <p:cNvPr id="3074" name="Object 6"/>
          <p:cNvGraphicFramePr>
            <a:graphicFrameLocks noChangeAspect="1"/>
          </p:cNvGraphicFramePr>
          <p:nvPr/>
        </p:nvGraphicFramePr>
        <p:xfrm>
          <a:off x="5643563" y="3143250"/>
          <a:ext cx="3313112" cy="2690813"/>
        </p:xfrm>
        <a:graphic>
          <a:graphicData uri="http://schemas.openxmlformats.org/presentationml/2006/ole">
            <p:oleObj spid="_x0000_s3074" name="Диаграмма" r:id="rId5" imgW="5886298" imgH="4533798" progId="Excel.Sheet.8">
              <p:embed/>
            </p:oleObj>
          </a:graphicData>
        </a:graphic>
      </p:graphicFrame>
      <p:sp>
        <p:nvSpPr>
          <p:cNvPr id="3084" name="Rectangle 9"/>
          <p:cNvSpPr>
            <a:spLocks noChangeArrowheads="1"/>
          </p:cNvSpPr>
          <p:nvPr/>
        </p:nvSpPr>
        <p:spPr bwMode="auto">
          <a:xfrm>
            <a:off x="142875" y="6143625"/>
            <a:ext cx="8572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>
                <a:solidFill>
                  <a:srgbClr val="0070C0"/>
                </a:solidFill>
              </a:rPr>
              <a:t>Суммарный эффект от применения прогрессивных систем освещения с использованием светодиодов </a:t>
            </a:r>
          </a:p>
          <a:p>
            <a:pPr algn="ctr"/>
            <a:r>
              <a:rPr lang="ru-RU" sz="1400">
                <a:solidFill>
                  <a:srgbClr val="0070C0"/>
                </a:solidFill>
              </a:rPr>
              <a:t>в 2009-2010 составил около 25 млн.руб при использовании на 30 участках автомобильных дорог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186AC9-964C-4B8D-9EF5-E0062015BB34}" type="slidenum">
              <a:rPr lang="ru-RU" smtClean="0">
                <a:solidFill>
                  <a:srgbClr val="0070C0"/>
                </a:solidFill>
              </a:rPr>
              <a:pPr>
                <a:defRPr/>
              </a:pPr>
              <a:t>27</a:t>
            </a:fld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48130" name="Rectangle 4"/>
          <p:cNvSpPr>
            <a:spLocks noChangeArrowheads="1"/>
          </p:cNvSpPr>
          <p:nvPr/>
        </p:nvSpPr>
        <p:spPr bwMode="auto">
          <a:xfrm>
            <a:off x="2714625" y="428625"/>
            <a:ext cx="6286500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700" b="1"/>
              <a:t>Создание интеллектуальных транспортных систем</a:t>
            </a:r>
            <a:r>
              <a:rPr lang="ru-RU" sz="1700"/>
              <a:t> </a:t>
            </a:r>
          </a:p>
        </p:txBody>
      </p:sp>
      <p:sp>
        <p:nvSpPr>
          <p:cNvPr id="48131" name="Rectangle 8"/>
          <p:cNvSpPr>
            <a:spLocks noChangeArrowheads="1"/>
          </p:cNvSpPr>
          <p:nvPr/>
        </p:nvSpPr>
        <p:spPr bwMode="auto">
          <a:xfrm>
            <a:off x="142875" y="1071563"/>
            <a:ext cx="26368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400" b="1">
                <a:solidFill>
                  <a:srgbClr val="0070C0"/>
                </a:solidFill>
              </a:rPr>
              <a:t>Международные нормы:</a:t>
            </a:r>
          </a:p>
        </p:txBody>
      </p:sp>
      <p:sp>
        <p:nvSpPr>
          <p:cNvPr id="48132" name="Rectangle 6"/>
          <p:cNvSpPr>
            <a:spLocks noChangeArrowheads="1"/>
          </p:cNvSpPr>
          <p:nvPr/>
        </p:nvSpPr>
        <p:spPr bwMode="auto">
          <a:xfrm>
            <a:off x="142875" y="1357313"/>
            <a:ext cx="885825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180975" indent="-180975" algn="just">
              <a:buFontTx/>
              <a:buChar char="•"/>
            </a:pPr>
            <a:r>
              <a:rPr lang="ru-RU" sz="1100">
                <a:solidFill>
                  <a:srgbClr val="0070C0"/>
                </a:solidFill>
              </a:rPr>
              <a:t>ISO –  международная организация по стандартизации (ISO – International Organization of Standartization), где сфера ИТС регулируется техническим комитетом 204 (Technical Committee 204 – Intelligent Transport Systems);</a:t>
            </a:r>
          </a:p>
          <a:p>
            <a:pPr marL="180975" indent="-180975" algn="just">
              <a:buFontTx/>
              <a:buChar char="•"/>
            </a:pPr>
            <a:r>
              <a:rPr lang="ru-RU" sz="1100">
                <a:solidFill>
                  <a:srgbClr val="0070C0"/>
                </a:solidFill>
              </a:rPr>
              <a:t>CEN – европейского комитета по стандартизации (CEN – European Committee for Standartization), где сфера ИТС регулируется техническим комитетом 278 (Technical Committee 278 – Road Transport and Traffic Telematics)</a:t>
            </a:r>
          </a:p>
        </p:txBody>
      </p:sp>
      <p:sp>
        <p:nvSpPr>
          <p:cNvPr id="48133" name="Rectangle 9"/>
          <p:cNvSpPr>
            <a:spLocks noChangeArrowheads="1"/>
          </p:cNvSpPr>
          <p:nvPr/>
        </p:nvSpPr>
        <p:spPr bwMode="auto">
          <a:xfrm>
            <a:off x="142875" y="2214563"/>
            <a:ext cx="8858250" cy="7699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4763" indent="260350" algn="just"/>
            <a:r>
              <a:rPr lang="ru-RU" sz="1100">
                <a:solidFill>
                  <a:srgbClr val="0070C0"/>
                </a:solidFill>
              </a:rPr>
              <a:t>На текущий момент в России ИТС как таковая не регламентируется ни одним государственным стандартом. Отсутствуют стандарты, регулирующие отношения в области информации, коммуникаций и систем управления наземными транспортными средствами в городе и в сельской местности, включая организацию дорожного движения, общественный транспорт, коммерческий транспорт, аварийные службы и коммерческие услуги в области ИТС.</a:t>
            </a:r>
          </a:p>
        </p:txBody>
      </p:sp>
      <p:sp>
        <p:nvSpPr>
          <p:cNvPr id="48134" name="Rectangle 11"/>
          <p:cNvSpPr>
            <a:spLocks noChangeArrowheads="1"/>
          </p:cNvSpPr>
          <p:nvPr/>
        </p:nvSpPr>
        <p:spPr bwMode="auto">
          <a:xfrm>
            <a:off x="214313" y="3074988"/>
            <a:ext cx="485775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100">
                <a:solidFill>
                  <a:srgbClr val="0070C0"/>
                </a:solidFill>
              </a:rPr>
              <a:t>По плану НИОКР 2009г. Росавтодора разработана</a:t>
            </a:r>
          </a:p>
          <a:p>
            <a:r>
              <a:rPr lang="ru-RU" sz="1400" b="1">
                <a:solidFill>
                  <a:srgbClr val="0070C0"/>
                </a:solidFill>
              </a:rPr>
              <a:t>«Концепция создания интеллектуальной транспортной системы на автомобильных дорогах федерального значения» </a:t>
            </a:r>
          </a:p>
          <a:p>
            <a:r>
              <a:rPr lang="ru-RU" sz="1100">
                <a:solidFill>
                  <a:srgbClr val="0070C0"/>
                </a:solidFill>
              </a:rPr>
              <a:t>(с января 2010 г. находится на общественном обсуждении)</a:t>
            </a:r>
          </a:p>
        </p:txBody>
      </p:sp>
      <p:pic>
        <p:nvPicPr>
          <p:cNvPr id="48135" name="Picture 10" descr="6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0" y="3071813"/>
            <a:ext cx="3851275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6" name="Rectangle 7"/>
          <p:cNvSpPr>
            <a:spLocks noChangeArrowheads="1"/>
          </p:cNvSpPr>
          <p:nvPr/>
        </p:nvSpPr>
        <p:spPr bwMode="auto">
          <a:xfrm>
            <a:off x="142875" y="4298950"/>
            <a:ext cx="5000625" cy="2616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180975" indent="-180975" algn="just"/>
            <a:r>
              <a:rPr lang="ru-RU" sz="1100">
                <a:solidFill>
                  <a:srgbClr val="0070C0"/>
                </a:solidFill>
              </a:rPr>
              <a:t>Цели создания ИТС, обозначенные в Концепции: </a:t>
            </a:r>
          </a:p>
          <a:p>
            <a:pPr marL="180975" indent="-180975" algn="just">
              <a:buFontTx/>
              <a:buChar char="•"/>
            </a:pPr>
            <a:r>
              <a:rPr lang="ru-RU" sz="1100">
                <a:solidFill>
                  <a:srgbClr val="0070C0"/>
                </a:solidFill>
              </a:rPr>
              <a:t>Повышение эффективности управления транспортно-дорожным комплексом (региона, города, дорожной сети) в параметрах обеспечения требуемого уровня безопасности и организации дорожного движения за счет применения комплекса автоматизированных информационных управляющих подсистем, функционально и технически объединенных в ИТС.</a:t>
            </a:r>
          </a:p>
          <a:p>
            <a:pPr marL="180975" indent="-180975" algn="just">
              <a:buFontTx/>
              <a:buChar char="•"/>
            </a:pPr>
            <a:r>
              <a:rPr lang="ru-RU" sz="1100">
                <a:solidFill>
                  <a:srgbClr val="0070C0"/>
                </a:solidFill>
              </a:rPr>
              <a:t>Достижение требуемого уровня мобильности населения, повышения качества его жизни путем обеспечения гарантированной надежности, безопасности, устойчивости, адаптивности и эффективности функционирования транспортно-дорожного комплекса.</a:t>
            </a:r>
          </a:p>
          <a:p>
            <a:pPr marL="180975" indent="-180975" algn="just">
              <a:buFontTx/>
              <a:buChar char="•"/>
            </a:pPr>
            <a:r>
              <a:rPr lang="ru-RU" sz="1100">
                <a:solidFill>
                  <a:srgbClr val="0070C0"/>
                </a:solidFill>
              </a:rPr>
              <a:t>Обеспечение заданного качества контроля за состоянием дорожной сети за счет применения аппаратных средств контроля, являющихся составной частью ИТС.</a:t>
            </a:r>
          </a:p>
          <a:p>
            <a:pPr marL="180975" indent="-180975" algn="just">
              <a:buFontTx/>
              <a:buChar char="•"/>
            </a:pPr>
            <a:endParaRPr lang="ru-RU" sz="100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12193B-EDEA-4E36-AD32-C92E74F6615A}" type="slidenum">
              <a:rPr lang="ru-RU" smtClean="0">
                <a:solidFill>
                  <a:srgbClr val="0070C0"/>
                </a:solidFill>
              </a:rPr>
              <a:pPr>
                <a:defRPr/>
              </a:pPr>
              <a:t>28</a:t>
            </a:fld>
            <a:endParaRPr lang="ru-RU">
              <a:solidFill>
                <a:srgbClr val="0070C0"/>
              </a:solidFill>
            </a:endParaRPr>
          </a:p>
        </p:txBody>
      </p:sp>
      <p:sp>
        <p:nvSpPr>
          <p:cNvPr id="49154" name="Rectangle 4"/>
          <p:cNvSpPr>
            <a:spLocks noChangeArrowheads="1"/>
          </p:cNvSpPr>
          <p:nvPr/>
        </p:nvSpPr>
        <p:spPr bwMode="auto">
          <a:xfrm>
            <a:off x="2571750" y="254000"/>
            <a:ext cx="6429375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700" b="1"/>
              <a:t>Внедрение интеллектуальной транспортной системы</a:t>
            </a:r>
          </a:p>
          <a:p>
            <a:pPr algn="ctr"/>
            <a:r>
              <a:rPr lang="ru-RU" sz="1700" b="1"/>
              <a:t>на платных участках автодороги М-4 «Дон»</a:t>
            </a:r>
          </a:p>
          <a:p>
            <a:pPr algn="ctr"/>
            <a:r>
              <a:rPr lang="ru-RU"/>
              <a:t> </a:t>
            </a:r>
          </a:p>
        </p:txBody>
      </p:sp>
      <p:sp>
        <p:nvSpPr>
          <p:cNvPr id="49155" name="Rectangle 7"/>
          <p:cNvSpPr>
            <a:spLocks noChangeArrowheads="1"/>
          </p:cNvSpPr>
          <p:nvPr/>
        </p:nvSpPr>
        <p:spPr bwMode="auto">
          <a:xfrm>
            <a:off x="142875" y="1214438"/>
            <a:ext cx="8858250" cy="8921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4763" indent="260350" algn="just"/>
            <a:r>
              <a:rPr lang="ru-RU" sz="1300">
                <a:solidFill>
                  <a:srgbClr val="0070C0"/>
                </a:solidFill>
              </a:rPr>
              <a:t>Для всех платных участков разработан комплексный проект интеллектуальной транспортной системы автомобильной дороги М-4 «Дон» с эксплуатацией на платной основе, от Москвы через Воронеж, Ростов-на-Дону, Краснодар до Новороссийска (Краснодарский край, Московская, Тульская, Липецкая, Воронежская и Ростовская области).</a:t>
            </a:r>
          </a:p>
        </p:txBody>
      </p:sp>
      <p:sp>
        <p:nvSpPr>
          <p:cNvPr id="49156" name="Rectangle 6"/>
          <p:cNvSpPr>
            <a:spLocks noChangeArrowheads="1"/>
          </p:cNvSpPr>
          <p:nvPr/>
        </p:nvSpPr>
        <p:spPr bwMode="auto">
          <a:xfrm>
            <a:off x="142875" y="2214563"/>
            <a:ext cx="4429125" cy="36925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180975" indent="-180975" algn="just"/>
            <a:r>
              <a:rPr lang="ru-RU" sz="1300" b="1">
                <a:solidFill>
                  <a:srgbClr val="0070C0"/>
                </a:solidFill>
              </a:rPr>
              <a:t>Основные цели внедрения ИТС:</a:t>
            </a:r>
            <a:r>
              <a:rPr lang="ru-RU" sz="1300">
                <a:solidFill>
                  <a:srgbClr val="0070C0"/>
                </a:solidFill>
              </a:rPr>
              <a:t> </a:t>
            </a:r>
          </a:p>
          <a:p>
            <a:pPr marL="180975" indent="-180975" algn="just">
              <a:buFontTx/>
              <a:buChar char="•"/>
            </a:pPr>
            <a:r>
              <a:rPr lang="ru-RU" sz="1300">
                <a:solidFill>
                  <a:srgbClr val="0070C0"/>
                </a:solidFill>
              </a:rPr>
              <a:t>безопасное управление транспортными потоками; </a:t>
            </a:r>
          </a:p>
          <a:p>
            <a:pPr marL="180975" indent="-180975" algn="just">
              <a:buFontTx/>
              <a:buChar char="•"/>
            </a:pPr>
            <a:r>
              <a:rPr lang="ru-RU" sz="1300">
                <a:solidFill>
                  <a:srgbClr val="0070C0"/>
                </a:solidFill>
              </a:rPr>
              <a:t>оптимизация затрат на содержание дороги; </a:t>
            </a:r>
          </a:p>
          <a:p>
            <a:pPr marL="180975" indent="-180975" algn="just">
              <a:buFontTx/>
              <a:buChar char="•"/>
            </a:pPr>
            <a:r>
              <a:rPr lang="ru-RU" sz="1300">
                <a:solidFill>
                  <a:srgbClr val="0070C0"/>
                </a:solidFill>
              </a:rPr>
              <a:t>повышение уровня безопасности и комфортности движения; </a:t>
            </a:r>
          </a:p>
          <a:p>
            <a:pPr marL="180975" indent="-180975" algn="just">
              <a:buFontTx/>
              <a:buChar char="•"/>
            </a:pPr>
            <a:r>
              <a:rPr lang="ru-RU" sz="1300">
                <a:solidFill>
                  <a:srgbClr val="0070C0"/>
                </a:solidFill>
              </a:rPr>
              <a:t>предупреждение дорожно-транспортных происшествий; </a:t>
            </a:r>
          </a:p>
          <a:p>
            <a:pPr marL="180975" indent="-180975" algn="just">
              <a:buFontTx/>
              <a:buChar char="•"/>
            </a:pPr>
            <a:r>
              <a:rPr lang="ru-RU" sz="1300">
                <a:solidFill>
                  <a:srgbClr val="0070C0"/>
                </a:solidFill>
              </a:rPr>
              <a:t>организация оптимальной системы взимания платы по участкам; </a:t>
            </a:r>
          </a:p>
          <a:p>
            <a:pPr marL="180975" indent="-180975" algn="just">
              <a:buFontTx/>
              <a:buChar char="•"/>
            </a:pPr>
            <a:r>
              <a:rPr lang="ru-RU" sz="1300">
                <a:solidFill>
                  <a:srgbClr val="0070C0"/>
                </a:solidFill>
              </a:rPr>
              <a:t>организация своевременных мер медицинской помощи при ДТП; </a:t>
            </a:r>
          </a:p>
          <a:p>
            <a:pPr marL="180975" indent="-180975" algn="just">
              <a:buFontTx/>
              <a:buChar char="•"/>
            </a:pPr>
            <a:r>
              <a:rPr lang="ru-RU" sz="1300">
                <a:solidFill>
                  <a:srgbClr val="0070C0"/>
                </a:solidFill>
              </a:rPr>
              <a:t>быстрое реагирование и четкое взаимодействие всех служб по спасению граждан в авариях и ДТП; </a:t>
            </a:r>
          </a:p>
          <a:p>
            <a:pPr marL="180975" indent="-180975" algn="just">
              <a:buFontTx/>
              <a:buChar char="•"/>
            </a:pPr>
            <a:r>
              <a:rPr lang="ru-RU" sz="1300">
                <a:solidFill>
                  <a:srgbClr val="0070C0"/>
                </a:solidFill>
              </a:rPr>
              <a:t>организация мер по обеспечению комфортности движения; </a:t>
            </a:r>
          </a:p>
          <a:p>
            <a:pPr marL="180975" indent="-180975" algn="just">
              <a:buFontTx/>
              <a:buChar char="•"/>
            </a:pPr>
            <a:r>
              <a:rPr lang="ru-RU" sz="1300">
                <a:solidFill>
                  <a:srgbClr val="0070C0"/>
                </a:solidFill>
              </a:rPr>
              <a:t>представление информационных услуг СМИТВ, Радио, Интернет связи, системы «Глонасс» участникам движения</a:t>
            </a:r>
          </a:p>
        </p:txBody>
      </p:sp>
      <p:pic>
        <p:nvPicPr>
          <p:cNvPr id="49157" name="Picture 8" descr="DON-10-56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2474913"/>
            <a:ext cx="4349750" cy="288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8" name="Rectangle 9"/>
          <p:cNvSpPr>
            <a:spLocks noChangeArrowheads="1"/>
          </p:cNvSpPr>
          <p:nvPr/>
        </p:nvSpPr>
        <p:spPr bwMode="auto">
          <a:xfrm>
            <a:off x="1476375" y="6076950"/>
            <a:ext cx="6746875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400">
                <a:solidFill>
                  <a:srgbClr val="0070C0"/>
                </a:solidFill>
              </a:rPr>
              <a:t>Это первая в России система полномасштабного информирования водителей.</a:t>
            </a:r>
            <a:r>
              <a:rPr lang="ru-RU" sz="1400" b="1">
                <a:solidFill>
                  <a:srgbClr val="0070C0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0B48AC-BB90-4BAC-A613-4842B3C7641F}" type="slidenum">
              <a:rPr lang="ru-RU" smtClean="0">
                <a:solidFill>
                  <a:srgbClr val="0070C0"/>
                </a:solidFill>
              </a:rPr>
              <a:pPr>
                <a:defRPr/>
              </a:pPr>
              <a:t>29</a:t>
            </a:fld>
            <a:endParaRPr lang="ru-RU">
              <a:solidFill>
                <a:srgbClr val="0070C0"/>
              </a:solidFill>
            </a:endParaRPr>
          </a:p>
        </p:txBody>
      </p:sp>
      <p:sp>
        <p:nvSpPr>
          <p:cNvPr id="50178" name="Rectangle 4"/>
          <p:cNvSpPr>
            <a:spLocks noChangeArrowheads="1"/>
          </p:cNvSpPr>
          <p:nvPr/>
        </p:nvSpPr>
        <p:spPr bwMode="auto">
          <a:xfrm>
            <a:off x="2714625" y="407988"/>
            <a:ext cx="62865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/>
              <a:t>Использование модификатора асфальтобетона на основе применения нанотехнологий</a:t>
            </a:r>
            <a:endParaRPr lang="ru-RU"/>
          </a:p>
        </p:txBody>
      </p:sp>
      <p:sp>
        <p:nvSpPr>
          <p:cNvPr id="50179" name="Rectangle 9"/>
          <p:cNvSpPr>
            <a:spLocks noChangeArrowheads="1"/>
          </p:cNvSpPr>
          <p:nvPr/>
        </p:nvSpPr>
        <p:spPr bwMode="auto">
          <a:xfrm>
            <a:off x="142875" y="1190625"/>
            <a:ext cx="8858250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400" b="1">
                <a:solidFill>
                  <a:srgbClr val="0070C0"/>
                </a:solidFill>
              </a:rPr>
              <a:t>Внедрение модификатора асфальтобетона на основе применения нанотехнологий на сети федеральных автомобильных дорог осуществляется на основании стандарта организации, согласованного Росавтодором</a:t>
            </a:r>
          </a:p>
        </p:txBody>
      </p:sp>
      <p:sp>
        <p:nvSpPr>
          <p:cNvPr id="50180" name="Rectangle 10"/>
          <p:cNvSpPr>
            <a:spLocks noChangeArrowheads="1"/>
          </p:cNvSpPr>
          <p:nvPr/>
        </p:nvSpPr>
        <p:spPr bwMode="auto">
          <a:xfrm>
            <a:off x="142875" y="2057400"/>
            <a:ext cx="5786438" cy="1692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4763" indent="260350" algn="just"/>
            <a:r>
              <a:rPr lang="ru-RU" sz="1300">
                <a:solidFill>
                  <a:srgbClr val="0070C0"/>
                </a:solidFill>
              </a:rPr>
              <a:t>Универсальный модификатор асфальтобетонов «Унирем» представляет собой сыпучий композиционный материал на основе активного порошка дискретно девулканизованной резины, получаемого методом высокотемпературного сдвигового измельчения из отработанных автопокрышек отечественного производства.</a:t>
            </a:r>
          </a:p>
          <a:p>
            <a:pPr marL="4763" indent="260350" algn="just"/>
            <a:r>
              <a:rPr lang="ru-RU" sz="1300">
                <a:solidFill>
                  <a:srgbClr val="0070C0"/>
                </a:solidFill>
              </a:rPr>
              <a:t>Модификатор «Унирем» применяется при производстве любых типов асфальтобетонов «сухим способом» (т.е. не требует приготовления полимернобитумного или резинобитумного вяжущего). </a:t>
            </a:r>
          </a:p>
        </p:txBody>
      </p:sp>
      <p:pic>
        <p:nvPicPr>
          <p:cNvPr id="50181" name="Picture 11" descr="рис%207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88" y="1928813"/>
            <a:ext cx="2808287" cy="210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2" name="Picture 12" descr="H7DSCAG5KTN6CA27TO6XCAK07US0CADCY6MPCANQEU9FCA4RPBSGCABZYRWZCA8IY7OPCAHVBN80CAD08Y7ZCARHZLQRCARDTQCJCAXEJ7JJCA4GF434CAB8RV25CACSMEHFCADUEK2DCAG9VP5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88" y="4214813"/>
            <a:ext cx="2808287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3" name="Rectangle 6"/>
          <p:cNvSpPr>
            <a:spLocks noChangeArrowheads="1"/>
          </p:cNvSpPr>
          <p:nvPr/>
        </p:nvSpPr>
        <p:spPr bwMode="auto">
          <a:xfrm>
            <a:off x="142875" y="3921125"/>
            <a:ext cx="57864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400" b="1">
                <a:solidFill>
                  <a:srgbClr val="0070C0"/>
                </a:solidFill>
              </a:rPr>
              <a:t>Преимущества модификатора «Унирем»</a:t>
            </a:r>
          </a:p>
        </p:txBody>
      </p:sp>
      <p:sp>
        <p:nvSpPr>
          <p:cNvPr id="50184" name="Rectangle 7"/>
          <p:cNvSpPr>
            <a:spLocks noChangeArrowheads="1"/>
          </p:cNvSpPr>
          <p:nvPr/>
        </p:nvSpPr>
        <p:spPr bwMode="auto">
          <a:xfrm>
            <a:off x="142875" y="4357688"/>
            <a:ext cx="5786438" cy="1292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265113" algn="just"/>
            <a:r>
              <a:rPr lang="ru-RU" sz="1300">
                <a:solidFill>
                  <a:srgbClr val="0070C0"/>
                </a:solidFill>
              </a:rPr>
              <a:t>Дорожные покрытия, модифицированные «Унирем», относятся к материалам повышенной долговечности и характеризуются повышенной водостойкостью, сдвигоустойчивостью, повышенной устойчивостью к трещинообразованию и колееобразованию, высокой стойкостью к циклическим деформациям при положительных и отрицательных температурах.</a:t>
            </a:r>
          </a:p>
        </p:txBody>
      </p:sp>
      <p:sp>
        <p:nvSpPr>
          <p:cNvPr id="50185" name="Rectangle 8"/>
          <p:cNvSpPr>
            <a:spLocks noChangeArrowheads="1"/>
          </p:cNvSpPr>
          <p:nvPr/>
        </p:nvSpPr>
        <p:spPr bwMode="auto">
          <a:xfrm>
            <a:off x="468313" y="5988050"/>
            <a:ext cx="82089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>
                <a:solidFill>
                  <a:srgbClr val="0070C0"/>
                </a:solidFill>
              </a:rPr>
              <a:t>Использование модификатора асфальтобетона на основе применения нанотехнологий дало на практике экономический эффект более 50 млн.руб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Rot="1" noChangeArrowheads="1"/>
          </p:cNvSpPr>
          <p:nvPr/>
        </p:nvSpPr>
        <p:spPr>
          <a:xfrm>
            <a:off x="323850" y="4000500"/>
            <a:ext cx="8540750" cy="2381250"/>
          </a:xfrm>
          <a:prstGeom prst="rect">
            <a:avLst/>
          </a:prstGeom>
          <a:noFill/>
          <a:ln/>
        </p:spPr>
        <p:txBody>
          <a:bodyPr/>
          <a:lstStyle/>
          <a:p>
            <a:pPr marL="4763" indent="260350" algn="just">
              <a:defRPr/>
            </a:pPr>
            <a:endParaRPr lang="ru-RU" sz="1600" dirty="0">
              <a:solidFill>
                <a:srgbClr val="0070C0"/>
              </a:solidFill>
            </a:endParaRPr>
          </a:p>
          <a:p>
            <a:pPr marL="4763" indent="260350" algn="just">
              <a:defRPr/>
            </a:pPr>
            <a:endParaRPr lang="ru-RU" sz="1600" kern="0" dirty="0">
              <a:solidFill>
                <a:srgbClr val="0070C0"/>
              </a:solidFill>
              <a:latin typeface="+mj-lt"/>
              <a:cs typeface="+mn-cs"/>
            </a:endParaRPr>
          </a:p>
          <a:p>
            <a:pPr marL="4763" indent="260350" algn="just">
              <a:defRPr/>
            </a:pPr>
            <a:endParaRPr lang="ru-RU" sz="1600" dirty="0">
              <a:solidFill>
                <a:srgbClr val="0070C0"/>
              </a:solidFill>
            </a:endParaRPr>
          </a:p>
          <a:p>
            <a:pPr marL="4763" indent="260350" algn="just">
              <a:defRPr/>
            </a:pPr>
            <a:endParaRPr lang="ru-RU" sz="1600" kern="0" dirty="0">
              <a:solidFill>
                <a:srgbClr val="0070C0"/>
              </a:solidFill>
              <a:latin typeface="+mj-lt"/>
              <a:cs typeface="+mn-cs"/>
            </a:endParaRPr>
          </a:p>
          <a:p>
            <a:pPr marL="4763" indent="260350" algn="just">
              <a:defRPr/>
            </a:pPr>
            <a:endParaRPr lang="ru-RU" sz="1600" kern="0" dirty="0">
              <a:latin typeface="+mj-lt"/>
              <a:cs typeface="+mn-cs"/>
            </a:endParaRPr>
          </a:p>
        </p:txBody>
      </p:sp>
      <p:sp>
        <p:nvSpPr>
          <p:cNvPr id="6" name="Номер слайда 6"/>
          <p:cNvSpPr txBox="1">
            <a:spLocks noGrp="1"/>
          </p:cNvSpPr>
          <p:nvPr/>
        </p:nvSpPr>
        <p:spPr bwMode="auto">
          <a:xfrm>
            <a:off x="6831013" y="6453188"/>
            <a:ext cx="2133600" cy="3603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8CF17ED5-2EA7-45C5-933B-25C6B502FC49}" type="slidenum">
              <a:rPr lang="ru-RU" sz="1400">
                <a:solidFill>
                  <a:srgbClr val="104685"/>
                </a:solidFill>
                <a:latin typeface="+mn-lt"/>
              </a:rPr>
              <a:pPr algn="r">
                <a:defRPr/>
              </a:pPr>
              <a:t>3</a:t>
            </a:fld>
            <a:endParaRPr lang="ru-RU" sz="1400" dirty="0">
              <a:solidFill>
                <a:srgbClr val="104685"/>
              </a:solidFill>
              <a:latin typeface="+mn-lt"/>
            </a:endParaRPr>
          </a:p>
        </p:txBody>
      </p:sp>
      <p:sp>
        <p:nvSpPr>
          <p:cNvPr id="20483" name="Rectangle 2"/>
          <p:cNvSpPr txBox="1">
            <a:spLocks noRot="1" noChangeArrowheads="1"/>
          </p:cNvSpPr>
          <p:nvPr/>
        </p:nvSpPr>
        <p:spPr bwMode="auto">
          <a:xfrm>
            <a:off x="3000375" y="357188"/>
            <a:ext cx="5964238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b="1"/>
              <a:t>Автомобильные дороги Российской Федерации</a:t>
            </a:r>
          </a:p>
        </p:txBody>
      </p:sp>
      <p:pic>
        <p:nvPicPr>
          <p:cNvPr id="2048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188" y="1052513"/>
            <a:ext cx="9040812" cy="538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0" y="1052513"/>
            <a:ext cx="6804025" cy="504825"/>
          </a:xfrm>
          <a:prstGeom prst="rect">
            <a:avLst/>
          </a:prstGeom>
          <a:solidFill>
            <a:srgbClr val="F0F3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0" y="1052513"/>
            <a:ext cx="323850" cy="720725"/>
          </a:xfrm>
          <a:prstGeom prst="rect">
            <a:avLst/>
          </a:prstGeom>
          <a:solidFill>
            <a:srgbClr val="F0F3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EA7645-F7C1-4385-BFF9-8109C543C5A7}" type="slidenum">
              <a:rPr lang="ru-RU" smtClean="0">
                <a:solidFill>
                  <a:srgbClr val="0070C0"/>
                </a:solidFill>
              </a:rPr>
              <a:pPr>
                <a:defRPr/>
              </a:pPr>
              <a:t>30</a:t>
            </a:fld>
            <a:endParaRPr lang="ru-RU">
              <a:solidFill>
                <a:srgbClr val="0070C0"/>
              </a:solidFill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2714625" y="214313"/>
            <a:ext cx="621506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/>
              <a:t>Применение прогрессивных конструкций деформационных швов для искусственных сооружений</a:t>
            </a:r>
          </a:p>
        </p:txBody>
      </p:sp>
      <p:pic>
        <p:nvPicPr>
          <p:cNvPr id="4101" name="Picture 11" descr="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08400" y="1214438"/>
            <a:ext cx="295275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12" descr="Деформационные швы XW1"/>
          <p:cNvPicPr>
            <a:picLocks noChangeAspect="1" noChangeArrowheads="1"/>
          </p:cNvPicPr>
          <p:nvPr/>
        </p:nvPicPr>
        <p:blipFill>
          <a:blip r:embed="rId4"/>
          <a:srcRect b="-192"/>
          <a:stretch>
            <a:fillRect/>
          </a:stretch>
        </p:blipFill>
        <p:spPr bwMode="auto">
          <a:xfrm>
            <a:off x="6643688" y="1198563"/>
            <a:ext cx="2376487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098" name="Object 6"/>
          <p:cNvGraphicFramePr>
            <a:graphicFrameLocks noChangeAspect="1"/>
          </p:cNvGraphicFramePr>
          <p:nvPr/>
        </p:nvGraphicFramePr>
        <p:xfrm>
          <a:off x="4427538" y="3141663"/>
          <a:ext cx="4284662" cy="2841625"/>
        </p:xfrm>
        <a:graphic>
          <a:graphicData uri="http://schemas.openxmlformats.org/presentationml/2006/ole">
            <p:oleObj spid="_x0000_s4098" name="Диаграмма" r:id="rId5" imgW="5953097" imgH="4648132" progId="Excel.Sheet.8">
              <p:embed/>
            </p:oleObj>
          </a:graphicData>
        </a:graphic>
      </p:graphicFrame>
      <p:sp>
        <p:nvSpPr>
          <p:cNvPr id="4103" name="Rectangle 9"/>
          <p:cNvSpPr>
            <a:spLocks noChangeArrowheads="1"/>
          </p:cNvSpPr>
          <p:nvPr/>
        </p:nvSpPr>
        <p:spPr bwMode="auto">
          <a:xfrm>
            <a:off x="214313" y="1143000"/>
            <a:ext cx="3452812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100" b="1">
                <a:solidFill>
                  <a:srgbClr val="0070C0"/>
                </a:solidFill>
              </a:rPr>
              <a:t>В 2009 году был принят документ по </a:t>
            </a:r>
          </a:p>
          <a:p>
            <a:pPr algn="just"/>
            <a:r>
              <a:rPr lang="ru-RU" sz="1100" b="1">
                <a:solidFill>
                  <a:srgbClr val="0070C0"/>
                </a:solidFill>
              </a:rPr>
              <a:t>вопросам использования деформационных</a:t>
            </a:r>
          </a:p>
          <a:p>
            <a:pPr algn="just"/>
            <a:r>
              <a:rPr lang="ru-RU" sz="1100" b="1">
                <a:solidFill>
                  <a:srgbClr val="0070C0"/>
                </a:solidFill>
              </a:rPr>
              <a:t> швов для искусственных сооружений :</a:t>
            </a:r>
          </a:p>
          <a:p>
            <a:pPr algn="just"/>
            <a:r>
              <a:rPr lang="ru-RU" sz="1100">
                <a:solidFill>
                  <a:srgbClr val="0070C0"/>
                </a:solidFill>
              </a:rPr>
              <a:t>Методические рекомендации по применению </a:t>
            </a:r>
          </a:p>
          <a:p>
            <a:pPr algn="just"/>
            <a:r>
              <a:rPr lang="ru-RU" sz="1100">
                <a:solidFill>
                  <a:srgbClr val="0070C0"/>
                </a:solidFill>
              </a:rPr>
              <a:t>современных материалов в сопряжении дорожной одежды с деформационными швами мостовых сооружений </a:t>
            </a:r>
          </a:p>
          <a:p>
            <a:pPr algn="just"/>
            <a:r>
              <a:rPr lang="ru-RU" sz="1100">
                <a:solidFill>
                  <a:srgbClr val="0070C0"/>
                </a:solidFill>
              </a:rPr>
              <a:t>ОДМ 218.2.002 -2009 </a:t>
            </a:r>
          </a:p>
        </p:txBody>
      </p:sp>
      <p:sp>
        <p:nvSpPr>
          <p:cNvPr id="4104" name="Rectangle 6"/>
          <p:cNvSpPr>
            <a:spLocks noChangeArrowheads="1"/>
          </p:cNvSpPr>
          <p:nvPr/>
        </p:nvSpPr>
        <p:spPr bwMode="auto">
          <a:xfrm>
            <a:off x="142875" y="2643188"/>
            <a:ext cx="3500438" cy="178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1100">
                <a:solidFill>
                  <a:srgbClr val="0070C0"/>
                </a:solidFill>
              </a:rPr>
              <a:t>Деформационные швы мостовых сооружений на автомобильных дорогах предназначены для компенсации горизонтальных перемещений концевых участков пролетных строений. Основные функции деформационных швов - жесткая анкеровка и обеспечение водонепроницаемости. Наиболее удачно эти функции сочетаются в однопрофильных деформационных швах «Maurer».изготавливаемые во Владимирском филиале ФГУП «РОСДОРНИИ»</a:t>
            </a:r>
            <a:endParaRPr lang="ru-RU" sz="1100" b="1">
              <a:solidFill>
                <a:srgbClr val="0070C0"/>
              </a:solidFill>
            </a:endParaRPr>
          </a:p>
        </p:txBody>
      </p:sp>
      <p:sp>
        <p:nvSpPr>
          <p:cNvPr id="4105" name="Rectangle 7"/>
          <p:cNvSpPr>
            <a:spLocks noChangeArrowheads="1"/>
          </p:cNvSpPr>
          <p:nvPr/>
        </p:nvSpPr>
        <p:spPr bwMode="auto">
          <a:xfrm>
            <a:off x="142875" y="4429125"/>
            <a:ext cx="3500438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100" b="1">
                <a:solidFill>
                  <a:srgbClr val="0070C0"/>
                </a:solidFill>
              </a:rPr>
              <a:t>Достоинства</a:t>
            </a:r>
          </a:p>
          <a:p>
            <a:pPr algn="just"/>
            <a:r>
              <a:rPr lang="ru-RU" sz="1100">
                <a:solidFill>
                  <a:srgbClr val="0070C0"/>
                </a:solidFill>
              </a:rPr>
              <a:t>-</a:t>
            </a:r>
            <a:r>
              <a:rPr lang="en-US" sz="1100">
                <a:solidFill>
                  <a:srgbClr val="0070C0"/>
                </a:solidFill>
              </a:rPr>
              <a:t> </a:t>
            </a:r>
            <a:r>
              <a:rPr lang="ru-RU" sz="1100">
                <a:solidFill>
                  <a:srgbClr val="0070C0"/>
                </a:solidFill>
              </a:rPr>
              <a:t>повышение эксплуатационной надёжности и сроков службы мостового полотна</a:t>
            </a:r>
            <a:r>
              <a:rPr lang="en-US" sz="1100">
                <a:solidFill>
                  <a:srgbClr val="0070C0"/>
                </a:solidFill>
              </a:rPr>
              <a:t>;</a:t>
            </a:r>
            <a:endParaRPr lang="ru-RU" sz="1100">
              <a:solidFill>
                <a:srgbClr val="0070C0"/>
              </a:solidFill>
            </a:endParaRPr>
          </a:p>
          <a:p>
            <a:pPr algn="just"/>
            <a:r>
              <a:rPr lang="ru-RU" sz="1100">
                <a:solidFill>
                  <a:srgbClr val="0070C0"/>
                </a:solidFill>
              </a:rPr>
              <a:t>-</a:t>
            </a:r>
            <a:r>
              <a:rPr lang="en-US" sz="1100">
                <a:solidFill>
                  <a:srgbClr val="0070C0"/>
                </a:solidFill>
              </a:rPr>
              <a:t> </a:t>
            </a:r>
            <a:r>
              <a:rPr lang="ru-RU" sz="1100">
                <a:solidFill>
                  <a:srgbClr val="0070C0"/>
                </a:solidFill>
              </a:rPr>
              <a:t>устойчивость к воздействию нагрузок от транспортных средств</a:t>
            </a:r>
            <a:r>
              <a:rPr lang="en-US" sz="1100">
                <a:solidFill>
                  <a:srgbClr val="0070C0"/>
                </a:solidFill>
              </a:rPr>
              <a:t>;</a:t>
            </a:r>
            <a:endParaRPr lang="ru-RU" sz="1100">
              <a:solidFill>
                <a:srgbClr val="0070C0"/>
              </a:solidFill>
            </a:endParaRPr>
          </a:p>
          <a:p>
            <a:pPr algn="just"/>
            <a:r>
              <a:rPr lang="ru-RU" sz="1100">
                <a:solidFill>
                  <a:srgbClr val="0070C0"/>
                </a:solidFill>
              </a:rPr>
              <a:t>-</a:t>
            </a:r>
            <a:r>
              <a:rPr lang="en-US" sz="1100">
                <a:solidFill>
                  <a:srgbClr val="0070C0"/>
                </a:solidFill>
              </a:rPr>
              <a:t> </a:t>
            </a:r>
            <a:r>
              <a:rPr lang="ru-RU" sz="1100">
                <a:solidFill>
                  <a:srgbClr val="0070C0"/>
                </a:solidFill>
              </a:rPr>
              <a:t>повышение уровня комфорта при проезде по мостовому полотну</a:t>
            </a:r>
            <a:r>
              <a:rPr lang="en-US" sz="1100">
                <a:solidFill>
                  <a:srgbClr val="0070C0"/>
                </a:solidFill>
              </a:rPr>
              <a:t>;</a:t>
            </a:r>
            <a:endParaRPr lang="ru-RU" sz="1100">
              <a:solidFill>
                <a:srgbClr val="0070C0"/>
              </a:solidFill>
            </a:endParaRPr>
          </a:p>
          <a:p>
            <a:pPr algn="just"/>
            <a:r>
              <a:rPr lang="ru-RU" sz="1100">
                <a:solidFill>
                  <a:srgbClr val="0070C0"/>
                </a:solidFill>
              </a:rPr>
              <a:t>-</a:t>
            </a:r>
            <a:r>
              <a:rPr lang="en-US" sz="1100">
                <a:solidFill>
                  <a:srgbClr val="0070C0"/>
                </a:solidFill>
              </a:rPr>
              <a:t> </a:t>
            </a:r>
            <a:r>
              <a:rPr lang="ru-RU" sz="1100">
                <a:solidFill>
                  <a:srgbClr val="0070C0"/>
                </a:solidFill>
              </a:rPr>
              <a:t>снижение затрат на содержание конструкций шва</a:t>
            </a:r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357188" y="6143625"/>
            <a:ext cx="83518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>
                <a:solidFill>
                  <a:srgbClr val="0070C0"/>
                </a:solidFill>
              </a:rPr>
              <a:t>Суммарный эффект от применения прогрессивных конструкций деформационных швов</a:t>
            </a:r>
            <a:r>
              <a:rPr lang="ru-RU" sz="1400" b="1">
                <a:solidFill>
                  <a:srgbClr val="0070C0"/>
                </a:solidFill>
              </a:rPr>
              <a:t> </a:t>
            </a:r>
            <a:endParaRPr lang="ru-RU" sz="1400">
              <a:solidFill>
                <a:srgbClr val="0070C0"/>
              </a:solidFill>
            </a:endParaRPr>
          </a:p>
          <a:p>
            <a:pPr algn="ctr"/>
            <a:r>
              <a:rPr lang="ru-RU" sz="1400">
                <a:solidFill>
                  <a:srgbClr val="0070C0"/>
                </a:solidFill>
              </a:rPr>
              <a:t>в 2009-2010 составил около 50 млн.руб при использовании на 37 участках автомобильных дорог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4C6C41-C3DD-4BE2-894A-9646F9D0DB00}" type="slidenum">
              <a:rPr lang="ru-RU" smtClean="0">
                <a:solidFill>
                  <a:srgbClr val="0070C0"/>
                </a:solidFill>
              </a:rPr>
              <a:pPr>
                <a:defRPr/>
              </a:pPr>
              <a:t>31</a:t>
            </a:fld>
            <a:endParaRPr lang="ru-RU">
              <a:solidFill>
                <a:srgbClr val="0070C0"/>
              </a:solidFill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643188" y="333375"/>
            <a:ext cx="63579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/>
              <a:t>Использование прогрессивных технологий для разметки автомобильных дорог</a:t>
            </a:r>
          </a:p>
        </p:txBody>
      </p:sp>
      <p:pic>
        <p:nvPicPr>
          <p:cNvPr id="5125" name="Рисунок 4" descr="D:\docs\docs 2010\БасПрофи2010\Структурный термопластик\DSC0058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95738" y="1098550"/>
            <a:ext cx="2232025" cy="218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10" descr="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3663" y="1073150"/>
            <a:ext cx="2592387" cy="221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142875" y="1071563"/>
            <a:ext cx="3714750" cy="263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100">
                <a:solidFill>
                  <a:srgbClr val="0070C0"/>
                </a:solidFill>
              </a:rPr>
              <a:t>В последние годы достигнуты значительные успехи в разработке и применении прогрессивных машин и материалов для разметки автомобильных дорог.</a:t>
            </a:r>
          </a:p>
          <a:p>
            <a:pPr algn="just"/>
            <a:r>
              <a:rPr lang="ru-RU" sz="1100">
                <a:solidFill>
                  <a:srgbClr val="0070C0"/>
                </a:solidFill>
              </a:rPr>
              <a:t>Особенно заметными являются разработки в области новых разметочных материалов, обладающих высокими эксплуатационными свойствами. Можно отметить инновационный подход к разработке рецептуры термопластика. </a:t>
            </a:r>
          </a:p>
          <a:p>
            <a:pPr algn="just"/>
            <a:r>
              <a:rPr lang="ru-RU" sz="1100">
                <a:solidFill>
                  <a:srgbClr val="0070C0"/>
                </a:solidFill>
              </a:rPr>
              <a:t>Совершенствование лакокрасочных материалов для разметки осуществлялось в направлении повышения их износоустойчивости, улучшения светотехнических характеристик и повышения сцепных свойств.</a:t>
            </a:r>
          </a:p>
          <a:p>
            <a:pPr algn="just"/>
            <a:r>
              <a:rPr lang="ru-RU" sz="1100">
                <a:solidFill>
                  <a:srgbClr val="0070C0"/>
                </a:solidFill>
              </a:rPr>
              <a:t>Так же в настоящее время ведется внедрение технологии устройства вертикальной разметки из пластиковых панелей на барьерных ограждениях.</a:t>
            </a:r>
            <a:r>
              <a:rPr lang="ru-RU" sz="1100" b="1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5128" name="Rectangle 6"/>
          <p:cNvSpPr>
            <a:spLocks noChangeArrowheads="1"/>
          </p:cNvSpPr>
          <p:nvPr/>
        </p:nvSpPr>
        <p:spPr bwMode="auto">
          <a:xfrm>
            <a:off x="142875" y="3929063"/>
            <a:ext cx="3786188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0070C0"/>
                </a:solidFill>
              </a:rPr>
              <a:t>Достоинства</a:t>
            </a:r>
          </a:p>
          <a:p>
            <a:pPr algn="ctr"/>
            <a:endParaRPr lang="ru-RU" sz="1200" b="1">
              <a:solidFill>
                <a:srgbClr val="0070C0"/>
              </a:solidFill>
            </a:endParaRPr>
          </a:p>
          <a:p>
            <a:r>
              <a:rPr lang="ru-RU" sz="1200">
                <a:solidFill>
                  <a:srgbClr val="0070C0"/>
                </a:solidFill>
              </a:rPr>
              <a:t>-  снижение времени нанесения разметки;</a:t>
            </a:r>
          </a:p>
          <a:p>
            <a:r>
              <a:rPr lang="ru-RU" sz="1200">
                <a:solidFill>
                  <a:srgbClr val="0070C0"/>
                </a:solidFill>
              </a:rPr>
              <a:t>-  улучшение адгезии применяемых материалов;</a:t>
            </a:r>
          </a:p>
          <a:p>
            <a:r>
              <a:rPr lang="ru-RU" sz="1200">
                <a:solidFill>
                  <a:srgbClr val="0070C0"/>
                </a:solidFill>
              </a:rPr>
              <a:t>-  увеличение функциональной    долговечности разметки;</a:t>
            </a:r>
          </a:p>
          <a:p>
            <a:r>
              <a:rPr lang="ru-RU" sz="1200">
                <a:solidFill>
                  <a:srgbClr val="0070C0"/>
                </a:solidFill>
              </a:rPr>
              <a:t>-  обеспечение безопасности движения;</a:t>
            </a:r>
          </a:p>
          <a:p>
            <a:r>
              <a:rPr lang="ru-RU" sz="1200">
                <a:solidFill>
                  <a:srgbClr val="0070C0"/>
                </a:solidFill>
              </a:rPr>
              <a:t>-  снижение стоимости материалов</a:t>
            </a:r>
            <a:r>
              <a:rPr lang="ru-RU" sz="1200" b="1">
                <a:solidFill>
                  <a:srgbClr val="0070C0"/>
                </a:solidFill>
              </a:rPr>
              <a:t> </a:t>
            </a:r>
          </a:p>
        </p:txBody>
      </p:sp>
      <p:graphicFrame>
        <p:nvGraphicFramePr>
          <p:cNvPr id="5122" name="Object 6"/>
          <p:cNvGraphicFramePr>
            <a:graphicFrameLocks noChangeAspect="1"/>
          </p:cNvGraphicFramePr>
          <p:nvPr/>
        </p:nvGraphicFramePr>
        <p:xfrm>
          <a:off x="3995738" y="2924175"/>
          <a:ext cx="4897437" cy="3225800"/>
        </p:xfrm>
        <a:graphic>
          <a:graphicData uri="http://schemas.openxmlformats.org/presentationml/2006/ole">
            <p:oleObj spid="_x0000_s5122" name="Диаграмма" r:id="rId5" imgW="5972271" imgH="4667278" progId="Excel.Sheet.8">
              <p:embed/>
            </p:oleObj>
          </a:graphicData>
        </a:graphic>
      </p:graphicFrame>
      <p:sp>
        <p:nvSpPr>
          <p:cNvPr id="5129" name="Rectangle 8"/>
          <p:cNvSpPr>
            <a:spLocks noChangeArrowheads="1"/>
          </p:cNvSpPr>
          <p:nvPr/>
        </p:nvSpPr>
        <p:spPr bwMode="auto">
          <a:xfrm>
            <a:off x="500063" y="6143625"/>
            <a:ext cx="82089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>
                <a:solidFill>
                  <a:srgbClr val="0070C0"/>
                </a:solidFill>
              </a:rPr>
              <a:t>Суммарный эффект от применения прогрессивных материалов для разметки</a:t>
            </a:r>
            <a:r>
              <a:rPr lang="ru-RU" sz="1400" b="1">
                <a:solidFill>
                  <a:srgbClr val="0070C0"/>
                </a:solidFill>
              </a:rPr>
              <a:t> </a:t>
            </a:r>
            <a:r>
              <a:rPr lang="ru-RU" sz="1400">
                <a:solidFill>
                  <a:srgbClr val="0070C0"/>
                </a:solidFill>
              </a:rPr>
              <a:t>в 2009-2010 составил около 60 млн.руб при использовании на 36 участках автомобильных дорог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44069B-40FE-41B2-B331-2BB974E90FDD}" type="slidenum">
              <a:rPr lang="ru-RU" smtClean="0">
                <a:solidFill>
                  <a:srgbClr val="0070C0"/>
                </a:solidFill>
              </a:rPr>
              <a:pPr>
                <a:defRPr/>
              </a:pPr>
              <a:t>32</a:t>
            </a:fld>
            <a:endParaRPr lang="ru-RU">
              <a:solidFill>
                <a:srgbClr val="0070C0"/>
              </a:solidFill>
            </a:endParaRPr>
          </a:p>
        </p:txBody>
      </p:sp>
      <p:sp>
        <p:nvSpPr>
          <p:cNvPr id="55298" name="Rectangle 4"/>
          <p:cNvSpPr>
            <a:spLocks noChangeArrowheads="1"/>
          </p:cNvSpPr>
          <p:nvPr/>
        </p:nvSpPr>
        <p:spPr bwMode="auto">
          <a:xfrm>
            <a:off x="2714625" y="382588"/>
            <a:ext cx="62865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/>
              <a:t>Использование прогрессивных композиционных материалов</a:t>
            </a:r>
            <a:endParaRPr lang="ru-RU"/>
          </a:p>
        </p:txBody>
      </p:sp>
      <p:sp>
        <p:nvSpPr>
          <p:cNvPr id="55299" name="Rectangle 8"/>
          <p:cNvSpPr>
            <a:spLocks noChangeArrowheads="1"/>
          </p:cNvSpPr>
          <p:nvPr/>
        </p:nvSpPr>
        <p:spPr bwMode="auto">
          <a:xfrm>
            <a:off x="142875" y="1214438"/>
            <a:ext cx="885825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88900" indent="-88900"/>
            <a:r>
              <a:rPr lang="ru-RU" sz="1200" b="1">
                <a:solidFill>
                  <a:srgbClr val="0070C0"/>
                </a:solidFill>
              </a:rPr>
              <a:t>Использование осуществляется на основе:</a:t>
            </a:r>
          </a:p>
          <a:p>
            <a:pPr marL="88900" indent="-88900">
              <a:buFontTx/>
              <a:buChar char="•"/>
            </a:pPr>
            <a:r>
              <a:rPr lang="ru-RU" sz="1000">
                <a:solidFill>
                  <a:srgbClr val="0070C0"/>
                </a:solidFill>
              </a:rPr>
              <a:t>«Рекомендаций по использованию эффективных композиционных материалов при обустройстве мостовых сооружений»;</a:t>
            </a:r>
          </a:p>
          <a:p>
            <a:pPr marL="88900" indent="-88900">
              <a:buFontTx/>
              <a:buChar char="•"/>
            </a:pPr>
            <a:r>
              <a:rPr lang="ru-RU" sz="1000">
                <a:solidFill>
                  <a:srgbClr val="0070C0"/>
                </a:solidFill>
              </a:rPr>
              <a:t>«Рекомендации по применению ударобезопасных направляющих устройств из композиционных материалов на автомобильных дорогах общего пользования» </a:t>
            </a:r>
          </a:p>
        </p:txBody>
      </p:sp>
      <p:sp>
        <p:nvSpPr>
          <p:cNvPr id="55300" name="Rectangle 9"/>
          <p:cNvSpPr>
            <a:spLocks noChangeArrowheads="1"/>
          </p:cNvSpPr>
          <p:nvPr/>
        </p:nvSpPr>
        <p:spPr bwMode="auto">
          <a:xfrm>
            <a:off x="142875" y="2000250"/>
            <a:ext cx="8858250" cy="4302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4763" indent="260350" algn="just"/>
            <a:r>
              <a:rPr lang="ru-RU" sz="1100">
                <a:solidFill>
                  <a:srgbClr val="0070C0"/>
                </a:solidFill>
              </a:rPr>
              <a:t>Прогрессивные композиционные материалы используются на сети федеральных автомобильных дорог для изготовления перильных ограждений на мостах и пешеходных переходах, водоотводных лотков и ударобезопасных сигнальных столбиков.</a:t>
            </a:r>
          </a:p>
        </p:txBody>
      </p:sp>
      <p:sp>
        <p:nvSpPr>
          <p:cNvPr id="55301" name="Rectangle 6"/>
          <p:cNvSpPr>
            <a:spLocks noChangeArrowheads="1"/>
          </p:cNvSpPr>
          <p:nvPr/>
        </p:nvSpPr>
        <p:spPr bwMode="auto">
          <a:xfrm>
            <a:off x="142875" y="2571750"/>
            <a:ext cx="44291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200" b="1">
                <a:solidFill>
                  <a:srgbClr val="0070C0"/>
                </a:solidFill>
              </a:rPr>
              <a:t>Преимущества композиционных материалов</a:t>
            </a:r>
          </a:p>
        </p:txBody>
      </p:sp>
      <p:sp>
        <p:nvSpPr>
          <p:cNvPr id="55302" name="Rectangle 7"/>
          <p:cNvSpPr>
            <a:spLocks noChangeArrowheads="1"/>
          </p:cNvSpPr>
          <p:nvPr/>
        </p:nvSpPr>
        <p:spPr bwMode="auto">
          <a:xfrm>
            <a:off x="142875" y="3000375"/>
            <a:ext cx="5286375" cy="1006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98425" indent="-98425" algn="just"/>
            <a:r>
              <a:rPr lang="ru-RU" sz="1000" u="sng">
                <a:solidFill>
                  <a:srgbClr val="0070C0"/>
                </a:solidFill>
              </a:rPr>
              <a:t>Преимущества для перильных ограждений:</a:t>
            </a:r>
          </a:p>
          <a:p>
            <a:pPr marL="98425" indent="-98425" algn="just"/>
            <a:r>
              <a:rPr lang="ru-RU" sz="1000">
                <a:solidFill>
                  <a:srgbClr val="0070C0"/>
                </a:solidFill>
              </a:rPr>
              <a:t>- малая масса, низкие транспортные и монтажные затраты;</a:t>
            </a:r>
          </a:p>
          <a:p>
            <a:pPr marL="98425" indent="-98425" algn="just">
              <a:buFontTx/>
              <a:buChar char="-"/>
            </a:pPr>
            <a:r>
              <a:rPr lang="ru-RU" sz="1000">
                <a:solidFill>
                  <a:srgbClr val="0070C0"/>
                </a:solidFill>
              </a:rPr>
              <a:t>неподверженность коррозии и воздействию агрессивной среды;</a:t>
            </a:r>
          </a:p>
          <a:p>
            <a:pPr marL="98425" indent="-98425" algn="just">
              <a:buFontTx/>
              <a:buChar char="-"/>
            </a:pPr>
            <a:r>
              <a:rPr lang="ru-RU" sz="1000">
                <a:solidFill>
                  <a:srgbClr val="0070C0"/>
                </a:solidFill>
              </a:rPr>
              <a:t>долговечность;</a:t>
            </a:r>
          </a:p>
          <a:p>
            <a:pPr marL="98425" indent="-98425" algn="just"/>
            <a:r>
              <a:rPr lang="ru-RU" sz="1000">
                <a:solidFill>
                  <a:srgbClr val="0070C0"/>
                </a:solidFill>
              </a:rPr>
              <a:t>- электробезопасность, ударобезопасность, вандалоустойчивость;</a:t>
            </a:r>
          </a:p>
          <a:p>
            <a:pPr marL="98425" indent="-98425" algn="just"/>
            <a:r>
              <a:rPr lang="ru-RU" sz="1000">
                <a:solidFill>
                  <a:srgbClr val="0070C0"/>
                </a:solidFill>
              </a:rPr>
              <a:t>- прочность на уровне конструкционных сталей.</a:t>
            </a:r>
          </a:p>
        </p:txBody>
      </p:sp>
      <p:sp>
        <p:nvSpPr>
          <p:cNvPr id="55303" name="Rectangle 10"/>
          <p:cNvSpPr>
            <a:spLocks noChangeArrowheads="1"/>
          </p:cNvSpPr>
          <p:nvPr/>
        </p:nvSpPr>
        <p:spPr bwMode="auto">
          <a:xfrm>
            <a:off x="142875" y="4149725"/>
            <a:ext cx="5286375" cy="1158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98425" indent="-98425" algn="just"/>
            <a:r>
              <a:rPr lang="ru-RU" sz="1000" u="sng">
                <a:solidFill>
                  <a:srgbClr val="0070C0"/>
                </a:solidFill>
              </a:rPr>
              <a:t>Преимущества для водоотводных лотков:</a:t>
            </a:r>
          </a:p>
          <a:p>
            <a:pPr marL="98425" indent="-98425"/>
            <a:r>
              <a:rPr lang="ru-RU" sz="1000">
                <a:solidFill>
                  <a:srgbClr val="0070C0"/>
                </a:solidFill>
              </a:rPr>
              <a:t>- малая масса: возможность монтажа в стесненных условиях без грузоподъемных механизмов;</a:t>
            </a:r>
          </a:p>
          <a:p>
            <a:pPr marL="98425" indent="-98425"/>
            <a:r>
              <a:rPr lang="ru-RU" sz="1000">
                <a:solidFill>
                  <a:srgbClr val="0070C0"/>
                </a:solidFill>
              </a:rPr>
              <a:t>- не подверженность коррозии, стойкость к кислотам, щелочам, противогололедным реагентам и т.п.;</a:t>
            </a:r>
          </a:p>
          <a:p>
            <a:pPr marL="98425" indent="-98425"/>
            <a:r>
              <a:rPr lang="ru-RU" sz="1000">
                <a:solidFill>
                  <a:srgbClr val="0070C0"/>
                </a:solidFill>
              </a:rPr>
              <a:t>- низкие затраты на эксплуатацию и обслуживание;</a:t>
            </a:r>
          </a:p>
          <a:p>
            <a:pPr marL="98425" indent="-98425"/>
            <a:r>
              <a:rPr lang="ru-RU" sz="1000">
                <a:solidFill>
                  <a:srgbClr val="0070C0"/>
                </a:solidFill>
              </a:rPr>
              <a:t>- малое гидравлическое сопротивление и низкая склонность к заиливанию.</a:t>
            </a:r>
          </a:p>
        </p:txBody>
      </p:sp>
      <p:sp>
        <p:nvSpPr>
          <p:cNvPr id="55304" name="Rectangle 11"/>
          <p:cNvSpPr>
            <a:spLocks noChangeArrowheads="1"/>
          </p:cNvSpPr>
          <p:nvPr/>
        </p:nvSpPr>
        <p:spPr bwMode="auto">
          <a:xfrm>
            <a:off x="142875" y="5429250"/>
            <a:ext cx="5286375" cy="1168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98425" indent="-98425" algn="just"/>
            <a:r>
              <a:rPr lang="ru-RU" sz="1000" u="sng">
                <a:solidFill>
                  <a:srgbClr val="0070C0"/>
                </a:solidFill>
              </a:rPr>
              <a:t>Преимущества для ударобезопасных сигнальных столбиков:</a:t>
            </a:r>
          </a:p>
          <a:p>
            <a:pPr marL="98425" indent="-98425"/>
            <a:r>
              <a:rPr lang="ru-RU" sz="1000">
                <a:solidFill>
                  <a:srgbClr val="0070C0"/>
                </a:solidFill>
              </a:rPr>
              <a:t>- безопасность при наезде транспортного средства за счет малых инерционности и твердости столбиков;</a:t>
            </a:r>
          </a:p>
          <a:p>
            <a:pPr marL="98425" indent="-98425"/>
            <a:r>
              <a:rPr lang="ru-RU" sz="1000">
                <a:solidFill>
                  <a:srgbClr val="0070C0"/>
                </a:solidFill>
              </a:rPr>
              <a:t>- высокая гибкость: восстанавливают форму после неразрушающего нагружения;</a:t>
            </a:r>
          </a:p>
          <a:p>
            <a:pPr marL="98425" indent="-98425">
              <a:buFontTx/>
              <a:buChar char="-"/>
            </a:pPr>
            <a:r>
              <a:rPr lang="ru-RU" sz="1000">
                <a:solidFill>
                  <a:srgbClr val="0070C0"/>
                </a:solidFill>
              </a:rPr>
              <a:t>стойкость к воздействию кислот, щелочей, противогололедных реагентов;</a:t>
            </a:r>
          </a:p>
          <a:p>
            <a:pPr marL="98425" indent="-98425">
              <a:buFontTx/>
              <a:buChar char="-"/>
            </a:pPr>
            <a:r>
              <a:rPr lang="ru-RU" sz="1000">
                <a:solidFill>
                  <a:srgbClr val="0070C0"/>
                </a:solidFill>
              </a:rPr>
              <a:t>долговечность;</a:t>
            </a:r>
          </a:p>
          <a:p>
            <a:pPr marL="98425" indent="-98425"/>
            <a:r>
              <a:rPr lang="ru-RU" sz="1000">
                <a:solidFill>
                  <a:srgbClr val="0070C0"/>
                </a:solidFill>
              </a:rPr>
              <a:t>- малая масса: низкие затраты при транспортировке и монтаже.</a:t>
            </a:r>
          </a:p>
        </p:txBody>
      </p:sp>
      <p:pic>
        <p:nvPicPr>
          <p:cNvPr id="55305" name="Picture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88" y="2565400"/>
            <a:ext cx="3384550" cy="1955800"/>
          </a:xfrm>
          <a:prstGeom prst="rect">
            <a:avLst/>
          </a:prstGeom>
          <a:noFill/>
          <a:ln w="19050">
            <a:solidFill>
              <a:srgbClr val="000080"/>
            </a:solidFill>
            <a:miter lim="800000"/>
            <a:headEnd/>
            <a:tailEnd/>
          </a:ln>
        </p:spPr>
      </p:pic>
      <p:pic>
        <p:nvPicPr>
          <p:cNvPr id="55306" name="Picture 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88" y="4652963"/>
            <a:ext cx="1576387" cy="1871662"/>
          </a:xfrm>
          <a:prstGeom prst="rect">
            <a:avLst/>
          </a:prstGeom>
          <a:noFill/>
          <a:ln w="19050">
            <a:solidFill>
              <a:srgbClr val="000080"/>
            </a:solidFill>
            <a:miter lim="800000"/>
            <a:headEnd/>
            <a:tailEnd/>
          </a:ln>
        </p:spPr>
      </p:pic>
      <p:pic>
        <p:nvPicPr>
          <p:cNvPr id="55307" name="Picture 1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15200" y="4652963"/>
            <a:ext cx="1543050" cy="1871662"/>
          </a:xfrm>
          <a:prstGeom prst="rect">
            <a:avLst/>
          </a:prstGeom>
          <a:noFill/>
          <a:ln w="19050">
            <a:solidFill>
              <a:srgbClr val="000080"/>
            </a:solidFill>
            <a:miter lim="800000"/>
            <a:headEnd/>
            <a:tailEnd/>
          </a:ln>
        </p:spPr>
      </p:pic>
      <p:sp>
        <p:nvSpPr>
          <p:cNvPr id="13" name="Номер слайда 6"/>
          <p:cNvSpPr txBox="1">
            <a:spLocks noGrp="1"/>
          </p:cNvSpPr>
          <p:nvPr/>
        </p:nvSpPr>
        <p:spPr bwMode="auto">
          <a:xfrm>
            <a:off x="6831013" y="6453188"/>
            <a:ext cx="2133600" cy="3603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3A26028B-68B2-42D6-AA8C-4B238FC57F79}" type="slidenum">
              <a:rPr lang="ru-RU" sz="1400">
                <a:solidFill>
                  <a:srgbClr val="104685"/>
                </a:solidFill>
                <a:latin typeface="+mn-lt"/>
              </a:rPr>
              <a:pPr algn="r">
                <a:defRPr/>
              </a:pPr>
              <a:t>32</a:t>
            </a:fld>
            <a:endParaRPr lang="ru-RU" sz="1400" dirty="0">
              <a:solidFill>
                <a:srgbClr val="104685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E68411-E50A-4F05-82BF-A98CF53F300B}" type="slidenum">
              <a:rPr lang="ru-RU" smtClean="0">
                <a:solidFill>
                  <a:srgbClr val="0070C0"/>
                </a:solidFill>
              </a:rPr>
              <a:pPr>
                <a:defRPr/>
              </a:pPr>
              <a:t>33</a:t>
            </a:fld>
            <a:endParaRPr lang="ru-RU">
              <a:solidFill>
                <a:srgbClr val="0070C0"/>
              </a:solidFill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2714625" y="333375"/>
            <a:ext cx="6286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/>
              <a:t>Использование прогрессивных технологий для устройства тонкослойных дорожных покрытий </a:t>
            </a:r>
          </a:p>
        </p:txBody>
      </p:sp>
      <p:sp>
        <p:nvSpPr>
          <p:cNvPr id="6149" name="Rectangle 9"/>
          <p:cNvSpPr>
            <a:spLocks noChangeArrowheads="1"/>
          </p:cNvSpPr>
          <p:nvPr/>
        </p:nvSpPr>
        <p:spPr bwMode="auto">
          <a:xfrm>
            <a:off x="142875" y="1341438"/>
            <a:ext cx="371475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>
                <a:solidFill>
                  <a:srgbClr val="0070C0"/>
                </a:solidFill>
              </a:rPr>
              <a:t>В 2009-2010 г.г. Росавтодором согласованы </a:t>
            </a:r>
          </a:p>
          <a:p>
            <a:r>
              <a:rPr lang="ru-RU" sz="1200" b="1">
                <a:solidFill>
                  <a:srgbClr val="0070C0"/>
                </a:solidFill>
              </a:rPr>
              <a:t>следующие стандарты организаций по </a:t>
            </a:r>
          </a:p>
          <a:p>
            <a:r>
              <a:rPr lang="ru-RU" sz="1200" b="1">
                <a:solidFill>
                  <a:srgbClr val="0070C0"/>
                </a:solidFill>
              </a:rPr>
              <a:t>вопросам устройства тонкослойных </a:t>
            </a:r>
          </a:p>
          <a:p>
            <a:r>
              <a:rPr lang="ru-RU" sz="1200" b="1">
                <a:solidFill>
                  <a:srgbClr val="0070C0"/>
                </a:solidFill>
              </a:rPr>
              <a:t>дорожных покрытий:</a:t>
            </a:r>
          </a:p>
        </p:txBody>
      </p:sp>
      <p:sp>
        <p:nvSpPr>
          <p:cNvPr id="6150" name="Rectangle 7"/>
          <p:cNvSpPr>
            <a:spLocks noChangeArrowheads="1"/>
          </p:cNvSpPr>
          <p:nvPr/>
        </p:nvSpPr>
        <p:spPr bwMode="auto">
          <a:xfrm>
            <a:off x="142875" y="2205038"/>
            <a:ext cx="3635375" cy="207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000">
                <a:solidFill>
                  <a:srgbClr val="0070C0"/>
                </a:solidFill>
              </a:rPr>
              <a:t>СТО 34390716.017-2009</a:t>
            </a:r>
          </a:p>
          <a:p>
            <a:r>
              <a:rPr lang="ru-RU" sz="1000">
                <a:solidFill>
                  <a:srgbClr val="0070C0"/>
                </a:solidFill>
              </a:rPr>
              <a:t>Дороги автомобильные общего пользования. Смеси горячие битумоминеральные для устройства тонкослойных покрытий. Технические условия</a:t>
            </a:r>
          </a:p>
          <a:p>
            <a:r>
              <a:rPr lang="ru-RU" sz="1000">
                <a:solidFill>
                  <a:srgbClr val="0070C0"/>
                </a:solidFill>
              </a:rPr>
              <a:t>СТО  34390716.018-2009</a:t>
            </a:r>
          </a:p>
          <a:p>
            <a:r>
              <a:rPr lang="ru-RU" sz="1000">
                <a:solidFill>
                  <a:srgbClr val="0070C0"/>
                </a:solidFill>
              </a:rPr>
              <a:t>Дороги автомобильные общего пользования. Тонкослойные покрытия из горячих битумоминеральных смесей. Технология устройства.</a:t>
            </a:r>
          </a:p>
          <a:p>
            <a:r>
              <a:rPr lang="ru-RU" sz="1000">
                <a:solidFill>
                  <a:srgbClr val="0070C0"/>
                </a:solidFill>
              </a:rPr>
              <a:t>СТО  34390716.016-2009 </a:t>
            </a:r>
          </a:p>
          <a:p>
            <a:r>
              <a:rPr lang="ru-RU" sz="1000">
                <a:solidFill>
                  <a:srgbClr val="0070C0"/>
                </a:solidFill>
              </a:rPr>
              <a:t>Дороги автомобильные общего пользования. Эмульсия битумно-латексная катионная для устройства тонкослойных покрытий из горячей битумоминеральной смеси. Технические условия.</a:t>
            </a:r>
          </a:p>
        </p:txBody>
      </p:sp>
      <p:sp>
        <p:nvSpPr>
          <p:cNvPr id="6151" name="Rectangle 10"/>
          <p:cNvSpPr>
            <a:spLocks noChangeArrowheads="1"/>
          </p:cNvSpPr>
          <p:nvPr/>
        </p:nvSpPr>
        <p:spPr bwMode="auto">
          <a:xfrm>
            <a:off x="142875" y="4357688"/>
            <a:ext cx="37084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000">
                <a:solidFill>
                  <a:srgbClr val="0070C0"/>
                </a:solidFill>
              </a:rPr>
              <a:t>Тонкослойные покрытия применяются в качестве фрикционных слоев, слоев гидроизоляции и износа на асфальтобетонных и цементобетонных покрытиях, а также для устранения колейности асфальтобетонных покрытий</a:t>
            </a:r>
            <a:endParaRPr lang="ru-RU" sz="1000" b="1">
              <a:solidFill>
                <a:srgbClr val="0070C0"/>
              </a:solidFill>
            </a:endParaRPr>
          </a:p>
        </p:txBody>
      </p:sp>
      <p:sp>
        <p:nvSpPr>
          <p:cNvPr id="6152" name="Rectangle 6"/>
          <p:cNvSpPr>
            <a:spLocks noChangeArrowheads="1"/>
          </p:cNvSpPr>
          <p:nvPr/>
        </p:nvSpPr>
        <p:spPr bwMode="auto">
          <a:xfrm>
            <a:off x="142875" y="5214938"/>
            <a:ext cx="378142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200" b="1">
                <a:solidFill>
                  <a:srgbClr val="0070C0"/>
                </a:solidFill>
              </a:rPr>
              <a:t>Достоинства</a:t>
            </a:r>
          </a:p>
          <a:p>
            <a:pPr>
              <a:buFontTx/>
              <a:buChar char="-"/>
            </a:pPr>
            <a:r>
              <a:rPr lang="ru-RU" sz="1000">
                <a:solidFill>
                  <a:srgbClr val="0070C0"/>
                </a:solidFill>
              </a:rPr>
              <a:t> увеличение срока службы покрытия;</a:t>
            </a:r>
            <a:r>
              <a:rPr lang="ru-RU" sz="1000" b="1">
                <a:solidFill>
                  <a:srgbClr val="0070C0"/>
                </a:solidFill>
              </a:rPr>
              <a:t> </a:t>
            </a:r>
          </a:p>
          <a:p>
            <a:pPr>
              <a:buFontTx/>
              <a:buChar char="-"/>
            </a:pPr>
            <a:r>
              <a:rPr lang="ru-RU" sz="1200" b="1">
                <a:solidFill>
                  <a:srgbClr val="0070C0"/>
                </a:solidFill>
              </a:rPr>
              <a:t> </a:t>
            </a:r>
            <a:r>
              <a:rPr lang="ru-RU" sz="1000">
                <a:solidFill>
                  <a:srgbClr val="0070C0"/>
                </a:solidFill>
              </a:rPr>
              <a:t>хорошая адгезия к нижележащему слою покрытия;</a:t>
            </a:r>
          </a:p>
          <a:p>
            <a:pPr>
              <a:buFontTx/>
              <a:buChar char="-"/>
            </a:pPr>
            <a:r>
              <a:rPr lang="ru-RU" sz="1000">
                <a:solidFill>
                  <a:srgbClr val="0070C0"/>
                </a:solidFill>
              </a:rPr>
              <a:t> гидроизоляция дорожной одежды сверху;</a:t>
            </a:r>
          </a:p>
          <a:p>
            <a:pPr>
              <a:buFontTx/>
              <a:buChar char="-"/>
            </a:pPr>
            <a:r>
              <a:rPr lang="ru-RU" sz="1000">
                <a:solidFill>
                  <a:srgbClr val="0070C0"/>
                </a:solidFill>
              </a:rPr>
              <a:t> низкий уровень шума за счет однородной структуры.</a:t>
            </a:r>
            <a:r>
              <a:rPr lang="ru-RU" sz="1000" b="1">
                <a:solidFill>
                  <a:srgbClr val="0070C0"/>
                </a:solidFill>
              </a:rPr>
              <a:t> </a:t>
            </a:r>
          </a:p>
        </p:txBody>
      </p:sp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3779838" y="3284538"/>
          <a:ext cx="5364162" cy="3009900"/>
        </p:xfrm>
        <a:graphic>
          <a:graphicData uri="http://schemas.openxmlformats.org/presentationml/2006/ole">
            <p:oleObj spid="_x0000_s6146" name="Диаграмма" r:id="rId3" imgW="5905342" imgH="4600448" progId="Excel.Sheet.8">
              <p:embed/>
            </p:oleObj>
          </a:graphicData>
        </a:graphic>
      </p:graphicFrame>
      <p:pic>
        <p:nvPicPr>
          <p:cNvPr id="6153" name="Picture 11" descr="DSC0805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79838" y="1628775"/>
            <a:ext cx="2519362" cy="188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4" name="Picture 12"/>
          <p:cNvPicPr>
            <a:picLocks noChangeAspect="1" noChangeArrowheads="1"/>
          </p:cNvPicPr>
          <p:nvPr/>
        </p:nvPicPr>
        <p:blipFill>
          <a:blip r:embed="rId5"/>
          <a:srcRect t="-446"/>
          <a:stretch>
            <a:fillRect/>
          </a:stretch>
        </p:blipFill>
        <p:spPr bwMode="auto">
          <a:xfrm>
            <a:off x="6372225" y="1628775"/>
            <a:ext cx="2663825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5" name="Rectangle 8"/>
          <p:cNvSpPr>
            <a:spLocks noChangeArrowheads="1"/>
          </p:cNvSpPr>
          <p:nvPr/>
        </p:nvSpPr>
        <p:spPr bwMode="auto">
          <a:xfrm>
            <a:off x="468313" y="6308725"/>
            <a:ext cx="82089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200">
                <a:solidFill>
                  <a:srgbClr val="0070C0"/>
                </a:solidFill>
              </a:rPr>
              <a:t>Суммарный эффект от применения прогрессивных технологий по устройству тонкослойных дорожных покрытий</a:t>
            </a:r>
            <a:r>
              <a:rPr lang="ru-RU" sz="1200" b="1">
                <a:solidFill>
                  <a:srgbClr val="0070C0"/>
                </a:solidFill>
              </a:rPr>
              <a:t> </a:t>
            </a:r>
          </a:p>
          <a:p>
            <a:pPr algn="ctr"/>
            <a:r>
              <a:rPr lang="ru-RU" sz="1200">
                <a:solidFill>
                  <a:srgbClr val="0070C0"/>
                </a:solidFill>
              </a:rPr>
              <a:t> </a:t>
            </a:r>
            <a:r>
              <a:rPr lang="ru-RU" sz="1200" b="1">
                <a:solidFill>
                  <a:srgbClr val="0070C0"/>
                </a:solidFill>
              </a:rPr>
              <a:t> </a:t>
            </a:r>
            <a:r>
              <a:rPr lang="ru-RU" sz="1200">
                <a:solidFill>
                  <a:srgbClr val="0070C0"/>
                </a:solidFill>
              </a:rPr>
              <a:t>в 2009-2010 г.г. составил около 35 млн.руб при использовании на 64 участках автомобильных дорог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ext Box 2"/>
          <p:cNvSpPr txBox="1">
            <a:spLocks noChangeArrowheads="1"/>
          </p:cNvSpPr>
          <p:nvPr/>
        </p:nvSpPr>
        <p:spPr bwMode="auto">
          <a:xfrm>
            <a:off x="0" y="998538"/>
            <a:ext cx="9144000" cy="53101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72000" tIns="46800" rIns="72000" bIns="46800">
            <a:spAutoFit/>
          </a:bodyPr>
          <a:lstStyle/>
          <a:p>
            <a:pPr>
              <a:spcBef>
                <a:spcPct val="30000"/>
              </a:spcBef>
              <a:buClr>
                <a:srgbClr val="CC0000"/>
              </a:buClr>
              <a:buSzPct val="135000"/>
              <a:buFont typeface="Wingdings" pitchFamily="2" charset="2"/>
              <a:buChar char="ü"/>
            </a:pPr>
            <a:r>
              <a:rPr lang="ru-RU">
                <a:latin typeface="Times New Roman" pitchFamily="18" charset="0"/>
              </a:rPr>
              <a:t> Снижение финансовых и энергетических затрат в дорожном хозяйстве.</a:t>
            </a:r>
          </a:p>
          <a:p>
            <a:pPr>
              <a:buClr>
                <a:srgbClr val="CC0000"/>
              </a:buClr>
              <a:buSzPct val="135000"/>
              <a:buFont typeface="Wingdings" pitchFamily="2" charset="2"/>
              <a:buChar char="ü"/>
            </a:pPr>
            <a:r>
              <a:rPr lang="ru-RU">
                <a:latin typeface="Times New Roman" pitchFamily="18" charset="0"/>
              </a:rPr>
              <a:t> Повышение качества дорожных работ на основе разработки документов технического</a:t>
            </a:r>
            <a:br>
              <a:rPr lang="ru-RU">
                <a:latin typeface="Times New Roman" pitchFamily="18" charset="0"/>
              </a:rPr>
            </a:br>
            <a:r>
              <a:rPr lang="ru-RU">
                <a:latin typeface="Times New Roman" pitchFamily="18" charset="0"/>
              </a:rPr>
              <a:t>     регулирования, в том числе в рамках Таможенного союза. </a:t>
            </a:r>
          </a:p>
          <a:p>
            <a:pPr>
              <a:buClr>
                <a:srgbClr val="CC0000"/>
              </a:buClr>
              <a:buSzPct val="135000"/>
              <a:buFont typeface="Wingdings" pitchFamily="2" charset="2"/>
              <a:buChar char="ü"/>
            </a:pPr>
            <a:r>
              <a:rPr lang="ru-RU">
                <a:latin typeface="Times New Roman" pitchFamily="18" charset="0"/>
              </a:rPr>
              <a:t> Повышение надежности работы дорог в сложных природных условиях.</a:t>
            </a:r>
          </a:p>
          <a:p>
            <a:pPr>
              <a:buClr>
                <a:srgbClr val="CC0000"/>
              </a:buClr>
              <a:buSzPct val="135000"/>
              <a:buFont typeface="Wingdings" pitchFamily="2" charset="2"/>
              <a:buChar char="ü"/>
            </a:pPr>
            <a:r>
              <a:rPr lang="ru-RU">
                <a:latin typeface="Times New Roman" pitchFamily="18" charset="0"/>
              </a:rPr>
              <a:t> Улучшение обеспечения доступа инвалидов к объектам дорог.</a:t>
            </a:r>
          </a:p>
          <a:p>
            <a:pPr>
              <a:buClr>
                <a:srgbClr val="CC0000"/>
              </a:buClr>
              <a:buSzPct val="135000"/>
              <a:buFont typeface="Wingdings" pitchFamily="2" charset="2"/>
              <a:buChar char="ü"/>
            </a:pPr>
            <a:r>
              <a:rPr lang="ru-RU">
                <a:latin typeface="Times New Roman" pitchFamily="18" charset="0"/>
              </a:rPr>
              <a:t> Формирование системы управления внедрением инноваций и другие.</a:t>
            </a:r>
          </a:p>
          <a:p>
            <a:pPr>
              <a:buClr>
                <a:srgbClr val="CC0000"/>
              </a:buClr>
              <a:buSzPct val="135000"/>
              <a:buFont typeface="Wingdings" pitchFamily="2" charset="2"/>
              <a:buChar char="ü"/>
            </a:pPr>
            <a:endParaRPr lang="ru-RU">
              <a:solidFill>
                <a:srgbClr val="CC0000"/>
              </a:solidFill>
              <a:latin typeface="Times New Roman" pitchFamily="18" charset="0"/>
            </a:endParaRPr>
          </a:p>
          <a:p>
            <a:pPr>
              <a:buSzPct val="120000"/>
              <a:buFont typeface="Wingdings" pitchFamily="2" charset="2"/>
              <a:buChar char="Ø"/>
            </a:pPr>
            <a:r>
              <a:rPr lang="ru-RU">
                <a:solidFill>
                  <a:srgbClr val="CC0000"/>
                </a:solidFill>
                <a:latin typeface="Times New Roman" pitchFamily="18" charset="0"/>
              </a:rPr>
              <a:t> Внесены в Росстандарт - 8 национальных стандартов.</a:t>
            </a:r>
          </a:p>
          <a:p>
            <a:pPr>
              <a:buSzPct val="120000"/>
              <a:buFont typeface="Wingdings" pitchFamily="2" charset="2"/>
              <a:buChar char="Ø"/>
            </a:pPr>
            <a:r>
              <a:rPr lang="ru-RU">
                <a:solidFill>
                  <a:srgbClr val="CC0000"/>
                </a:solidFill>
                <a:latin typeface="Times New Roman" pitchFamily="18" charset="0"/>
              </a:rPr>
              <a:t> Введены в действие 10 отраслевых методических документов.  </a:t>
            </a:r>
          </a:p>
          <a:p>
            <a:pPr>
              <a:buSzPct val="120000"/>
              <a:buFont typeface="Wingdings" pitchFamily="2" charset="2"/>
              <a:buChar char="Ø"/>
            </a:pPr>
            <a:r>
              <a:rPr lang="ru-RU">
                <a:solidFill>
                  <a:srgbClr val="CC0000"/>
                </a:solidFill>
                <a:latin typeface="Times New Roman" pitchFamily="18" charset="0"/>
              </a:rPr>
              <a:t> Освоены инновации, в том числе в следующих областях: </a:t>
            </a:r>
          </a:p>
          <a:p>
            <a:pPr lvl="2">
              <a:buSzPct val="95000"/>
              <a:buFont typeface="Wingdings" pitchFamily="2" charset="2"/>
              <a:buChar char="q"/>
            </a:pPr>
            <a:r>
              <a:rPr lang="ru-RU">
                <a:solidFill>
                  <a:srgbClr val="CC0000"/>
                </a:solidFill>
                <a:latin typeface="Times New Roman" pitchFamily="18" charset="0"/>
              </a:rPr>
              <a:t> 26 новых технологий в области дорожных одежд, </a:t>
            </a:r>
          </a:p>
          <a:p>
            <a:pPr lvl="2">
              <a:buSzPct val="95000"/>
              <a:buFont typeface="Wingdings" pitchFamily="2" charset="2"/>
              <a:buChar char="q"/>
            </a:pPr>
            <a:r>
              <a:rPr lang="ru-RU">
                <a:solidFill>
                  <a:srgbClr val="CC0000"/>
                </a:solidFill>
                <a:latin typeface="Times New Roman" pitchFamily="18" charset="0"/>
              </a:rPr>
              <a:t> 34 новых вида машин и механизмов, </a:t>
            </a:r>
          </a:p>
          <a:p>
            <a:pPr lvl="2">
              <a:buSzPct val="95000"/>
              <a:buFont typeface="Wingdings" pitchFamily="2" charset="2"/>
              <a:buChar char="q"/>
            </a:pPr>
            <a:r>
              <a:rPr lang="ru-RU">
                <a:solidFill>
                  <a:srgbClr val="CC0000"/>
                </a:solidFill>
                <a:latin typeface="Times New Roman" pitchFamily="18" charset="0"/>
              </a:rPr>
              <a:t> 41 новая технология в строительстве и ремонте мостов, </a:t>
            </a:r>
          </a:p>
          <a:p>
            <a:pPr lvl="2">
              <a:buSzPct val="95000"/>
              <a:buFont typeface="Wingdings" pitchFamily="2" charset="2"/>
              <a:buChar char="q"/>
            </a:pPr>
            <a:r>
              <a:rPr lang="ru-RU">
                <a:solidFill>
                  <a:srgbClr val="CC0000"/>
                </a:solidFill>
                <a:latin typeface="Times New Roman" pitchFamily="18" charset="0"/>
              </a:rPr>
              <a:t> 23 новые технологии в автоматизированных системах управления, </a:t>
            </a:r>
          </a:p>
          <a:p>
            <a:pPr lvl="2">
              <a:buSzPct val="95000"/>
              <a:buFont typeface="Wingdings" pitchFamily="2" charset="2"/>
              <a:buChar char="q"/>
            </a:pPr>
            <a:r>
              <a:rPr lang="ru-RU">
                <a:solidFill>
                  <a:srgbClr val="CC0000"/>
                </a:solidFill>
                <a:latin typeface="Times New Roman" pitchFamily="18" charset="0"/>
              </a:rPr>
              <a:t> 21 энергосберегающая технология при обустройстве дорог, </a:t>
            </a:r>
          </a:p>
          <a:p>
            <a:pPr lvl="2">
              <a:buSzPct val="95000"/>
              <a:buFont typeface="Wingdings" pitchFamily="2" charset="2"/>
              <a:buChar char="q"/>
            </a:pPr>
            <a:r>
              <a:rPr lang="ru-RU">
                <a:solidFill>
                  <a:srgbClr val="CC0000"/>
                </a:solidFill>
                <a:latin typeface="Times New Roman" pitchFamily="18" charset="0"/>
              </a:rPr>
              <a:t> 19 новых видов добавок к битуму.</a:t>
            </a:r>
          </a:p>
          <a:p>
            <a:pPr>
              <a:buSzPct val="120000"/>
              <a:buFont typeface="Wingdings" pitchFamily="2" charset="2"/>
              <a:buChar char="Ø"/>
            </a:pPr>
            <a:r>
              <a:rPr lang="ru-RU">
                <a:solidFill>
                  <a:srgbClr val="CC0000"/>
                </a:solidFill>
                <a:latin typeface="Times New Roman" pitchFamily="18" charset="0"/>
              </a:rPr>
              <a:t> Применение новых композиционных материалов на мостах и путепроводах.</a:t>
            </a:r>
          </a:p>
          <a:p>
            <a:pPr>
              <a:buSzPct val="120000"/>
              <a:buFont typeface="Wingdings" pitchFamily="2" charset="2"/>
              <a:buChar char="Ø"/>
            </a:pPr>
            <a:r>
              <a:rPr lang="ru-RU">
                <a:solidFill>
                  <a:srgbClr val="CC0000"/>
                </a:solidFill>
                <a:latin typeface="Times New Roman" pitchFamily="18" charset="0"/>
              </a:rPr>
              <a:t> Внедрение диспетчерских навигационных систем на базе «Глонасс».</a:t>
            </a:r>
          </a:p>
          <a:p>
            <a:pPr>
              <a:buSzPct val="120000"/>
              <a:buFont typeface="Wingdings" pitchFamily="2" charset="2"/>
              <a:buChar char="Ø"/>
            </a:pPr>
            <a:r>
              <a:rPr lang="ru-RU">
                <a:solidFill>
                  <a:srgbClr val="CC0000"/>
                </a:solidFill>
                <a:latin typeface="Times New Roman" pitchFamily="18" charset="0"/>
              </a:rPr>
              <a:t> Разработка применения «Глонасс» при изысканиях, проектировании и строительстве.</a:t>
            </a:r>
          </a:p>
        </p:txBody>
      </p:sp>
      <p:sp>
        <p:nvSpPr>
          <p:cNvPr id="42" name="Rectangle 4"/>
          <p:cNvSpPr>
            <a:spLocks noChangeArrowheads="1"/>
          </p:cNvSpPr>
          <p:nvPr/>
        </p:nvSpPr>
        <p:spPr bwMode="auto">
          <a:xfrm>
            <a:off x="0" y="-26988"/>
            <a:ext cx="9144000" cy="769938"/>
          </a:xfrm>
          <a:prstGeom prst="rect">
            <a:avLst/>
          </a:prstGeom>
          <a:gradFill rotWithShape="1">
            <a:gsLst>
              <a:gs pos="0">
                <a:srgbClr val="90AED6"/>
              </a:gs>
              <a:gs pos="50000">
                <a:schemeClr val="bg1"/>
              </a:gs>
              <a:gs pos="100000">
                <a:srgbClr val="90AED6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lIns="100343" tIns="50171" rIns="100343" bIns="50171" anchor="ctr"/>
          <a:lstStyle/>
          <a:p>
            <a:pPr algn="ctr" defTabSz="885825">
              <a:defRPr/>
            </a:pPr>
            <a:endParaRPr lang="ru-RU" sz="2000" b="1"/>
          </a:p>
        </p:txBody>
      </p:sp>
      <p:sp>
        <p:nvSpPr>
          <p:cNvPr id="58371" name="Rectangle 4"/>
          <p:cNvSpPr>
            <a:spLocks noChangeArrowheads="1"/>
          </p:cNvSpPr>
          <p:nvPr/>
        </p:nvSpPr>
        <p:spPr bwMode="auto">
          <a:xfrm>
            <a:off x="0" y="-20638"/>
            <a:ext cx="9144000" cy="641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75000"/>
              </a:lnSpc>
            </a:pPr>
            <a:r>
              <a:rPr lang="ru-RU" sz="2400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инновационной деятельности в дорожном хозяйстве </a:t>
            </a:r>
          </a:p>
        </p:txBody>
      </p:sp>
      <p:sp>
        <p:nvSpPr>
          <p:cNvPr id="58372" name="Line 7"/>
          <p:cNvSpPr>
            <a:spLocks noChangeShapeType="1"/>
          </p:cNvSpPr>
          <p:nvPr/>
        </p:nvSpPr>
        <p:spPr bwMode="auto">
          <a:xfrm>
            <a:off x="0" y="2852738"/>
            <a:ext cx="9180513" cy="0"/>
          </a:xfrm>
          <a:prstGeom prst="line">
            <a:avLst/>
          </a:prstGeom>
          <a:noFill/>
          <a:ln w="76200" cmpd="tri">
            <a:solidFill>
              <a:srgbClr val="FF0000"/>
            </a:solidFill>
            <a:round/>
            <a:headEnd/>
            <a:tailEnd/>
          </a:ln>
        </p:spPr>
        <p:txBody>
          <a:bodyPr lIns="72000" tIns="46800" rIns="72000" bIns="46800"/>
          <a:lstStyle/>
          <a:p>
            <a:endParaRPr lang="ru-RU"/>
          </a:p>
        </p:txBody>
      </p:sp>
      <p:sp>
        <p:nvSpPr>
          <p:cNvPr id="6" name="Номер слайда 6"/>
          <p:cNvSpPr txBox="1">
            <a:spLocks noGrp="1"/>
          </p:cNvSpPr>
          <p:nvPr/>
        </p:nvSpPr>
        <p:spPr bwMode="auto">
          <a:xfrm>
            <a:off x="6831013" y="6453188"/>
            <a:ext cx="2133600" cy="3603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C6CF617D-ED2B-4E7D-BAE3-367A0647A120}" type="slidenum">
              <a:rPr lang="ru-RU" sz="1400">
                <a:solidFill>
                  <a:srgbClr val="104685"/>
                </a:solidFill>
                <a:latin typeface="+mn-lt"/>
              </a:rPr>
              <a:pPr algn="r">
                <a:defRPr/>
              </a:pPr>
              <a:t>34</a:t>
            </a:fld>
            <a:endParaRPr lang="ru-RU" sz="1400" dirty="0">
              <a:solidFill>
                <a:srgbClr val="104685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9050" y="0"/>
            <a:ext cx="9161463" cy="765175"/>
          </a:xfrm>
          <a:prstGeom prst="rect">
            <a:avLst/>
          </a:prstGeom>
          <a:gradFill rotWithShape="1">
            <a:gsLst>
              <a:gs pos="0">
                <a:srgbClr val="90AED6"/>
              </a:gs>
              <a:gs pos="50000">
                <a:schemeClr val="bg1"/>
              </a:gs>
              <a:gs pos="100000">
                <a:srgbClr val="90AED6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lIns="100343" tIns="50171" rIns="100343" bIns="50171" anchor="ctr"/>
          <a:lstStyle/>
          <a:p>
            <a:pPr algn="ctr" defTabSz="885825">
              <a:lnSpc>
                <a:spcPct val="80000"/>
              </a:lnSpc>
              <a:defRPr/>
            </a:pPr>
            <a:r>
              <a:rPr lang="ru-RU" sz="2000" b="1">
                <a:solidFill>
                  <a:srgbClr val="000066"/>
                </a:solidFill>
                <a:latin typeface="Times New Roman" pitchFamily="18" charset="0"/>
              </a:rPr>
              <a:t>Инновации в дорожном хозяйстве: </a:t>
            </a:r>
            <a:br>
              <a:rPr lang="ru-RU" sz="2000" b="1">
                <a:solidFill>
                  <a:srgbClr val="000066"/>
                </a:solidFill>
                <a:latin typeface="Times New Roman" pitchFamily="18" charset="0"/>
              </a:rPr>
            </a:br>
            <a:r>
              <a:rPr lang="ru-RU" sz="2000" b="1">
                <a:solidFill>
                  <a:srgbClr val="000066"/>
                </a:solidFill>
                <a:latin typeface="Times New Roman" pitchFamily="18" charset="0"/>
              </a:rPr>
              <a:t>повышение надежности работы автомобильных дорог федерального значения  в сложных природных условиях</a:t>
            </a:r>
          </a:p>
        </p:txBody>
      </p:sp>
      <p:sp>
        <p:nvSpPr>
          <p:cNvPr id="59394" name="Text Box 6"/>
          <p:cNvSpPr txBox="1">
            <a:spLocks noChangeArrowheads="1"/>
          </p:cNvSpPr>
          <p:nvPr/>
        </p:nvSpPr>
        <p:spPr bwMode="auto">
          <a:xfrm>
            <a:off x="8459788" y="6308725"/>
            <a:ext cx="612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ru-RU" sz="2400" b="1">
              <a:solidFill>
                <a:schemeClr val="accent2"/>
              </a:solidFill>
            </a:endParaRPr>
          </a:p>
        </p:txBody>
      </p:sp>
      <p:sp>
        <p:nvSpPr>
          <p:cNvPr id="59395" name="Text Box 9"/>
          <p:cNvSpPr txBox="1">
            <a:spLocks noChangeArrowheads="1"/>
          </p:cNvSpPr>
          <p:nvPr/>
        </p:nvSpPr>
        <p:spPr bwMode="auto">
          <a:xfrm>
            <a:off x="71438" y="773113"/>
            <a:ext cx="8964612" cy="121602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b="1">
                <a:solidFill>
                  <a:srgbClr val="FF3300"/>
                </a:solidFill>
                <a:latin typeface="Times New Roman" pitchFamily="18" charset="0"/>
              </a:rPr>
              <a:t>Резко возросший объем перевозок тяжеловесных грузов для строительства и иной экономической деятельности в регионах, характеризующихся наличием опасных природных явлений, в том числе Северного Кавказа, Черноморского побережья, Приморья оказывает необратимое негативное воздействие на состояние автомобильных дорог, на устойчивость функционирования дорожной сети. </a:t>
            </a:r>
          </a:p>
        </p:txBody>
      </p:sp>
      <p:sp>
        <p:nvSpPr>
          <p:cNvPr id="59396" name="Text Box 14"/>
          <p:cNvSpPr txBox="1">
            <a:spLocks noChangeArrowheads="1"/>
          </p:cNvSpPr>
          <p:nvPr/>
        </p:nvSpPr>
        <p:spPr bwMode="auto">
          <a:xfrm>
            <a:off x="0" y="2060575"/>
            <a:ext cx="9072563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buClr>
                <a:srgbClr val="FF0000"/>
              </a:buClr>
              <a:buSzPct val="110000"/>
              <a:buFont typeface="Wingdings" pitchFamily="2" charset="2"/>
              <a:buChar char="ü"/>
            </a:pPr>
            <a:r>
              <a:rPr lang="ru-RU">
                <a:solidFill>
                  <a:srgbClr val="000066"/>
                </a:solidFill>
                <a:latin typeface="Times New Roman" pitchFamily="18" charset="0"/>
              </a:rPr>
              <a:t>Активизированы исследования поведения дорожных конструкций в сложных природных условиях; 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  <a:buFont typeface="Wingdings" pitchFamily="2" charset="2"/>
              <a:buChar char="ü"/>
            </a:pPr>
            <a:r>
              <a:rPr lang="ru-RU">
                <a:solidFill>
                  <a:srgbClr val="000066"/>
                </a:solidFill>
                <a:latin typeface="Times New Roman" pitchFamily="18" charset="0"/>
              </a:rPr>
              <a:t>Разработаны рекомендации: 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SzPct val="75000"/>
              <a:buFont typeface="Wingdings" pitchFamily="2" charset="2"/>
              <a:buChar char="q"/>
            </a:pPr>
            <a:r>
              <a:rPr lang="ru-RU">
                <a:solidFill>
                  <a:srgbClr val="000066"/>
                </a:solidFill>
                <a:latin typeface="Times New Roman" pitchFamily="18" charset="0"/>
              </a:rPr>
              <a:t>по расчету устойчивости оползнеопасных склонов и откосов;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SzPct val="75000"/>
              <a:buFont typeface="Wingdings" pitchFamily="2" charset="2"/>
              <a:buChar char="q"/>
            </a:pPr>
            <a:r>
              <a:rPr lang="ru-RU">
                <a:solidFill>
                  <a:srgbClr val="000066"/>
                </a:solidFill>
                <a:latin typeface="Times New Roman" pitchFamily="18" charset="0"/>
              </a:rPr>
              <a:t>по мониторингу и обследованию устойчивости и надёжности; 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SzPct val="75000"/>
              <a:buFont typeface="Wingdings" pitchFamily="2" charset="2"/>
              <a:buChar char="q"/>
            </a:pPr>
            <a:r>
              <a:rPr lang="ru-RU">
                <a:solidFill>
                  <a:srgbClr val="000066"/>
                </a:solidFill>
                <a:latin typeface="Times New Roman" pitchFamily="18" charset="0"/>
              </a:rPr>
              <a:t>по выполнению работ по содержанию подпорных стен и удерживающих сооружений на оползневых участках;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SzPct val="75000"/>
              <a:buFont typeface="Wingdings" pitchFamily="2" charset="2"/>
              <a:buChar char="q"/>
            </a:pPr>
            <a:r>
              <a:rPr lang="ru-RU">
                <a:solidFill>
                  <a:srgbClr val="000066"/>
                </a:solidFill>
                <a:latin typeface="Times New Roman" pitchFamily="18" charset="0"/>
              </a:rPr>
              <a:t>по мониторингу колееобразования на реконструируемых федеральных дорогах Южного федерального округа;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SzPct val="75000"/>
              <a:buFont typeface="Wingdings" pitchFamily="2" charset="2"/>
              <a:buChar char="q"/>
            </a:pPr>
            <a:r>
              <a:rPr lang="ru-RU">
                <a:solidFill>
                  <a:srgbClr val="000066"/>
                </a:solidFill>
                <a:latin typeface="Times New Roman" pitchFamily="18" charset="0"/>
              </a:rPr>
              <a:t>по созданию для этих целей станций долгосрочных наблюдений. </a:t>
            </a:r>
          </a:p>
        </p:txBody>
      </p:sp>
      <p:sp>
        <p:nvSpPr>
          <p:cNvPr id="59397" name="Text Box 15"/>
          <p:cNvSpPr txBox="1">
            <a:spLocks noChangeArrowheads="1"/>
          </p:cNvSpPr>
          <p:nvPr/>
        </p:nvSpPr>
        <p:spPr bwMode="auto">
          <a:xfrm>
            <a:off x="0" y="4508500"/>
            <a:ext cx="9144000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b="1">
                <a:solidFill>
                  <a:srgbClr val="FF3300"/>
                </a:solidFill>
                <a:latin typeface="Times New Roman" pitchFamily="18" charset="0"/>
              </a:rPr>
              <a:t>Необходимо:</a:t>
            </a:r>
          </a:p>
          <a:p>
            <a:pPr>
              <a:lnSpc>
                <a:spcPct val="80000"/>
              </a:lnSpc>
              <a:spcBef>
                <a:spcPct val="30000"/>
              </a:spcBef>
              <a:buSzPct val="130000"/>
              <a:buFont typeface="Wingdings" pitchFamily="2" charset="2"/>
              <a:buChar char="Ø"/>
            </a:pPr>
            <a:r>
              <a:rPr lang="ru-RU" b="1">
                <a:solidFill>
                  <a:srgbClr val="FF3300"/>
                </a:solidFill>
                <a:latin typeface="Times New Roman" pitchFamily="18" charset="0"/>
              </a:rPr>
              <a:t>Внести поправки в законодательство для определения Ространснадзора, как единого органа весового и иного транспортного контроля на автодорогах Российской Федерации, в том числе на передвижных постах весового контроля.</a:t>
            </a:r>
          </a:p>
          <a:p>
            <a:pPr>
              <a:lnSpc>
                <a:spcPct val="80000"/>
              </a:lnSpc>
              <a:spcBef>
                <a:spcPct val="30000"/>
              </a:spcBef>
              <a:buSzPct val="130000"/>
              <a:buFont typeface="Wingdings" pitchFamily="2" charset="2"/>
              <a:buChar char="Ø"/>
            </a:pPr>
            <a:r>
              <a:rPr lang="ru-RU" b="1">
                <a:solidFill>
                  <a:srgbClr val="FF3300"/>
                </a:solidFill>
                <a:latin typeface="Times New Roman" pitchFamily="18" charset="0"/>
              </a:rPr>
              <a:t>Внести в КоАП поправки об обязанности органов внутренних дел рассматривать дела об административных правонарушениях за нарушения правил перевозки крупногабаритных и тяжеловесных грузов в случае фиксации правонарушения автоматическими специальными техническими средствами, имеющими функции фото- и киносьемки, видеозаписи, или средствами фото- и киносъемки, видеозаписи.</a:t>
            </a:r>
          </a:p>
        </p:txBody>
      </p:sp>
      <p:sp>
        <p:nvSpPr>
          <p:cNvPr id="59398" name="Line 16"/>
          <p:cNvSpPr>
            <a:spLocks noChangeShapeType="1"/>
          </p:cNvSpPr>
          <p:nvPr/>
        </p:nvSpPr>
        <p:spPr bwMode="auto">
          <a:xfrm>
            <a:off x="0" y="4437063"/>
            <a:ext cx="9180513" cy="0"/>
          </a:xfrm>
          <a:prstGeom prst="line">
            <a:avLst/>
          </a:prstGeom>
          <a:noFill/>
          <a:ln w="76200" cmpd="tri">
            <a:solidFill>
              <a:srgbClr val="FF0000"/>
            </a:solidFill>
            <a:round/>
            <a:headEnd/>
            <a:tailEnd/>
          </a:ln>
        </p:spPr>
        <p:txBody>
          <a:bodyPr lIns="72000" tIns="46800" rIns="72000" bIns="46800"/>
          <a:lstStyle/>
          <a:p>
            <a:endParaRPr lang="ru-RU"/>
          </a:p>
        </p:txBody>
      </p:sp>
      <p:sp>
        <p:nvSpPr>
          <p:cNvPr id="8" name="Номер слайда 6"/>
          <p:cNvSpPr txBox="1">
            <a:spLocks noGrp="1"/>
          </p:cNvSpPr>
          <p:nvPr/>
        </p:nvSpPr>
        <p:spPr bwMode="auto">
          <a:xfrm>
            <a:off x="7046913" y="6453188"/>
            <a:ext cx="2133600" cy="3603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1686B28B-182F-48E8-8D81-2D2C615AA3FB}" type="slidenum">
              <a:rPr lang="ru-RU" sz="1400">
                <a:solidFill>
                  <a:srgbClr val="104685"/>
                </a:solidFill>
                <a:latin typeface="+mn-lt"/>
              </a:rPr>
              <a:pPr algn="r">
                <a:defRPr/>
              </a:pPr>
              <a:t>35</a:t>
            </a:fld>
            <a:endParaRPr lang="ru-RU" sz="1400" dirty="0">
              <a:solidFill>
                <a:srgbClr val="104685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80513" cy="908050"/>
          </a:xfrm>
          <a:prstGeom prst="rect">
            <a:avLst/>
          </a:prstGeom>
          <a:gradFill rotWithShape="1">
            <a:gsLst>
              <a:gs pos="0">
                <a:srgbClr val="90AED6"/>
              </a:gs>
              <a:gs pos="50000">
                <a:schemeClr val="bg1"/>
              </a:gs>
              <a:gs pos="100000">
                <a:srgbClr val="90AED6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lIns="100343" tIns="50171" rIns="100343" bIns="50171" anchor="ctr"/>
          <a:lstStyle/>
          <a:p>
            <a:pPr algn="ctr" defTabSz="885825">
              <a:defRPr/>
            </a:pPr>
            <a:r>
              <a:rPr lang="ru-RU" sz="2400" b="1">
                <a:solidFill>
                  <a:srgbClr val="000066"/>
                </a:solidFill>
                <a:latin typeface="Times New Roman" pitchFamily="18" charset="0"/>
              </a:rPr>
              <a:t>Инновации в дорожном хозяйстве: </a:t>
            </a:r>
            <a:br>
              <a:rPr lang="ru-RU" sz="2400" b="1">
                <a:solidFill>
                  <a:srgbClr val="000066"/>
                </a:solidFill>
                <a:latin typeface="Times New Roman" pitchFamily="18" charset="0"/>
              </a:rPr>
            </a:br>
            <a:r>
              <a:rPr lang="ru-RU" sz="2400" b="1">
                <a:solidFill>
                  <a:srgbClr val="000066"/>
                </a:solidFill>
                <a:latin typeface="Times New Roman" pitchFamily="18" charset="0"/>
              </a:rPr>
              <a:t>внедрение навигационной спутниковой системы ГЛОНАСС</a:t>
            </a:r>
          </a:p>
        </p:txBody>
      </p:sp>
      <p:sp>
        <p:nvSpPr>
          <p:cNvPr id="60418" name="Text Box 3"/>
          <p:cNvSpPr txBox="1">
            <a:spLocks noChangeArrowheads="1"/>
          </p:cNvSpPr>
          <p:nvPr/>
        </p:nvSpPr>
        <p:spPr bwMode="auto">
          <a:xfrm>
            <a:off x="8459788" y="6308725"/>
            <a:ext cx="612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ru-RU" sz="2400" b="1">
              <a:solidFill>
                <a:schemeClr val="accent2"/>
              </a:solidFill>
            </a:endParaRPr>
          </a:p>
        </p:txBody>
      </p:sp>
      <p:pic>
        <p:nvPicPr>
          <p:cNvPr id="60419" name="Picture 7" descr="Глонасс-диспетчер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0" y="4795838"/>
            <a:ext cx="3132138" cy="182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0" name="Picture 8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/>
          <a:stretch>
            <a:fillRect/>
          </a:stretch>
        </p:blipFill>
        <p:spPr bwMode="auto">
          <a:xfrm>
            <a:off x="5940425" y="1052513"/>
            <a:ext cx="3052763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1" name="Picture 9" descr="снегочиститель"/>
          <p:cNvPicPr>
            <a:picLocks noChangeAspect="1" noChangeArrowheads="1"/>
          </p:cNvPicPr>
          <p:nvPr/>
        </p:nvPicPr>
        <p:blipFill>
          <a:blip r:embed="rId4">
            <a:lum contrast="20000"/>
          </a:blip>
          <a:srcRect/>
          <a:stretch>
            <a:fillRect/>
          </a:stretch>
        </p:blipFill>
        <p:spPr bwMode="auto">
          <a:xfrm>
            <a:off x="4643438" y="3357563"/>
            <a:ext cx="4381500" cy="3300412"/>
          </a:xfrm>
          <a:prstGeom prst="rect">
            <a:avLst/>
          </a:prstGeom>
          <a:noFill/>
          <a:ln w="28575">
            <a:solidFill>
              <a:srgbClr val="000066"/>
            </a:solidFill>
            <a:miter lim="800000"/>
            <a:headEnd/>
            <a:tailEnd/>
          </a:ln>
        </p:spPr>
      </p:pic>
      <p:sp>
        <p:nvSpPr>
          <p:cNvPr id="60422" name="AutoShape 10"/>
          <p:cNvSpPr>
            <a:spLocks noChangeArrowheads="1"/>
          </p:cNvSpPr>
          <p:nvPr/>
        </p:nvSpPr>
        <p:spPr bwMode="auto">
          <a:xfrm>
            <a:off x="107950" y="3357563"/>
            <a:ext cx="3095625" cy="1295400"/>
          </a:xfrm>
          <a:prstGeom prst="wedgeRoundRectCallout">
            <a:avLst>
              <a:gd name="adj1" fmla="val -16463"/>
              <a:gd name="adj2" fmla="val 125856"/>
              <a:gd name="adj3" fmla="val 16667"/>
            </a:avLst>
          </a:prstGeom>
          <a:noFill/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60423" name="Text Box 11"/>
          <p:cNvSpPr txBox="1">
            <a:spLocks noChangeArrowheads="1"/>
          </p:cNvSpPr>
          <p:nvPr/>
        </p:nvSpPr>
        <p:spPr bwMode="auto">
          <a:xfrm>
            <a:off x="179388" y="3429000"/>
            <a:ext cx="3024187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00066"/>
                </a:solidFill>
                <a:latin typeface="Times New Roman" pitchFamily="18" charset="0"/>
              </a:rPr>
              <a:t>На 249 км снежный занос. </a:t>
            </a:r>
            <a:br>
              <a:rPr lang="ru-RU" sz="1400" b="1">
                <a:solidFill>
                  <a:srgbClr val="000066"/>
                </a:solidFill>
                <a:latin typeface="Times New Roman" pitchFamily="18" charset="0"/>
              </a:rPr>
            </a:br>
            <a:r>
              <a:rPr lang="ru-RU" sz="1400" b="1">
                <a:solidFill>
                  <a:srgbClr val="000066"/>
                </a:solidFill>
                <a:latin typeface="Times New Roman" pitchFamily="18" charset="0"/>
              </a:rPr>
              <a:t>Вы ближайший экипаж. Прошу</a:t>
            </a:r>
          </a:p>
          <a:p>
            <a:pPr algn="ctr"/>
            <a:r>
              <a:rPr lang="ru-RU" sz="1400" b="1">
                <a:solidFill>
                  <a:srgbClr val="000066"/>
                </a:solidFill>
                <a:latin typeface="Times New Roman" pitchFamily="18" charset="0"/>
              </a:rPr>
              <a:t>срочно отправляться туда.</a:t>
            </a:r>
          </a:p>
          <a:p>
            <a:r>
              <a:rPr lang="ru-RU" sz="1400" b="1">
                <a:solidFill>
                  <a:srgbClr val="000066"/>
                </a:solidFill>
                <a:latin typeface="Times New Roman" pitchFamily="18" charset="0"/>
              </a:rPr>
              <a:t>Вам в помощь направлены машины с км. 267 и км. 230</a:t>
            </a:r>
          </a:p>
        </p:txBody>
      </p:sp>
      <p:sp>
        <p:nvSpPr>
          <p:cNvPr id="60424" name="Oval 12"/>
          <p:cNvSpPr>
            <a:spLocks noChangeArrowheads="1"/>
          </p:cNvSpPr>
          <p:nvPr/>
        </p:nvSpPr>
        <p:spPr bwMode="auto">
          <a:xfrm>
            <a:off x="7524750" y="1773238"/>
            <a:ext cx="431800" cy="1008062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0425" name="AutoShape 7"/>
          <p:cNvSpPr>
            <a:spLocks noChangeArrowheads="1"/>
          </p:cNvSpPr>
          <p:nvPr/>
        </p:nvSpPr>
        <p:spPr bwMode="auto">
          <a:xfrm rot="3735795">
            <a:off x="6201569" y="1151731"/>
            <a:ext cx="2384425" cy="2474913"/>
          </a:xfrm>
          <a:custGeom>
            <a:avLst/>
            <a:gdLst>
              <a:gd name="T0" fmla="*/ 15013 w 21600"/>
              <a:gd name="T1" fmla="*/ 1146 h 21600"/>
              <a:gd name="T2" fmla="*/ 8942 w 21600"/>
              <a:gd name="T3" fmla="*/ 1146 h 21600"/>
              <a:gd name="T4" fmla="*/ 11370 w 21600"/>
              <a:gd name="T5" fmla="*/ 2864 h 21600"/>
              <a:gd name="T6" fmla="*/ 19870 w 21600"/>
              <a:gd name="T7" fmla="*/ 3781 h 21600"/>
              <a:gd name="T8" fmla="*/ 15234 w 21600"/>
              <a:gd name="T9" fmla="*/ 6073 h 21600"/>
              <a:gd name="T10" fmla="*/ 10266 w 21600"/>
              <a:gd name="T11" fmla="*/ 401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59 w 21600"/>
              <a:gd name="T19" fmla="*/ 3159 h 21600"/>
              <a:gd name="T20" fmla="*/ 18441 w 21600"/>
              <a:gd name="T21" fmla="*/ 18441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177" y="10659"/>
                </a:moveTo>
                <a:cubicBezTo>
                  <a:pt x="15102" y="8312"/>
                  <a:pt x="13189" y="6442"/>
                  <a:pt x="10841" y="6420"/>
                </a:cubicBezTo>
                <a:lnTo>
                  <a:pt x="10901" y="0"/>
                </a:lnTo>
                <a:cubicBezTo>
                  <a:pt x="16691" y="54"/>
                  <a:pt x="21408" y="4665"/>
                  <a:pt x="21594" y="10452"/>
                </a:cubicBezTo>
                <a:lnTo>
                  <a:pt x="24293" y="10365"/>
                </a:lnTo>
                <a:lnTo>
                  <a:pt x="18576" y="16462"/>
                </a:lnTo>
                <a:lnTo>
                  <a:pt x="12479" y="10745"/>
                </a:lnTo>
                <a:lnTo>
                  <a:pt x="15177" y="10659"/>
                </a:lnTo>
                <a:close/>
              </a:path>
            </a:pathLst>
          </a:custGeom>
          <a:solidFill>
            <a:srgbClr val="00FF00"/>
          </a:solidFill>
          <a:ln w="25400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/>
          </a:p>
        </p:txBody>
      </p:sp>
      <p:sp>
        <p:nvSpPr>
          <p:cNvPr id="60426" name="AutoShape 7"/>
          <p:cNvSpPr>
            <a:spLocks noChangeArrowheads="1"/>
          </p:cNvSpPr>
          <p:nvPr/>
        </p:nvSpPr>
        <p:spPr bwMode="auto">
          <a:xfrm rot="-5400000">
            <a:off x="3238500" y="9525"/>
            <a:ext cx="3097213" cy="6335713"/>
          </a:xfrm>
          <a:custGeom>
            <a:avLst/>
            <a:gdLst>
              <a:gd name="T0" fmla="*/ 19501 w 21600"/>
              <a:gd name="T1" fmla="*/ 2933 h 21600"/>
              <a:gd name="T2" fmla="*/ 11615 w 21600"/>
              <a:gd name="T3" fmla="*/ 2933 h 21600"/>
              <a:gd name="T4" fmla="*/ 14769 w 21600"/>
              <a:gd name="T5" fmla="*/ 7333 h 21600"/>
              <a:gd name="T6" fmla="*/ 25810 w 21600"/>
              <a:gd name="T7" fmla="*/ 9680 h 21600"/>
              <a:gd name="T8" fmla="*/ 19788 w 21600"/>
              <a:gd name="T9" fmla="*/ 15546 h 21600"/>
              <a:gd name="T10" fmla="*/ 13335 w 21600"/>
              <a:gd name="T11" fmla="*/ 10266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59 w 21600"/>
              <a:gd name="T19" fmla="*/ 3159 h 21600"/>
              <a:gd name="T20" fmla="*/ 18441 w 21600"/>
              <a:gd name="T21" fmla="*/ 18441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177" y="10659"/>
                </a:moveTo>
                <a:cubicBezTo>
                  <a:pt x="15102" y="8312"/>
                  <a:pt x="13189" y="6442"/>
                  <a:pt x="10841" y="6420"/>
                </a:cubicBezTo>
                <a:lnTo>
                  <a:pt x="10901" y="0"/>
                </a:lnTo>
                <a:cubicBezTo>
                  <a:pt x="16691" y="54"/>
                  <a:pt x="21408" y="4665"/>
                  <a:pt x="21594" y="10452"/>
                </a:cubicBezTo>
                <a:lnTo>
                  <a:pt x="24293" y="10365"/>
                </a:lnTo>
                <a:lnTo>
                  <a:pt x="18576" y="16462"/>
                </a:lnTo>
                <a:lnTo>
                  <a:pt x="12479" y="10745"/>
                </a:lnTo>
                <a:lnTo>
                  <a:pt x="15177" y="10659"/>
                </a:lnTo>
                <a:close/>
              </a:path>
            </a:pathLst>
          </a:custGeom>
          <a:solidFill>
            <a:srgbClr val="FF99CC"/>
          </a:solidFill>
          <a:ln w="25400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/>
          </a:p>
        </p:txBody>
      </p:sp>
      <p:sp>
        <p:nvSpPr>
          <p:cNvPr id="60427" name="Text Box 16"/>
          <p:cNvSpPr txBox="1">
            <a:spLocks noChangeArrowheads="1"/>
          </p:cNvSpPr>
          <p:nvPr/>
        </p:nvSpPr>
        <p:spPr bwMode="auto">
          <a:xfrm>
            <a:off x="74613" y="901700"/>
            <a:ext cx="5792787" cy="223996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600" b="1">
                <a:solidFill>
                  <a:srgbClr val="000066"/>
                </a:solidFill>
                <a:latin typeface="Times New Roman" pitchFamily="18" charset="0"/>
              </a:rPr>
              <a:t>Применение Глонасс позволяет: </a:t>
            </a:r>
          </a:p>
          <a:p>
            <a:pPr>
              <a:lnSpc>
                <a:spcPct val="80000"/>
              </a:lnSpc>
            </a:pPr>
            <a:r>
              <a:rPr lang="ru-RU" sz="1600" b="1">
                <a:solidFill>
                  <a:srgbClr val="000066"/>
                </a:solidFill>
                <a:latin typeface="Times New Roman" pitchFamily="18" charset="0"/>
              </a:rPr>
              <a:t>повысить эффективность контроля за целевым использованием бюджетных средств, выделенных в рамках государственных контрактов;</a:t>
            </a:r>
          </a:p>
          <a:p>
            <a:pPr>
              <a:lnSpc>
                <a:spcPct val="80000"/>
              </a:lnSpc>
            </a:pPr>
            <a:r>
              <a:rPr lang="ru-RU" sz="1600" b="1">
                <a:solidFill>
                  <a:srgbClr val="000066"/>
                </a:solidFill>
                <a:latin typeface="Times New Roman" pitchFamily="18" charset="0"/>
              </a:rPr>
              <a:t>обеспечить своевременность снегоочистки дорог и ликвидации последствий сложных природных процессов;</a:t>
            </a:r>
          </a:p>
          <a:p>
            <a:pPr>
              <a:lnSpc>
                <a:spcPct val="80000"/>
              </a:lnSpc>
            </a:pPr>
            <a:r>
              <a:rPr lang="ru-RU" sz="1600" b="1">
                <a:solidFill>
                  <a:srgbClr val="000066"/>
                </a:solidFill>
                <a:latin typeface="Times New Roman" pitchFamily="18" charset="0"/>
              </a:rPr>
              <a:t>обеспечить контроль нарушений правил пользования дорогами при перевозке групногабаритных и тяжеловесных грузов и т.д.;</a:t>
            </a:r>
          </a:p>
          <a:p>
            <a:pPr>
              <a:lnSpc>
                <a:spcPct val="80000"/>
              </a:lnSpc>
            </a:pPr>
            <a:r>
              <a:rPr lang="ru-RU" sz="1600" b="1">
                <a:solidFill>
                  <a:srgbClr val="000066"/>
                </a:solidFill>
                <a:latin typeface="Times New Roman" pitchFamily="18" charset="0"/>
              </a:rPr>
              <a:t>обеспечивает прозрачность контрактов на содержание дорог.  </a:t>
            </a:r>
          </a:p>
        </p:txBody>
      </p:sp>
      <p:sp>
        <p:nvSpPr>
          <p:cNvPr id="13" name="Номер слайда 6"/>
          <p:cNvSpPr txBox="1">
            <a:spLocks noGrp="1"/>
          </p:cNvSpPr>
          <p:nvPr/>
        </p:nvSpPr>
        <p:spPr bwMode="auto">
          <a:xfrm>
            <a:off x="6831013" y="6453188"/>
            <a:ext cx="2133600" cy="3603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ADAA6E66-63C4-4CC1-A1FD-3F5FABDD3BD7}" type="slidenum">
              <a:rPr lang="ru-RU" sz="1400">
                <a:solidFill>
                  <a:srgbClr val="104685"/>
                </a:solidFill>
                <a:latin typeface="+mn-lt"/>
              </a:rPr>
              <a:pPr algn="r">
                <a:defRPr/>
              </a:pPr>
              <a:t>36</a:t>
            </a:fld>
            <a:endParaRPr lang="ru-RU" sz="1400" dirty="0">
              <a:solidFill>
                <a:srgbClr val="104685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-36513" y="0"/>
            <a:ext cx="9180513" cy="908050"/>
          </a:xfrm>
          <a:prstGeom prst="rect">
            <a:avLst/>
          </a:prstGeom>
          <a:gradFill rotWithShape="1">
            <a:gsLst>
              <a:gs pos="0">
                <a:srgbClr val="90AED6"/>
              </a:gs>
              <a:gs pos="50000">
                <a:schemeClr val="bg1"/>
              </a:gs>
              <a:gs pos="100000">
                <a:srgbClr val="90AED6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lIns="100343" tIns="50171" rIns="100343" bIns="50171" anchor="ctr"/>
          <a:lstStyle/>
          <a:p>
            <a:pPr algn="ctr" defTabSz="885825">
              <a:lnSpc>
                <a:spcPct val="85000"/>
              </a:lnSpc>
              <a:defRPr/>
            </a:pPr>
            <a:r>
              <a:rPr lang="ru-RU" sz="2400" b="1">
                <a:solidFill>
                  <a:srgbClr val="000066"/>
                </a:solidFill>
                <a:latin typeface="Times New Roman" pitchFamily="18" charset="0"/>
              </a:rPr>
              <a:t>Инновации в дорожном хозяйстве: </a:t>
            </a:r>
            <a:br>
              <a:rPr lang="ru-RU" sz="2400" b="1">
                <a:solidFill>
                  <a:srgbClr val="000066"/>
                </a:solidFill>
                <a:latin typeface="Times New Roman" pitchFamily="18" charset="0"/>
              </a:rPr>
            </a:br>
            <a:r>
              <a:rPr lang="ru-RU" sz="2400" b="1">
                <a:solidFill>
                  <a:srgbClr val="000066"/>
                </a:solidFill>
                <a:latin typeface="Times New Roman" pitchFamily="18" charset="0"/>
              </a:rPr>
              <a:t>повышение доступности транспортных услуг для маломобильных групп населения </a:t>
            </a:r>
          </a:p>
        </p:txBody>
      </p:sp>
      <p:sp>
        <p:nvSpPr>
          <p:cNvPr id="61442" name="Text Box 3"/>
          <p:cNvSpPr txBox="1">
            <a:spLocks noChangeArrowheads="1"/>
          </p:cNvSpPr>
          <p:nvPr/>
        </p:nvSpPr>
        <p:spPr bwMode="auto">
          <a:xfrm>
            <a:off x="8459788" y="6308725"/>
            <a:ext cx="612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ru-RU" sz="2400" b="1">
              <a:solidFill>
                <a:schemeClr val="accent2"/>
              </a:solidFill>
            </a:endParaRPr>
          </a:p>
        </p:txBody>
      </p:sp>
      <p:pic>
        <p:nvPicPr>
          <p:cNvPr id="61443" name="Рисунок 1" descr="DSC038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263" y="981075"/>
            <a:ext cx="5440362" cy="407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4" name="Рисунок 7" descr="DSC03802.JPG"/>
          <p:cNvPicPr>
            <a:picLocks noChangeAspect="1" noChangeArrowheads="1"/>
          </p:cNvPicPr>
          <p:nvPr/>
        </p:nvPicPr>
        <p:blipFill>
          <a:blip r:embed="rId3"/>
          <a:srcRect b="11916"/>
          <a:stretch>
            <a:fillRect/>
          </a:stretch>
        </p:blipFill>
        <p:spPr bwMode="auto">
          <a:xfrm>
            <a:off x="5076825" y="4149725"/>
            <a:ext cx="4032250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5" name="Text Box 64"/>
          <p:cNvSpPr txBox="1">
            <a:spLocks noChangeArrowheads="1"/>
          </p:cNvSpPr>
          <p:nvPr/>
        </p:nvSpPr>
        <p:spPr bwMode="auto">
          <a:xfrm>
            <a:off x="87313" y="5178425"/>
            <a:ext cx="484505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0066"/>
                </a:solidFill>
                <a:latin typeface="Times New Roman" pitchFamily="18" charset="0"/>
              </a:rPr>
              <a:t>Завершена разработка отраслевых методических рекомендаций по проектированию мероприятий по обеспечению доступа инвалидов к объектам дорожного хозяйства </a:t>
            </a:r>
          </a:p>
        </p:txBody>
      </p:sp>
      <p:sp>
        <p:nvSpPr>
          <p:cNvPr id="61446" name="Text Box 65"/>
          <p:cNvSpPr txBox="1">
            <a:spLocks noChangeArrowheads="1"/>
          </p:cNvSpPr>
          <p:nvPr/>
        </p:nvSpPr>
        <p:spPr bwMode="auto">
          <a:xfrm>
            <a:off x="5651500" y="1484313"/>
            <a:ext cx="3333750" cy="176847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3300"/>
                </a:solidFill>
                <a:latin typeface="Times New Roman" pitchFamily="18" charset="0"/>
              </a:rPr>
              <a:t>Пример внедрения: пешеходные переходы  в разных уровнях, иные пешеходные объекты оснащаются пандусами для инвалидных колясок</a:t>
            </a:r>
          </a:p>
        </p:txBody>
      </p:sp>
      <p:sp>
        <p:nvSpPr>
          <p:cNvPr id="61447" name="Text Box 66"/>
          <p:cNvSpPr txBox="1">
            <a:spLocks noChangeArrowheads="1"/>
          </p:cNvSpPr>
          <p:nvPr/>
        </p:nvSpPr>
        <p:spPr bwMode="auto">
          <a:xfrm>
            <a:off x="87313" y="4600575"/>
            <a:ext cx="47259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км 362 федеральной дороги  М-7 «Волга» </a:t>
            </a:r>
          </a:p>
        </p:txBody>
      </p:sp>
      <p:sp>
        <p:nvSpPr>
          <p:cNvPr id="9" name="Номер слайда 6"/>
          <p:cNvSpPr txBox="1">
            <a:spLocks noGrp="1"/>
          </p:cNvSpPr>
          <p:nvPr/>
        </p:nvSpPr>
        <p:spPr bwMode="auto">
          <a:xfrm>
            <a:off x="6902450" y="6308725"/>
            <a:ext cx="2133600" cy="3603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E62B47DE-335C-47BA-B287-29CBD5DE44DB}" type="slidenum">
              <a:rPr lang="ru-RU" sz="1400" b="1">
                <a:solidFill>
                  <a:srgbClr val="104685"/>
                </a:solidFill>
                <a:latin typeface="+mn-lt"/>
              </a:rPr>
              <a:pPr algn="r">
                <a:defRPr/>
              </a:pPr>
              <a:t>37</a:t>
            </a:fld>
            <a:endParaRPr lang="ru-RU" sz="1400" b="1" dirty="0">
              <a:solidFill>
                <a:srgbClr val="104685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-17463" y="0"/>
            <a:ext cx="9161463" cy="836613"/>
          </a:xfrm>
          <a:prstGeom prst="rect">
            <a:avLst/>
          </a:prstGeom>
          <a:gradFill rotWithShape="1">
            <a:gsLst>
              <a:gs pos="0">
                <a:srgbClr val="90AED6"/>
              </a:gs>
              <a:gs pos="50000">
                <a:schemeClr val="bg1"/>
              </a:gs>
              <a:gs pos="100000">
                <a:srgbClr val="90AED6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lIns="100343" tIns="50171" rIns="100343" bIns="50171" anchor="ctr"/>
          <a:lstStyle/>
          <a:p>
            <a:pPr algn="ctr" defTabSz="885825">
              <a:defRPr/>
            </a:pPr>
            <a:r>
              <a:rPr lang="ru-RU" sz="2200" b="1">
                <a:solidFill>
                  <a:srgbClr val="000066"/>
                </a:solidFill>
                <a:latin typeface="Times New Roman" pitchFamily="18" charset="0"/>
              </a:rPr>
              <a:t>Транспортно-эксплуатационное состояние сети </a:t>
            </a:r>
          </a:p>
          <a:p>
            <a:pPr algn="ctr" defTabSz="885825">
              <a:defRPr/>
            </a:pPr>
            <a:r>
              <a:rPr lang="ru-RU" sz="2200" b="1">
                <a:solidFill>
                  <a:srgbClr val="000066"/>
                </a:solidFill>
                <a:latin typeface="Times New Roman" pitchFamily="18" charset="0"/>
              </a:rPr>
              <a:t>автомобильных дорог федерального значения</a:t>
            </a:r>
          </a:p>
        </p:txBody>
      </p:sp>
      <p:graphicFrame>
        <p:nvGraphicFramePr>
          <p:cNvPr id="82946" name="Object 2"/>
          <p:cNvGraphicFramePr>
            <a:graphicFrameLocks noChangeAspect="1"/>
          </p:cNvGraphicFramePr>
          <p:nvPr/>
        </p:nvGraphicFramePr>
        <p:xfrm>
          <a:off x="38100" y="923925"/>
          <a:ext cx="5295900" cy="3225800"/>
        </p:xfrm>
        <a:graphic>
          <a:graphicData uri="http://schemas.openxmlformats.org/presentationml/2006/ole">
            <p:oleObj spid="_x0000_s82946" name="Диаграмма" r:id="rId3" imgW="5724525" imgH="3095625" progId="Excel.Sheet.8">
              <p:embed/>
            </p:oleObj>
          </a:graphicData>
        </a:graphic>
      </p:graphicFrame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179388" y="908050"/>
            <a:ext cx="4968875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b="1">
                <a:solidFill>
                  <a:srgbClr val="000066"/>
                </a:solidFill>
                <a:latin typeface="Times New Roman" pitchFamily="18" charset="0"/>
              </a:rPr>
              <a:t>Доля автомобильных дорог федерального значения, обслуживающих движение в режиме перегрузки</a:t>
            </a:r>
            <a:r>
              <a:rPr lang="ru-RU">
                <a:solidFill>
                  <a:srgbClr val="000066"/>
                </a:solidFill>
              </a:rPr>
              <a:t> </a:t>
            </a:r>
          </a:p>
        </p:txBody>
      </p:sp>
      <p:pic>
        <p:nvPicPr>
          <p:cNvPr id="82949" name="Picture 5" descr="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76600" y="4208463"/>
            <a:ext cx="5867400" cy="2605087"/>
          </a:xfrm>
          <a:prstGeom prst="rect">
            <a:avLst/>
          </a:prstGeom>
          <a:noFill/>
          <a:ln w="28575">
            <a:solidFill>
              <a:srgbClr val="000066"/>
            </a:solidFill>
            <a:miter lim="800000"/>
            <a:headEnd/>
            <a:tailEnd/>
          </a:ln>
        </p:spPr>
      </p:pic>
      <p:sp>
        <p:nvSpPr>
          <p:cNvPr id="82950" name="Text Box 6"/>
          <p:cNvSpPr txBox="1">
            <a:spLocks noChangeArrowheads="1"/>
          </p:cNvSpPr>
          <p:nvPr/>
        </p:nvSpPr>
        <p:spPr bwMode="auto">
          <a:xfrm>
            <a:off x="2484438" y="4149725"/>
            <a:ext cx="5903912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b="1">
                <a:solidFill>
                  <a:srgbClr val="000066"/>
                </a:solidFill>
                <a:latin typeface="Times New Roman" pitchFamily="18" charset="0"/>
              </a:rPr>
              <a:t>Количество полос движения</a:t>
            </a:r>
          </a:p>
          <a:p>
            <a:pPr algn="ctr">
              <a:lnSpc>
                <a:spcPct val="80000"/>
              </a:lnSpc>
            </a:pPr>
            <a:r>
              <a:rPr lang="ru-RU" b="1">
                <a:solidFill>
                  <a:srgbClr val="000066"/>
                </a:solidFill>
                <a:latin typeface="Times New Roman" pitchFamily="18" charset="0"/>
              </a:rPr>
              <a:t>на автомобильных дорогах</a:t>
            </a:r>
          </a:p>
          <a:p>
            <a:pPr algn="ctr">
              <a:lnSpc>
                <a:spcPct val="80000"/>
              </a:lnSpc>
            </a:pPr>
            <a:r>
              <a:rPr lang="ru-RU" b="1">
                <a:solidFill>
                  <a:srgbClr val="000066"/>
                </a:solidFill>
                <a:latin typeface="Times New Roman" pitchFamily="18" charset="0"/>
              </a:rPr>
              <a:t>федерального значения</a:t>
            </a:r>
            <a:endParaRPr lang="ru-RU">
              <a:solidFill>
                <a:srgbClr val="000066"/>
              </a:solidFill>
            </a:endParaRPr>
          </a:p>
        </p:txBody>
      </p:sp>
      <p:sp>
        <p:nvSpPr>
          <p:cNvPr id="82951" name="Text Box 7"/>
          <p:cNvSpPr txBox="1">
            <a:spLocks noChangeArrowheads="1"/>
          </p:cNvSpPr>
          <p:nvPr/>
        </p:nvSpPr>
        <p:spPr bwMode="auto">
          <a:xfrm>
            <a:off x="144463" y="4206875"/>
            <a:ext cx="3059112" cy="2317750"/>
          </a:xfrm>
          <a:prstGeom prst="rect">
            <a:avLst/>
          </a:prstGeom>
          <a:noFill/>
          <a:ln w="28575">
            <a:solidFill>
              <a:srgbClr val="0000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0066"/>
                </a:solidFill>
                <a:latin typeface="Times New Roman" pitchFamily="18" charset="0"/>
              </a:rPr>
              <a:t>В 2010 году более 46 тыс. населенных пунктов не обеспечены круглогодичной связью с дорожной сетью общего пользования  по автомобильным дорогам с твердым покрытием </a:t>
            </a:r>
          </a:p>
        </p:txBody>
      </p:sp>
      <p:sp>
        <p:nvSpPr>
          <p:cNvPr id="82952" name="Text Box 8"/>
          <p:cNvSpPr txBox="1">
            <a:spLocks noChangeArrowheads="1"/>
          </p:cNvSpPr>
          <p:nvPr/>
        </p:nvSpPr>
        <p:spPr bwMode="auto">
          <a:xfrm>
            <a:off x="5364163" y="981075"/>
            <a:ext cx="3708400" cy="2530475"/>
          </a:xfrm>
          <a:prstGeom prst="rect">
            <a:avLst/>
          </a:prstGeom>
          <a:noFill/>
          <a:ln w="28575">
            <a:solidFill>
              <a:srgbClr val="0000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b="1">
                <a:solidFill>
                  <a:srgbClr val="000066"/>
                </a:solidFill>
                <a:latin typeface="Times New Roman" pitchFamily="18" charset="0"/>
              </a:rPr>
              <a:t>Около 15 % мостовых сооружений на автомобильных дорогах федерального значения – в неудовлетворительном состоянии. Из них на 148 сооружениях состояние не может быть доведено до нормативных требований проведением капитального ремонта (ремонтонепригодные мосты) </a:t>
            </a:r>
          </a:p>
        </p:txBody>
      </p:sp>
      <p:sp>
        <p:nvSpPr>
          <p:cNvPr id="9" name="Номер слайда 6"/>
          <p:cNvSpPr txBox="1">
            <a:spLocks noGrp="1"/>
          </p:cNvSpPr>
          <p:nvPr/>
        </p:nvSpPr>
        <p:spPr bwMode="auto">
          <a:xfrm>
            <a:off x="6831013" y="6165850"/>
            <a:ext cx="2133600" cy="3603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1051F2E9-8CB6-4ACD-B2B9-E2AEDB962006}" type="slidenum">
              <a:rPr lang="ru-RU" sz="1400">
                <a:solidFill>
                  <a:srgbClr val="104685"/>
                </a:solidFill>
                <a:latin typeface="+mn-lt"/>
              </a:rPr>
              <a:pPr algn="r">
                <a:defRPr/>
              </a:pPr>
              <a:t>38</a:t>
            </a:fld>
            <a:endParaRPr lang="ru-RU" sz="1400" dirty="0">
              <a:solidFill>
                <a:srgbClr val="104685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Rot="1" noChangeArrowheads="1"/>
          </p:cNvSpPr>
          <p:nvPr/>
        </p:nvSpPr>
        <p:spPr>
          <a:xfrm>
            <a:off x="323850" y="4000500"/>
            <a:ext cx="8540750" cy="2381250"/>
          </a:xfrm>
          <a:prstGeom prst="rect">
            <a:avLst/>
          </a:prstGeom>
          <a:noFill/>
          <a:ln/>
        </p:spPr>
        <p:txBody>
          <a:bodyPr/>
          <a:lstStyle/>
          <a:p>
            <a:pPr marL="4763" indent="260350" algn="just">
              <a:defRPr/>
            </a:pPr>
            <a:endParaRPr lang="ru-RU" sz="1600" dirty="0">
              <a:solidFill>
                <a:srgbClr val="0070C0"/>
              </a:solidFill>
            </a:endParaRPr>
          </a:p>
          <a:p>
            <a:pPr marL="4763" indent="260350" algn="just">
              <a:defRPr/>
            </a:pPr>
            <a:endParaRPr lang="ru-RU" sz="1600" kern="0" dirty="0">
              <a:solidFill>
                <a:srgbClr val="0070C0"/>
              </a:solidFill>
              <a:latin typeface="+mj-lt"/>
              <a:cs typeface="+mn-cs"/>
            </a:endParaRPr>
          </a:p>
          <a:p>
            <a:pPr marL="4763" indent="260350" algn="just">
              <a:defRPr/>
            </a:pPr>
            <a:endParaRPr lang="ru-RU" sz="1600" dirty="0">
              <a:solidFill>
                <a:srgbClr val="0070C0"/>
              </a:solidFill>
            </a:endParaRPr>
          </a:p>
          <a:p>
            <a:pPr marL="4763" indent="260350" algn="just">
              <a:defRPr/>
            </a:pPr>
            <a:endParaRPr lang="ru-RU" sz="1600" kern="0" dirty="0">
              <a:solidFill>
                <a:srgbClr val="0070C0"/>
              </a:solidFill>
              <a:latin typeface="+mj-lt"/>
              <a:cs typeface="+mn-cs"/>
            </a:endParaRPr>
          </a:p>
          <a:p>
            <a:pPr marL="4763" indent="260350" algn="just">
              <a:defRPr/>
            </a:pPr>
            <a:endParaRPr lang="ru-RU" sz="1600" kern="0" dirty="0">
              <a:latin typeface="+mj-lt"/>
              <a:cs typeface="+mn-cs"/>
            </a:endParaRPr>
          </a:p>
        </p:txBody>
      </p:sp>
      <p:sp>
        <p:nvSpPr>
          <p:cNvPr id="6" name="Номер слайда 6"/>
          <p:cNvSpPr txBox="1">
            <a:spLocks noGrp="1"/>
          </p:cNvSpPr>
          <p:nvPr/>
        </p:nvSpPr>
        <p:spPr bwMode="auto">
          <a:xfrm>
            <a:off x="6831013" y="6453188"/>
            <a:ext cx="2133600" cy="3603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132E55B4-35FC-4462-AE83-D4E14154F8D4}" type="slidenum">
              <a:rPr lang="ru-RU" sz="1400">
                <a:solidFill>
                  <a:srgbClr val="104685"/>
                </a:solidFill>
                <a:latin typeface="+mn-lt"/>
              </a:rPr>
              <a:pPr algn="r">
                <a:defRPr/>
              </a:pPr>
              <a:t>39</a:t>
            </a:fld>
            <a:endParaRPr lang="ru-RU" sz="1400" dirty="0">
              <a:solidFill>
                <a:srgbClr val="104685"/>
              </a:solidFill>
              <a:latin typeface="+mn-lt"/>
            </a:endParaRPr>
          </a:p>
        </p:txBody>
      </p:sp>
      <p:sp>
        <p:nvSpPr>
          <p:cNvPr id="83971" name="Rectangle 2"/>
          <p:cNvSpPr txBox="1">
            <a:spLocks noRot="1" noChangeArrowheads="1"/>
          </p:cNvSpPr>
          <p:nvPr/>
        </p:nvSpPr>
        <p:spPr bwMode="auto">
          <a:xfrm>
            <a:off x="2843213" y="260350"/>
            <a:ext cx="614362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b="1"/>
              <a:t>Направление расходования средств, выделенных на строительство и реконструкцию автодорог </a:t>
            </a:r>
          </a:p>
        </p:txBody>
      </p:sp>
      <p:pic>
        <p:nvPicPr>
          <p:cNvPr id="8397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3338" y="1609725"/>
            <a:ext cx="9180513" cy="438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4941888"/>
            <a:ext cx="3455987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628775"/>
            <a:ext cx="3829050" cy="230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2553" name="Text Box 9"/>
          <p:cNvSpPr txBox="1">
            <a:spLocks noChangeArrowheads="1"/>
          </p:cNvSpPr>
          <p:nvPr/>
        </p:nvSpPr>
        <p:spPr bwMode="auto">
          <a:xfrm>
            <a:off x="4824413" y="1125538"/>
            <a:ext cx="4140200" cy="23082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rgbClr val="FF0000"/>
                </a:solidFill>
                <a:latin typeface="+mn-lt"/>
              </a:rPr>
              <a:t>Свыше трети протяженности федеральных дорог и мостовых сооружений требуют увеличения прочностных характеристик из-за снижения сроков службы между ремонтами вследствие увеличения в составе транспортных потоков доли тяжелых автомобилей и автопоездов  </a:t>
            </a:r>
          </a:p>
        </p:txBody>
      </p:sp>
      <p:sp>
        <p:nvSpPr>
          <p:cNvPr id="492558" name="Text Box 14"/>
          <p:cNvSpPr txBox="1">
            <a:spLocks noChangeArrowheads="1"/>
          </p:cNvSpPr>
          <p:nvPr/>
        </p:nvSpPr>
        <p:spPr bwMode="auto">
          <a:xfrm>
            <a:off x="34925" y="4192588"/>
            <a:ext cx="4968875" cy="75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dirty="0">
                <a:solidFill>
                  <a:srgbClr val="000066"/>
                </a:solidFill>
                <a:latin typeface="+mn-lt"/>
              </a:rPr>
              <a:t>Доля автомобильных дорог регионального значения, соответствующих нормативным требованиям</a:t>
            </a:r>
          </a:p>
        </p:txBody>
      </p:sp>
      <p:pic>
        <p:nvPicPr>
          <p:cNvPr id="21509" name="Picture 15" descr="колейность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32363" y="3789363"/>
            <a:ext cx="3744912" cy="29051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sp>
        <p:nvSpPr>
          <p:cNvPr id="21510" name="Rectangle 2"/>
          <p:cNvSpPr txBox="1">
            <a:spLocks noRot="1" noChangeArrowheads="1"/>
          </p:cNvSpPr>
          <p:nvPr/>
        </p:nvSpPr>
        <p:spPr bwMode="auto">
          <a:xfrm>
            <a:off x="3000375" y="188913"/>
            <a:ext cx="58547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b="1"/>
              <a:t>Соответствие дорожной сети требованиям</a:t>
            </a:r>
            <a:br>
              <a:rPr lang="ru-RU" b="1"/>
            </a:br>
            <a:r>
              <a:rPr lang="ru-RU" b="1"/>
              <a:t>нормативных документов</a:t>
            </a:r>
          </a:p>
        </p:txBody>
      </p:sp>
      <p:sp>
        <p:nvSpPr>
          <p:cNvPr id="11" name="Номер слайда 6"/>
          <p:cNvSpPr txBox="1">
            <a:spLocks noGrp="1"/>
          </p:cNvSpPr>
          <p:nvPr/>
        </p:nvSpPr>
        <p:spPr bwMode="auto">
          <a:xfrm>
            <a:off x="6875463" y="6453188"/>
            <a:ext cx="2133600" cy="3603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99C538C3-ED6D-4EDC-9D8D-AABA4FD89EB8}" type="slidenum">
              <a:rPr lang="ru-RU" sz="1400">
                <a:solidFill>
                  <a:srgbClr val="104685"/>
                </a:solidFill>
                <a:latin typeface="+mn-lt"/>
              </a:rPr>
              <a:pPr algn="r">
                <a:defRPr/>
              </a:pPr>
              <a:t>4</a:t>
            </a:fld>
            <a:endParaRPr lang="ru-RU" sz="1400" dirty="0">
              <a:solidFill>
                <a:srgbClr val="104685"/>
              </a:solidFill>
              <a:latin typeface="+mn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1160463"/>
            <a:ext cx="4822825" cy="7556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dirty="0">
                <a:solidFill>
                  <a:srgbClr val="000066"/>
                </a:solidFill>
                <a:latin typeface="+mn-lt"/>
              </a:rPr>
              <a:t>Доля автомобильных дорог федерального значения, соответствующих нормативным требованиям</a:t>
            </a:r>
            <a:endParaRPr lang="ru-RU" dirty="0">
              <a:solidFill>
                <a:srgbClr val="000066"/>
              </a:solidFill>
              <a:latin typeface="+mn-lt"/>
            </a:endParaRPr>
          </a:p>
        </p:txBody>
      </p:sp>
      <p:sp>
        <p:nvSpPr>
          <p:cNvPr id="21513" name="TextBox 13"/>
          <p:cNvSpPr txBox="1">
            <a:spLocks noChangeArrowheads="1"/>
          </p:cNvSpPr>
          <p:nvPr/>
        </p:nvSpPr>
        <p:spPr bwMode="auto">
          <a:xfrm>
            <a:off x="3203575" y="2276475"/>
            <a:ext cx="8239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39</a:t>
            </a:r>
            <a:r>
              <a:rPr lang="ru-RU" b="1"/>
              <a:t> %</a:t>
            </a:r>
          </a:p>
        </p:txBody>
      </p:sp>
      <p:sp>
        <p:nvSpPr>
          <p:cNvPr id="21514" name="TextBox 15"/>
          <p:cNvSpPr txBox="1">
            <a:spLocks noChangeArrowheads="1"/>
          </p:cNvSpPr>
          <p:nvPr/>
        </p:nvSpPr>
        <p:spPr bwMode="auto">
          <a:xfrm>
            <a:off x="2987675" y="5346700"/>
            <a:ext cx="8239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26</a:t>
            </a:r>
            <a:r>
              <a:rPr lang="ru-RU" b="1"/>
              <a:t> 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Rot="1" noChangeArrowheads="1"/>
          </p:cNvSpPr>
          <p:nvPr/>
        </p:nvSpPr>
        <p:spPr>
          <a:xfrm>
            <a:off x="323850" y="4000500"/>
            <a:ext cx="8540750" cy="2381250"/>
          </a:xfrm>
          <a:prstGeom prst="rect">
            <a:avLst/>
          </a:prstGeom>
          <a:noFill/>
          <a:ln/>
        </p:spPr>
        <p:txBody>
          <a:bodyPr/>
          <a:lstStyle/>
          <a:p>
            <a:pPr marL="4763" indent="260350" algn="just">
              <a:defRPr/>
            </a:pPr>
            <a:endParaRPr lang="ru-RU" sz="1600" dirty="0">
              <a:solidFill>
                <a:srgbClr val="0070C0"/>
              </a:solidFill>
            </a:endParaRPr>
          </a:p>
          <a:p>
            <a:pPr marL="4763" indent="260350" algn="just">
              <a:defRPr/>
            </a:pPr>
            <a:endParaRPr lang="ru-RU" sz="1600" kern="0" dirty="0">
              <a:solidFill>
                <a:srgbClr val="0070C0"/>
              </a:solidFill>
              <a:latin typeface="+mj-lt"/>
              <a:cs typeface="+mn-cs"/>
            </a:endParaRPr>
          </a:p>
          <a:p>
            <a:pPr marL="4763" indent="260350" algn="just">
              <a:defRPr/>
            </a:pPr>
            <a:endParaRPr lang="ru-RU" sz="1600" dirty="0">
              <a:solidFill>
                <a:srgbClr val="0070C0"/>
              </a:solidFill>
            </a:endParaRPr>
          </a:p>
          <a:p>
            <a:pPr marL="4763" indent="260350" algn="just">
              <a:defRPr/>
            </a:pPr>
            <a:endParaRPr lang="ru-RU" sz="1600" kern="0" dirty="0">
              <a:solidFill>
                <a:srgbClr val="0070C0"/>
              </a:solidFill>
              <a:latin typeface="+mj-lt"/>
              <a:cs typeface="+mn-cs"/>
            </a:endParaRPr>
          </a:p>
          <a:p>
            <a:pPr marL="4763" indent="260350" algn="just">
              <a:defRPr/>
            </a:pPr>
            <a:endParaRPr lang="ru-RU" sz="1600" kern="0" dirty="0">
              <a:latin typeface="+mj-lt"/>
              <a:cs typeface="+mn-cs"/>
            </a:endParaRPr>
          </a:p>
        </p:txBody>
      </p:sp>
      <p:sp>
        <p:nvSpPr>
          <p:cNvPr id="6" name="Номер слайда 6"/>
          <p:cNvSpPr txBox="1">
            <a:spLocks noGrp="1"/>
          </p:cNvSpPr>
          <p:nvPr/>
        </p:nvSpPr>
        <p:spPr bwMode="auto">
          <a:xfrm>
            <a:off x="6831013" y="6453188"/>
            <a:ext cx="2133600" cy="3603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9570CAD9-8FF6-4600-B1DF-1A6CF9AF19C9}" type="slidenum">
              <a:rPr lang="ru-RU" sz="1400">
                <a:solidFill>
                  <a:srgbClr val="104685"/>
                </a:solidFill>
                <a:latin typeface="+mn-lt"/>
              </a:rPr>
              <a:pPr algn="r">
                <a:defRPr/>
              </a:pPr>
              <a:t>40</a:t>
            </a:fld>
            <a:endParaRPr lang="ru-RU" sz="1400" dirty="0">
              <a:solidFill>
                <a:srgbClr val="104685"/>
              </a:solidFill>
              <a:latin typeface="+mn-lt"/>
            </a:endParaRPr>
          </a:p>
        </p:txBody>
      </p:sp>
      <p:sp>
        <p:nvSpPr>
          <p:cNvPr id="84995" name="Rectangle 2"/>
          <p:cNvSpPr txBox="1">
            <a:spLocks noRot="1" noChangeArrowheads="1"/>
          </p:cNvSpPr>
          <p:nvPr/>
        </p:nvSpPr>
        <p:spPr bwMode="auto">
          <a:xfrm>
            <a:off x="3000375" y="357188"/>
            <a:ext cx="58547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b="1"/>
              <a:t>Классификация дорог</a:t>
            </a:r>
          </a:p>
        </p:txBody>
      </p:sp>
      <p:sp>
        <p:nvSpPr>
          <p:cNvPr id="8499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4997" name="Object 1"/>
          <p:cNvGraphicFramePr>
            <a:graphicFrameLocks noChangeAspect="1"/>
          </p:cNvGraphicFramePr>
          <p:nvPr/>
        </p:nvGraphicFramePr>
        <p:xfrm>
          <a:off x="3527425" y="2205038"/>
          <a:ext cx="5616575" cy="3960812"/>
        </p:xfrm>
        <a:graphic>
          <a:graphicData uri="http://schemas.openxmlformats.org/presentationml/2006/ole">
            <p:oleObj spid="_x0000_s84997" r:id="rId3" imgW="5614903" imgH="3956647" progId="Excel.Chart.8">
              <p:embed/>
            </p:oleObj>
          </a:graphicData>
        </a:graphic>
      </p:graphicFrame>
      <p:sp>
        <p:nvSpPr>
          <p:cNvPr id="84998" name="Rectangle 2"/>
          <p:cNvSpPr txBox="1">
            <a:spLocks noRot="1" noChangeArrowheads="1"/>
          </p:cNvSpPr>
          <p:nvPr/>
        </p:nvSpPr>
        <p:spPr bwMode="auto">
          <a:xfrm>
            <a:off x="3851275" y="981075"/>
            <a:ext cx="513556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>
                <a:solidFill>
                  <a:srgbClr val="0070C0"/>
                </a:solidFill>
              </a:rPr>
              <a:t>Доли суммарной протяженности и суммарного пробега транспорта по различным категориям улиц и дорог урбанизированных территорий США (2000 г.)</a:t>
            </a: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0" y="1844675"/>
            <a:ext cx="3995738" cy="515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400050" indent="-400050">
              <a:buFontTx/>
              <a:buAutoNum type="romanUcPeriod"/>
            </a:pPr>
            <a:r>
              <a:rPr lang="ru-RU" sz="1300" b="1">
                <a:latin typeface="Arial Narrow" pitchFamily="34" charset="0"/>
                <a:cs typeface="Times New Roman" pitchFamily="18" charset="0"/>
              </a:rPr>
              <a:t>Транзитные магистрали:</a:t>
            </a:r>
            <a:endParaRPr lang="ru-RU" sz="800" b="1">
              <a:latin typeface="Arial" charset="0"/>
            </a:endParaRPr>
          </a:p>
          <a:p>
            <a:pPr marL="400050" indent="-400050" eaLnBrk="0" hangingPunct="0"/>
            <a:r>
              <a:rPr lang="ru-RU" sz="1300" b="1">
                <a:latin typeface="Arial Narrow" pitchFamily="34" charset="0"/>
                <a:cs typeface="Times New Roman" pitchFamily="18" charset="0"/>
              </a:rPr>
              <a:t>  1. Скоростные дороги.</a:t>
            </a:r>
            <a:endParaRPr lang="ru-RU" sz="800" b="1">
              <a:latin typeface="Arial" charset="0"/>
            </a:endParaRPr>
          </a:p>
          <a:p>
            <a:pPr marL="400050" indent="-400050" eaLnBrk="0" hangingPunct="0"/>
            <a:r>
              <a:rPr lang="ru-RU" sz="1300" b="1">
                <a:latin typeface="Arial Narrow" pitchFamily="34" charset="0"/>
                <a:cs typeface="Times New Roman" pitchFamily="18" charset="0"/>
              </a:rPr>
              <a:t>  2. Магистрали повышенных скоростей движения:</a:t>
            </a:r>
            <a:endParaRPr lang="ru-RU" sz="800" b="1">
              <a:latin typeface="Arial" charset="0"/>
            </a:endParaRPr>
          </a:p>
          <a:p>
            <a:pPr marL="400050" indent="-400050" eaLnBrk="0" hangingPunct="0"/>
            <a:r>
              <a:rPr lang="ru-RU" sz="1300" b="1">
                <a:latin typeface="Arial Narrow" pitchFamily="34" charset="0"/>
                <a:cs typeface="Times New Roman" pitchFamily="18" charset="0"/>
              </a:rPr>
              <a:t>     без регулирования движения;</a:t>
            </a:r>
            <a:endParaRPr lang="ru-RU" sz="800" b="1">
              <a:latin typeface="Arial" charset="0"/>
            </a:endParaRPr>
          </a:p>
          <a:p>
            <a:pPr marL="400050" indent="-400050" eaLnBrk="0" hangingPunct="0"/>
            <a:r>
              <a:rPr lang="ru-RU" sz="1300" b="1">
                <a:latin typeface="Arial Narrow" pitchFamily="34" charset="0"/>
                <a:cs typeface="Times New Roman" pitchFamily="18" charset="0"/>
              </a:rPr>
              <a:t>     с координированным движением.</a:t>
            </a:r>
          </a:p>
          <a:p>
            <a:pPr marL="400050" indent="-400050" eaLnBrk="0" hangingPunct="0"/>
            <a:endParaRPr lang="ru-RU" sz="800" b="1">
              <a:latin typeface="Arial" charset="0"/>
            </a:endParaRPr>
          </a:p>
          <a:p>
            <a:pPr marL="400050" indent="-400050" eaLnBrk="0" hangingPunct="0"/>
            <a:r>
              <a:rPr lang="en-US" sz="1300" b="1">
                <a:latin typeface="Arial Narrow" pitchFamily="34" charset="0"/>
                <a:cs typeface="Times New Roman" pitchFamily="18" charset="0"/>
              </a:rPr>
              <a:t>II</a:t>
            </a:r>
            <a:r>
              <a:rPr lang="ru-RU" sz="1300" b="1">
                <a:latin typeface="Arial Narrow" pitchFamily="34" charset="0"/>
                <a:cs typeface="Times New Roman" pitchFamily="18" charset="0"/>
              </a:rPr>
              <a:t>. Городские магистрали:</a:t>
            </a:r>
            <a:endParaRPr lang="ru-RU" sz="800" b="1">
              <a:latin typeface="Arial" charset="0"/>
            </a:endParaRPr>
          </a:p>
          <a:p>
            <a:pPr marL="400050" indent="-400050" eaLnBrk="0" hangingPunct="0"/>
            <a:r>
              <a:rPr lang="ru-RU" sz="800" b="1">
                <a:latin typeface="Arial" charset="0"/>
                <a:cs typeface="Times New Roman" pitchFamily="18" charset="0"/>
              </a:rPr>
              <a:t>       </a:t>
            </a:r>
            <a:r>
              <a:rPr lang="ru-RU" sz="1300" b="1">
                <a:latin typeface="Arial Narrow" pitchFamily="34" charset="0"/>
                <a:cs typeface="Times New Roman" pitchFamily="18" charset="0"/>
              </a:rPr>
              <a:t>1. С преимущественным движением пассажирского транспорта.</a:t>
            </a:r>
            <a:endParaRPr lang="ru-RU" sz="800" b="1">
              <a:latin typeface="Arial" charset="0"/>
            </a:endParaRPr>
          </a:p>
          <a:p>
            <a:pPr marL="400050" indent="-400050" eaLnBrk="0" hangingPunct="0"/>
            <a:r>
              <a:rPr lang="ru-RU" sz="1300" b="1">
                <a:latin typeface="Arial Narrow" pitchFamily="34" charset="0"/>
                <a:cs typeface="Times New Roman" pitchFamily="18" charset="0"/>
              </a:rPr>
              <a:t>      2. С преимущественным движением грузового транспорта.</a:t>
            </a:r>
            <a:endParaRPr lang="ru-RU" sz="800" b="1">
              <a:latin typeface="Arial" charset="0"/>
            </a:endParaRPr>
          </a:p>
          <a:p>
            <a:pPr marL="400050" indent="-400050" eaLnBrk="0" hangingPunct="0"/>
            <a:r>
              <a:rPr lang="ru-RU" sz="1300" b="1">
                <a:latin typeface="Arial Narrow" pitchFamily="34" charset="0"/>
                <a:cs typeface="Times New Roman" pitchFamily="18" charset="0"/>
              </a:rPr>
              <a:t>      3. Со смешанным движением.</a:t>
            </a:r>
            <a:endParaRPr lang="ru-RU" sz="800" b="1">
              <a:latin typeface="Arial" charset="0"/>
            </a:endParaRPr>
          </a:p>
          <a:p>
            <a:pPr marL="400050" indent="-400050" eaLnBrk="0" hangingPunct="0"/>
            <a:endParaRPr lang="ru-RU" sz="1300" b="1">
              <a:latin typeface="Arial Narrow" pitchFamily="34" charset="0"/>
              <a:cs typeface="Times New Roman" pitchFamily="18" charset="0"/>
            </a:endParaRPr>
          </a:p>
          <a:p>
            <a:pPr marL="400050" indent="-400050" eaLnBrk="0" hangingPunct="0"/>
            <a:r>
              <a:rPr lang="en-US" sz="1300" b="1">
                <a:latin typeface="Arial Narrow" pitchFamily="34" charset="0"/>
                <a:cs typeface="Times New Roman" pitchFamily="18" charset="0"/>
              </a:rPr>
              <a:t>III</a:t>
            </a:r>
            <a:r>
              <a:rPr lang="ru-RU" sz="1300" b="1">
                <a:latin typeface="Arial Narrow" pitchFamily="34" charset="0"/>
                <a:cs typeface="Times New Roman" pitchFamily="18" charset="0"/>
              </a:rPr>
              <a:t>. Главные улицы:</a:t>
            </a:r>
            <a:endParaRPr lang="ru-RU" sz="800" b="1">
              <a:latin typeface="Arial" charset="0"/>
            </a:endParaRPr>
          </a:p>
          <a:p>
            <a:pPr marL="400050" indent="-400050" eaLnBrk="0" hangingPunct="0"/>
            <a:r>
              <a:rPr lang="ru-RU" sz="1300" b="1">
                <a:latin typeface="Arial Narrow" pitchFamily="34" charset="0"/>
                <a:cs typeface="Times New Roman" pitchFamily="18" charset="0"/>
              </a:rPr>
              <a:t>            1. Города.</a:t>
            </a:r>
            <a:endParaRPr lang="ru-RU" sz="800" b="1">
              <a:latin typeface="Arial" charset="0"/>
            </a:endParaRPr>
          </a:p>
          <a:p>
            <a:pPr marL="400050" indent="-400050" eaLnBrk="0" hangingPunct="0"/>
            <a:r>
              <a:rPr lang="ru-RU" sz="1300" b="1">
                <a:latin typeface="Arial Narrow" pitchFamily="34" charset="0"/>
                <a:cs typeface="Times New Roman" pitchFamily="18" charset="0"/>
              </a:rPr>
              <a:t>            2. Района.</a:t>
            </a:r>
          </a:p>
          <a:p>
            <a:pPr marL="400050" indent="-400050" eaLnBrk="0" hangingPunct="0"/>
            <a:endParaRPr lang="ru-RU" sz="800" b="1">
              <a:latin typeface="Arial" charset="0"/>
            </a:endParaRPr>
          </a:p>
          <a:p>
            <a:pPr marL="400050" indent="-400050" eaLnBrk="0" hangingPunct="0"/>
            <a:r>
              <a:rPr lang="en-US" sz="1300" b="1">
                <a:latin typeface="Arial Narrow" pitchFamily="34" charset="0"/>
                <a:cs typeface="Times New Roman" pitchFamily="18" charset="0"/>
              </a:rPr>
              <a:t>IV</a:t>
            </a:r>
            <a:r>
              <a:rPr lang="ru-RU" sz="1300" b="1">
                <a:latin typeface="Arial Narrow" pitchFamily="34" charset="0"/>
                <a:cs typeface="Times New Roman" pitchFamily="18" charset="0"/>
              </a:rPr>
              <a:t>. Въезды в город.</a:t>
            </a:r>
            <a:endParaRPr lang="ru-RU" sz="800" b="1">
              <a:latin typeface="Arial" charset="0"/>
            </a:endParaRPr>
          </a:p>
          <a:p>
            <a:pPr marL="400050" indent="-400050" eaLnBrk="0" hangingPunct="0"/>
            <a:endParaRPr lang="ru-RU" sz="1300" b="1">
              <a:latin typeface="Arial Narrow" pitchFamily="34" charset="0"/>
              <a:cs typeface="Times New Roman" pitchFamily="18" charset="0"/>
            </a:endParaRPr>
          </a:p>
          <a:p>
            <a:pPr marL="400050" indent="-400050" eaLnBrk="0" hangingPunct="0"/>
            <a:r>
              <a:rPr lang="en-US" sz="1300" b="1">
                <a:latin typeface="Arial Narrow" pitchFamily="34" charset="0"/>
                <a:cs typeface="Times New Roman" pitchFamily="18" charset="0"/>
              </a:rPr>
              <a:t>V</a:t>
            </a:r>
            <a:r>
              <a:rPr lang="ru-RU" sz="1300" b="1">
                <a:latin typeface="Arial Narrow" pitchFamily="34" charset="0"/>
                <a:cs typeface="Times New Roman" pitchFamily="18" charset="0"/>
              </a:rPr>
              <a:t>. Районные магистрали:</a:t>
            </a:r>
            <a:endParaRPr lang="ru-RU" sz="800" b="1">
              <a:latin typeface="Arial" charset="0"/>
            </a:endParaRPr>
          </a:p>
          <a:p>
            <a:pPr marL="400050" indent="-400050" eaLnBrk="0" hangingPunct="0"/>
            <a:r>
              <a:rPr lang="ru-RU" sz="1300" b="1">
                <a:latin typeface="Arial Narrow" pitchFamily="34" charset="0"/>
                <a:cs typeface="Times New Roman" pitchFamily="18" charset="0"/>
              </a:rPr>
              <a:t>       1. С преимущественным движением пассажирского транспорта.</a:t>
            </a:r>
            <a:endParaRPr lang="ru-RU" sz="800" b="1">
              <a:latin typeface="Arial" charset="0"/>
            </a:endParaRPr>
          </a:p>
          <a:p>
            <a:pPr marL="400050" indent="-400050" eaLnBrk="0" hangingPunct="0"/>
            <a:r>
              <a:rPr lang="ru-RU" sz="1300" b="1">
                <a:latin typeface="Arial Narrow" pitchFamily="34" charset="0"/>
                <a:cs typeface="Times New Roman" pitchFamily="18" charset="0"/>
              </a:rPr>
              <a:t>       2. С преимущественным движением грузового транспорта.</a:t>
            </a:r>
            <a:endParaRPr lang="ru-RU" sz="800" b="1">
              <a:latin typeface="Arial" charset="0"/>
            </a:endParaRPr>
          </a:p>
          <a:p>
            <a:pPr marL="400050" indent="-400050" eaLnBrk="0" hangingPunct="0"/>
            <a:r>
              <a:rPr lang="ru-RU" sz="1300" b="1">
                <a:latin typeface="Arial Narrow" pitchFamily="34" charset="0"/>
                <a:cs typeface="Times New Roman" pitchFamily="18" charset="0"/>
              </a:rPr>
              <a:t>       3. Со смешанным движением.</a:t>
            </a:r>
            <a:endParaRPr lang="ru-RU" sz="800" b="1">
              <a:latin typeface="Arial" charset="0"/>
            </a:endParaRPr>
          </a:p>
          <a:p>
            <a:pPr marL="400050" indent="-400050" eaLnBrk="0" hangingPunct="0"/>
            <a:r>
              <a:rPr lang="ru-RU" sz="1400" b="1">
                <a:latin typeface="Arial" charset="0"/>
                <a:cs typeface="Times New Roman" pitchFamily="18" charset="0"/>
              </a:rPr>
              <a:t>	</a:t>
            </a:r>
            <a:endParaRPr lang="ru-RU" b="1">
              <a:latin typeface="Arial" charset="0"/>
            </a:endParaRPr>
          </a:p>
        </p:txBody>
      </p:sp>
      <p:sp>
        <p:nvSpPr>
          <p:cNvPr id="85000" name="Rectangle 2"/>
          <p:cNvSpPr txBox="1">
            <a:spLocks noRot="1" noChangeArrowheads="1"/>
          </p:cNvSpPr>
          <p:nvPr/>
        </p:nvSpPr>
        <p:spPr bwMode="auto">
          <a:xfrm>
            <a:off x="179388" y="985838"/>
            <a:ext cx="3455987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>
                <a:solidFill>
                  <a:srgbClr val="0070C0"/>
                </a:solidFill>
              </a:rPr>
              <a:t>Классы и категории улично-дорожной сети в Российской Федерации 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Rot="1" noChangeArrowheads="1"/>
          </p:cNvSpPr>
          <p:nvPr/>
        </p:nvSpPr>
        <p:spPr>
          <a:xfrm>
            <a:off x="323850" y="4000500"/>
            <a:ext cx="8540750" cy="2381250"/>
          </a:xfrm>
          <a:prstGeom prst="rect">
            <a:avLst/>
          </a:prstGeom>
          <a:noFill/>
          <a:ln/>
        </p:spPr>
        <p:txBody>
          <a:bodyPr/>
          <a:lstStyle/>
          <a:p>
            <a:pPr marL="4763" indent="260350" algn="just">
              <a:defRPr/>
            </a:pPr>
            <a:endParaRPr lang="ru-RU" sz="1600" dirty="0">
              <a:solidFill>
                <a:srgbClr val="0070C0"/>
              </a:solidFill>
            </a:endParaRPr>
          </a:p>
          <a:p>
            <a:pPr marL="4763" indent="260350" algn="just">
              <a:defRPr/>
            </a:pPr>
            <a:endParaRPr lang="ru-RU" sz="1600" kern="0" dirty="0">
              <a:solidFill>
                <a:srgbClr val="0070C0"/>
              </a:solidFill>
              <a:latin typeface="+mj-lt"/>
              <a:cs typeface="+mn-cs"/>
            </a:endParaRPr>
          </a:p>
          <a:p>
            <a:pPr marL="4763" indent="260350" algn="just">
              <a:defRPr/>
            </a:pPr>
            <a:endParaRPr lang="ru-RU" sz="1600" dirty="0">
              <a:solidFill>
                <a:srgbClr val="0070C0"/>
              </a:solidFill>
            </a:endParaRPr>
          </a:p>
          <a:p>
            <a:pPr marL="4763" indent="260350" algn="just">
              <a:defRPr/>
            </a:pPr>
            <a:endParaRPr lang="ru-RU" sz="1600" kern="0" dirty="0">
              <a:solidFill>
                <a:srgbClr val="0070C0"/>
              </a:solidFill>
              <a:latin typeface="+mj-lt"/>
              <a:cs typeface="+mn-cs"/>
            </a:endParaRPr>
          </a:p>
          <a:p>
            <a:pPr marL="4763" indent="260350" algn="just">
              <a:defRPr/>
            </a:pPr>
            <a:endParaRPr lang="ru-RU" sz="1600" kern="0" dirty="0">
              <a:latin typeface="+mj-lt"/>
              <a:cs typeface="+mn-cs"/>
            </a:endParaRPr>
          </a:p>
        </p:txBody>
      </p:sp>
      <p:sp>
        <p:nvSpPr>
          <p:cNvPr id="6" name="Номер слайда 6"/>
          <p:cNvSpPr txBox="1">
            <a:spLocks noGrp="1"/>
          </p:cNvSpPr>
          <p:nvPr/>
        </p:nvSpPr>
        <p:spPr bwMode="auto">
          <a:xfrm>
            <a:off x="6831013" y="6453188"/>
            <a:ext cx="2133600" cy="3603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7F25508A-00D2-4419-AF43-7D0B8C6221A5}" type="slidenum">
              <a:rPr lang="ru-RU" sz="1400">
                <a:solidFill>
                  <a:srgbClr val="104685"/>
                </a:solidFill>
                <a:latin typeface="+mn-lt"/>
              </a:rPr>
              <a:pPr algn="r">
                <a:defRPr/>
              </a:pPr>
              <a:t>41</a:t>
            </a:fld>
            <a:endParaRPr lang="ru-RU" sz="1400" dirty="0">
              <a:solidFill>
                <a:srgbClr val="104685"/>
              </a:solidFill>
              <a:latin typeface="+mn-lt"/>
            </a:endParaRPr>
          </a:p>
        </p:txBody>
      </p:sp>
      <p:sp>
        <p:nvSpPr>
          <p:cNvPr id="86019" name="Rectangle 2"/>
          <p:cNvSpPr txBox="1">
            <a:spLocks noRot="1" noChangeArrowheads="1"/>
          </p:cNvSpPr>
          <p:nvPr/>
        </p:nvSpPr>
        <p:spPr bwMode="auto">
          <a:xfrm>
            <a:off x="3000375" y="357188"/>
            <a:ext cx="58547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b="1"/>
              <a:t>Динамика изменения стоимости асфальта и бетона, %</a:t>
            </a:r>
          </a:p>
        </p:txBody>
      </p:sp>
      <p:sp>
        <p:nvSpPr>
          <p:cNvPr id="8602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86021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700213"/>
            <a:ext cx="7416800" cy="445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22" name="Rectangle 2"/>
          <p:cNvSpPr txBox="1">
            <a:spLocks noRot="1" noChangeArrowheads="1"/>
          </p:cNvSpPr>
          <p:nvPr/>
        </p:nvSpPr>
        <p:spPr bwMode="auto">
          <a:xfrm>
            <a:off x="2195513" y="1773238"/>
            <a:ext cx="292417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1600" b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Rot="1" noChangeArrowheads="1"/>
          </p:cNvSpPr>
          <p:nvPr/>
        </p:nvSpPr>
        <p:spPr>
          <a:xfrm>
            <a:off x="323850" y="4000500"/>
            <a:ext cx="8540750" cy="2381250"/>
          </a:xfrm>
          <a:prstGeom prst="rect">
            <a:avLst/>
          </a:prstGeom>
          <a:noFill/>
          <a:ln/>
        </p:spPr>
        <p:txBody>
          <a:bodyPr/>
          <a:lstStyle/>
          <a:p>
            <a:pPr marL="4763" indent="260350" algn="just">
              <a:defRPr/>
            </a:pPr>
            <a:endParaRPr lang="ru-RU" sz="1600" dirty="0">
              <a:solidFill>
                <a:srgbClr val="0070C0"/>
              </a:solidFill>
            </a:endParaRPr>
          </a:p>
          <a:p>
            <a:pPr marL="4763" indent="260350" algn="just">
              <a:defRPr/>
            </a:pPr>
            <a:endParaRPr lang="ru-RU" sz="1600" kern="0" dirty="0">
              <a:solidFill>
                <a:srgbClr val="0070C0"/>
              </a:solidFill>
              <a:latin typeface="+mj-lt"/>
              <a:cs typeface="+mn-cs"/>
            </a:endParaRPr>
          </a:p>
          <a:p>
            <a:pPr marL="4763" indent="260350" algn="just">
              <a:defRPr/>
            </a:pPr>
            <a:endParaRPr lang="ru-RU" sz="1600" dirty="0">
              <a:solidFill>
                <a:srgbClr val="0070C0"/>
              </a:solidFill>
            </a:endParaRPr>
          </a:p>
          <a:p>
            <a:pPr marL="4763" indent="260350" algn="just">
              <a:defRPr/>
            </a:pPr>
            <a:endParaRPr lang="ru-RU" sz="1600" kern="0" dirty="0">
              <a:solidFill>
                <a:srgbClr val="0070C0"/>
              </a:solidFill>
              <a:latin typeface="+mj-lt"/>
              <a:cs typeface="+mn-cs"/>
            </a:endParaRPr>
          </a:p>
          <a:p>
            <a:pPr marL="4763" indent="260350" algn="just">
              <a:defRPr/>
            </a:pPr>
            <a:endParaRPr lang="ru-RU" sz="1600" kern="0" dirty="0">
              <a:latin typeface="+mj-lt"/>
              <a:cs typeface="+mn-cs"/>
            </a:endParaRPr>
          </a:p>
        </p:txBody>
      </p:sp>
      <p:sp>
        <p:nvSpPr>
          <p:cNvPr id="6" name="Номер слайда 6"/>
          <p:cNvSpPr txBox="1">
            <a:spLocks noGrp="1"/>
          </p:cNvSpPr>
          <p:nvPr/>
        </p:nvSpPr>
        <p:spPr bwMode="auto">
          <a:xfrm>
            <a:off x="6831013" y="6453188"/>
            <a:ext cx="2133600" cy="3603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38151B3D-B301-460F-8DBB-38D658268893}" type="slidenum">
              <a:rPr lang="ru-RU" sz="1400">
                <a:solidFill>
                  <a:srgbClr val="104685"/>
                </a:solidFill>
                <a:latin typeface="+mn-lt"/>
              </a:rPr>
              <a:pPr algn="r">
                <a:defRPr/>
              </a:pPr>
              <a:t>5</a:t>
            </a:fld>
            <a:endParaRPr lang="ru-RU" sz="1400" dirty="0">
              <a:solidFill>
                <a:srgbClr val="104685"/>
              </a:solidFill>
              <a:latin typeface="+mn-lt"/>
            </a:endParaRPr>
          </a:p>
        </p:txBody>
      </p:sp>
      <p:sp>
        <p:nvSpPr>
          <p:cNvPr id="22531" name="Rectangle 2"/>
          <p:cNvSpPr txBox="1">
            <a:spLocks noRot="1" noChangeArrowheads="1"/>
          </p:cNvSpPr>
          <p:nvPr/>
        </p:nvSpPr>
        <p:spPr bwMode="auto">
          <a:xfrm>
            <a:off x="3000375" y="357188"/>
            <a:ext cx="58547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b="1"/>
              <a:t>Дороги Российской Федерации</a:t>
            </a:r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175" y="1125538"/>
            <a:ext cx="9142413" cy="539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644" name="Text Box 4"/>
          <p:cNvSpPr txBox="1">
            <a:spLocks noChangeArrowheads="1"/>
          </p:cNvSpPr>
          <p:nvPr/>
        </p:nvSpPr>
        <p:spPr bwMode="auto">
          <a:xfrm>
            <a:off x="0" y="1360488"/>
            <a:ext cx="9224963" cy="518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66700" indent="-266700">
              <a:lnSpc>
                <a:spcPct val="90000"/>
              </a:lnSpc>
              <a:spcBef>
                <a:spcPct val="30000"/>
              </a:spcBef>
              <a:buClr>
                <a:srgbClr val="FF3300"/>
              </a:buClr>
              <a:buSzPct val="120000"/>
              <a:buFont typeface="Wingdings" pitchFamily="2" charset="2"/>
              <a:buChar char="ü"/>
              <a:defRPr/>
            </a:pPr>
            <a:r>
              <a:rPr lang="ru-RU" dirty="0">
                <a:solidFill>
                  <a:srgbClr val="002060"/>
                </a:solidFill>
                <a:latin typeface="+mn-lt"/>
              </a:rPr>
              <a:t>Досрочно в 2009 году завершена реализация ФЦП «Модернизация транспортной системы России (2002-2010 гг.)». </a:t>
            </a:r>
          </a:p>
          <a:p>
            <a:pPr marL="266700" indent="-266700">
              <a:lnSpc>
                <a:spcPct val="90000"/>
              </a:lnSpc>
              <a:spcBef>
                <a:spcPct val="30000"/>
              </a:spcBef>
              <a:buClr>
                <a:srgbClr val="FF3300"/>
              </a:buClr>
              <a:buSzPct val="120000"/>
              <a:buFont typeface="Wingdings" pitchFamily="2" charset="2"/>
              <a:buChar char="ü"/>
              <a:defRPr/>
            </a:pPr>
            <a:r>
              <a:rPr lang="ru-RU" dirty="0">
                <a:solidFill>
                  <a:srgbClr val="002060"/>
                </a:solidFill>
                <a:latin typeface="+mn-lt"/>
              </a:rPr>
              <a:t>Построены и реконструированы </a:t>
            </a:r>
            <a:r>
              <a:rPr lang="ru-RU" b="1" dirty="0">
                <a:solidFill>
                  <a:srgbClr val="0070C0"/>
                </a:solidFill>
                <a:latin typeface="+mn-lt"/>
              </a:rPr>
              <a:t>25,2 тысяч </a:t>
            </a:r>
            <a:r>
              <a:rPr lang="ru-RU" b="1" dirty="0">
                <a:solidFill>
                  <a:srgbClr val="0070C0"/>
                </a:solidFill>
                <a:latin typeface="+mn-lt"/>
              </a:rPr>
              <a:t>км </a:t>
            </a:r>
            <a:r>
              <a:rPr lang="ru-RU" dirty="0">
                <a:solidFill>
                  <a:srgbClr val="002060"/>
                </a:solidFill>
                <a:latin typeface="+mn-lt"/>
              </a:rPr>
              <a:t>автомобильных дорог              </a:t>
            </a:r>
            <a:r>
              <a:rPr lang="ru-RU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dirty="0">
                <a:solidFill>
                  <a:srgbClr val="002060"/>
                </a:solidFill>
                <a:latin typeface="+mn-lt"/>
              </a:rPr>
              <a:t>(или </a:t>
            </a:r>
            <a:r>
              <a:rPr lang="ru-RU" b="1" dirty="0">
                <a:solidFill>
                  <a:srgbClr val="0070C0"/>
                </a:solidFill>
                <a:latin typeface="+mn-lt"/>
              </a:rPr>
              <a:t>60 тыс.км </a:t>
            </a:r>
            <a:r>
              <a:rPr lang="ru-RU" dirty="0">
                <a:solidFill>
                  <a:srgbClr val="002060"/>
                </a:solidFill>
                <a:latin typeface="+mn-lt"/>
              </a:rPr>
              <a:t>в однополосном исчислении)</a:t>
            </a:r>
            <a:r>
              <a:rPr lang="ru-RU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dirty="0">
                <a:solidFill>
                  <a:srgbClr val="002060"/>
                </a:solidFill>
                <a:latin typeface="+mn-lt"/>
              </a:rPr>
              <a:t>, </a:t>
            </a:r>
            <a:r>
              <a:rPr lang="ru-RU" dirty="0">
                <a:solidFill>
                  <a:srgbClr val="002060"/>
                </a:solidFill>
                <a:latin typeface="+mn-lt"/>
              </a:rPr>
              <a:t>в том числе </a:t>
            </a:r>
            <a:r>
              <a:rPr lang="ru-RU" b="1" dirty="0">
                <a:solidFill>
                  <a:srgbClr val="0070C0"/>
                </a:solidFill>
                <a:latin typeface="+mn-lt"/>
              </a:rPr>
              <a:t>4,9 тысячи км </a:t>
            </a:r>
            <a:r>
              <a:rPr lang="ru-RU" dirty="0">
                <a:solidFill>
                  <a:srgbClr val="002060"/>
                </a:solidFill>
                <a:latin typeface="+mn-lt"/>
              </a:rPr>
              <a:t>федеральных </a:t>
            </a:r>
            <a:r>
              <a:rPr lang="ru-RU" dirty="0">
                <a:solidFill>
                  <a:srgbClr val="002060"/>
                </a:solidFill>
                <a:latin typeface="+mn-lt"/>
              </a:rPr>
              <a:t>дорог и </a:t>
            </a:r>
            <a:r>
              <a:rPr lang="ru-RU" b="1" dirty="0">
                <a:solidFill>
                  <a:srgbClr val="0070C0"/>
                </a:solidFill>
                <a:latin typeface="+mn-lt"/>
              </a:rPr>
              <a:t>20,3 </a:t>
            </a:r>
            <a:r>
              <a:rPr lang="ru-RU" b="1" dirty="0">
                <a:solidFill>
                  <a:srgbClr val="0070C0"/>
                </a:solidFill>
                <a:latin typeface="+mn-lt"/>
              </a:rPr>
              <a:t>тысяч </a:t>
            </a:r>
            <a:r>
              <a:rPr lang="ru-RU" b="1" dirty="0">
                <a:solidFill>
                  <a:srgbClr val="0070C0"/>
                </a:solidFill>
                <a:latin typeface="+mn-lt"/>
              </a:rPr>
              <a:t>км </a:t>
            </a:r>
            <a:r>
              <a:rPr lang="ru-RU" dirty="0">
                <a:solidFill>
                  <a:srgbClr val="002060"/>
                </a:solidFill>
                <a:latin typeface="+mn-lt"/>
              </a:rPr>
              <a:t>региональных и местных дорог.</a:t>
            </a:r>
          </a:p>
          <a:p>
            <a:pPr marL="266700" indent="-266700">
              <a:lnSpc>
                <a:spcPct val="90000"/>
              </a:lnSpc>
              <a:spcBef>
                <a:spcPct val="30000"/>
              </a:spcBef>
              <a:spcAft>
                <a:spcPct val="20000"/>
              </a:spcAft>
              <a:buClr>
                <a:srgbClr val="FF3300"/>
              </a:buClr>
              <a:buSzPct val="120000"/>
              <a:buFont typeface="Wingdings" pitchFamily="2" charset="2"/>
              <a:buChar char="ü"/>
              <a:defRPr/>
            </a:pPr>
            <a:r>
              <a:rPr lang="ru-RU" dirty="0">
                <a:solidFill>
                  <a:srgbClr val="002060"/>
                </a:solidFill>
                <a:latin typeface="+mn-lt"/>
              </a:rPr>
              <a:t>Завершена программа строительства внеклассных мостовых и транспортных сооружений, построено 18 внеклассных мостов общей длиной более </a:t>
            </a:r>
            <a:r>
              <a:rPr lang="ru-RU" b="1" dirty="0">
                <a:solidFill>
                  <a:srgbClr val="0070C0"/>
                </a:solidFill>
                <a:latin typeface="+mn-lt"/>
              </a:rPr>
              <a:t>18 км</a:t>
            </a:r>
            <a:r>
              <a:rPr lang="ru-RU" dirty="0">
                <a:solidFill>
                  <a:srgbClr val="002060"/>
                </a:solidFill>
                <a:latin typeface="+mn-lt"/>
              </a:rPr>
              <a:t>. </a:t>
            </a:r>
          </a:p>
          <a:p>
            <a:pPr marL="266700" indent="-266700">
              <a:lnSpc>
                <a:spcPct val="90000"/>
              </a:lnSpc>
              <a:spcBef>
                <a:spcPct val="30000"/>
              </a:spcBef>
              <a:buClr>
                <a:srgbClr val="FF3300"/>
              </a:buClr>
              <a:buSzPct val="120000"/>
              <a:buFont typeface="Wingdings" pitchFamily="2" charset="2"/>
              <a:buChar char="ü"/>
              <a:defRPr/>
            </a:pPr>
            <a:r>
              <a:rPr lang="ru-RU" dirty="0">
                <a:solidFill>
                  <a:srgbClr val="002060"/>
                </a:solidFill>
                <a:latin typeface="+mn-lt"/>
              </a:rPr>
              <a:t>Введены в строй: </a:t>
            </a:r>
          </a:p>
          <a:p>
            <a:pPr marL="630238" indent="-266700">
              <a:lnSpc>
                <a:spcPct val="90000"/>
              </a:lnSpc>
              <a:spcBef>
                <a:spcPct val="50000"/>
              </a:spcBef>
              <a:buSzPct val="130000"/>
              <a:buFont typeface="Arial" pitchFamily="34" charset="0"/>
              <a:buChar char="•"/>
              <a:defRPr/>
            </a:pPr>
            <a:r>
              <a:rPr lang="ru-RU" b="1" dirty="0">
                <a:solidFill>
                  <a:srgbClr val="002060"/>
                </a:solidFill>
                <a:latin typeface="+mn-lt"/>
              </a:rPr>
              <a:t>Обходы городов </a:t>
            </a:r>
            <a:r>
              <a:rPr lang="ru-RU" dirty="0">
                <a:solidFill>
                  <a:srgbClr val="002060"/>
                </a:solidFill>
                <a:latin typeface="+mn-lt"/>
              </a:rPr>
              <a:t>г. Сочи, Новосибирск, Красноярск, Иркутск и других.</a:t>
            </a:r>
          </a:p>
          <a:p>
            <a:pPr marL="630238" indent="-266700">
              <a:lnSpc>
                <a:spcPct val="90000"/>
              </a:lnSpc>
              <a:spcBef>
                <a:spcPct val="30000"/>
              </a:spcBef>
              <a:buSzPct val="130000"/>
              <a:buFont typeface="Arial" pitchFamily="34" charset="0"/>
              <a:buChar char="•"/>
              <a:defRPr/>
            </a:pPr>
            <a:r>
              <a:rPr lang="ru-RU" dirty="0">
                <a:solidFill>
                  <a:srgbClr val="002060"/>
                </a:solidFill>
                <a:latin typeface="+mn-lt"/>
              </a:rPr>
              <a:t>Автодорога </a:t>
            </a:r>
            <a:r>
              <a:rPr lang="ru-RU" b="1" dirty="0">
                <a:solidFill>
                  <a:srgbClr val="002060"/>
                </a:solidFill>
                <a:latin typeface="+mn-lt"/>
              </a:rPr>
              <a:t>«Амур» </a:t>
            </a:r>
            <a:r>
              <a:rPr lang="ru-RU" dirty="0">
                <a:solidFill>
                  <a:srgbClr val="002060"/>
                </a:solidFill>
                <a:latin typeface="+mn-lt"/>
              </a:rPr>
              <a:t>Чита – Хабаровск.</a:t>
            </a:r>
          </a:p>
          <a:p>
            <a:pPr marL="630238" indent="-266700">
              <a:lnSpc>
                <a:spcPct val="90000"/>
              </a:lnSpc>
              <a:spcBef>
                <a:spcPct val="30000"/>
              </a:spcBef>
              <a:buSzPct val="130000"/>
              <a:buFont typeface="Arial" pitchFamily="34" charset="0"/>
              <a:buChar char="•"/>
              <a:defRPr/>
            </a:pPr>
            <a:r>
              <a:rPr lang="ru-RU" b="1" dirty="0">
                <a:solidFill>
                  <a:srgbClr val="002060"/>
                </a:solidFill>
                <a:latin typeface="+mn-lt"/>
              </a:rPr>
              <a:t>Кольцевая Автомобильная Дорога </a:t>
            </a:r>
            <a:r>
              <a:rPr lang="ru-RU" dirty="0">
                <a:solidFill>
                  <a:srgbClr val="002060"/>
                </a:solidFill>
                <a:latin typeface="+mn-lt"/>
              </a:rPr>
              <a:t>г</a:t>
            </a:r>
            <a:r>
              <a:rPr lang="ru-RU" dirty="0">
                <a:solidFill>
                  <a:srgbClr val="002060"/>
                </a:solidFill>
                <a:latin typeface="+mn-lt"/>
              </a:rPr>
              <a:t>. Санкт-Петербурга. </a:t>
            </a:r>
          </a:p>
          <a:p>
            <a:pPr marL="630238" indent="-266700">
              <a:lnSpc>
                <a:spcPct val="90000"/>
              </a:lnSpc>
              <a:spcBef>
                <a:spcPct val="30000"/>
              </a:spcBef>
              <a:buSzPct val="130000"/>
              <a:buFont typeface="Arial" pitchFamily="34" charset="0"/>
              <a:buChar char="•"/>
              <a:defRPr/>
            </a:pPr>
            <a:r>
              <a:rPr lang="ru-RU" dirty="0">
                <a:solidFill>
                  <a:srgbClr val="002060"/>
                </a:solidFill>
                <a:latin typeface="+mn-lt"/>
              </a:rPr>
              <a:t>Автодорога </a:t>
            </a:r>
            <a:r>
              <a:rPr lang="ru-RU" b="1" dirty="0">
                <a:solidFill>
                  <a:srgbClr val="002060"/>
                </a:solidFill>
                <a:latin typeface="+mn-lt"/>
              </a:rPr>
              <a:t>М-3 «Украина» </a:t>
            </a:r>
            <a:r>
              <a:rPr lang="ru-RU" dirty="0">
                <a:solidFill>
                  <a:srgbClr val="002060"/>
                </a:solidFill>
                <a:latin typeface="+mn-lt"/>
              </a:rPr>
              <a:t>от МКАД до Малого Московского кольца в Московском транспортном узле.</a:t>
            </a:r>
          </a:p>
          <a:p>
            <a:pPr marL="630238" indent="-266700">
              <a:lnSpc>
                <a:spcPct val="90000"/>
              </a:lnSpc>
              <a:spcBef>
                <a:spcPct val="30000"/>
              </a:spcBef>
              <a:buSzPct val="130000"/>
              <a:buFont typeface="Arial" pitchFamily="34" charset="0"/>
              <a:buChar char="•"/>
              <a:defRPr/>
            </a:pPr>
            <a:r>
              <a:rPr lang="ru-RU" dirty="0">
                <a:solidFill>
                  <a:srgbClr val="002060"/>
                </a:solidFill>
                <a:latin typeface="+mn-lt"/>
              </a:rPr>
              <a:t>Транспортная развязка в г. Мытищи на автодороге </a:t>
            </a:r>
            <a:r>
              <a:rPr lang="ru-RU" b="1" dirty="0">
                <a:solidFill>
                  <a:srgbClr val="002060"/>
                </a:solidFill>
                <a:latin typeface="+mn-lt"/>
              </a:rPr>
              <a:t>М-8 «Холмогоры» </a:t>
            </a:r>
            <a:r>
              <a:rPr lang="ru-RU" dirty="0">
                <a:solidFill>
                  <a:srgbClr val="002060"/>
                </a:solidFill>
                <a:latin typeface="+mn-lt"/>
              </a:rPr>
              <a:t>в Московском транспортном узле.</a:t>
            </a:r>
          </a:p>
          <a:p>
            <a:pPr marL="630238" indent="-266700">
              <a:lnSpc>
                <a:spcPct val="90000"/>
              </a:lnSpc>
              <a:spcBef>
                <a:spcPct val="30000"/>
              </a:spcBef>
              <a:buSzPct val="130000"/>
              <a:buFont typeface="Arial" pitchFamily="34" charset="0"/>
              <a:buChar char="•"/>
              <a:defRPr/>
            </a:pPr>
            <a:r>
              <a:rPr lang="ru-RU" dirty="0">
                <a:solidFill>
                  <a:srgbClr val="002060"/>
                </a:solidFill>
                <a:latin typeface="+mn-lt"/>
              </a:rPr>
              <a:t>Первый этап автомагистрали </a:t>
            </a:r>
            <a:r>
              <a:rPr lang="ru-RU" b="1" dirty="0">
                <a:solidFill>
                  <a:srgbClr val="002060"/>
                </a:solidFill>
                <a:latin typeface="+mn-lt"/>
              </a:rPr>
              <a:t>Западный скоростной диаметр </a:t>
            </a:r>
            <a:r>
              <a:rPr lang="ru-RU" dirty="0">
                <a:solidFill>
                  <a:srgbClr val="002060"/>
                </a:solidFill>
                <a:latin typeface="+mn-lt"/>
              </a:rPr>
              <a:t>в Санкт-Петербурге</a:t>
            </a:r>
          </a:p>
        </p:txBody>
      </p:sp>
      <p:sp>
        <p:nvSpPr>
          <p:cNvPr id="23554" name="Rectangle 2"/>
          <p:cNvSpPr txBox="1">
            <a:spLocks noRot="1" noChangeArrowheads="1"/>
          </p:cNvSpPr>
          <p:nvPr/>
        </p:nvSpPr>
        <p:spPr bwMode="auto">
          <a:xfrm>
            <a:off x="3000375" y="357188"/>
            <a:ext cx="58547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b="1"/>
              <a:t>Итоги реализации программ строительства и реконструкции автомобильных дорог общего пользования в 2002 – 2010 годах</a:t>
            </a:r>
          </a:p>
        </p:txBody>
      </p:sp>
      <p:sp>
        <p:nvSpPr>
          <p:cNvPr id="8" name="Номер слайда 6"/>
          <p:cNvSpPr txBox="1">
            <a:spLocks noGrp="1"/>
          </p:cNvSpPr>
          <p:nvPr/>
        </p:nvSpPr>
        <p:spPr bwMode="auto">
          <a:xfrm>
            <a:off x="6902450" y="6453188"/>
            <a:ext cx="2133600" cy="3603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6B0566C5-731D-4CF0-A6D6-71BB39DE5839}" type="slidenum">
              <a:rPr lang="ru-RU" sz="1400">
                <a:solidFill>
                  <a:srgbClr val="104685"/>
                </a:solidFill>
                <a:latin typeface="+mn-lt"/>
              </a:rPr>
              <a:pPr algn="r">
                <a:defRPr/>
              </a:pPr>
              <a:t>6</a:t>
            </a:fld>
            <a:endParaRPr lang="ru-RU" sz="1400" dirty="0">
              <a:solidFill>
                <a:srgbClr val="104685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Rot="1" noChangeArrowheads="1"/>
          </p:cNvSpPr>
          <p:nvPr/>
        </p:nvSpPr>
        <p:spPr>
          <a:xfrm>
            <a:off x="323850" y="4000500"/>
            <a:ext cx="8540750" cy="2381250"/>
          </a:xfrm>
          <a:prstGeom prst="rect">
            <a:avLst/>
          </a:prstGeom>
          <a:noFill/>
          <a:ln/>
        </p:spPr>
        <p:txBody>
          <a:bodyPr/>
          <a:lstStyle/>
          <a:p>
            <a:pPr marL="4763" indent="260350" algn="just">
              <a:defRPr/>
            </a:pPr>
            <a:endParaRPr lang="ru-RU" sz="1600" dirty="0">
              <a:solidFill>
                <a:srgbClr val="0070C0"/>
              </a:solidFill>
            </a:endParaRPr>
          </a:p>
          <a:p>
            <a:pPr marL="4763" indent="260350" algn="just">
              <a:defRPr/>
            </a:pPr>
            <a:endParaRPr lang="ru-RU" sz="1600" kern="0" dirty="0">
              <a:solidFill>
                <a:srgbClr val="0070C0"/>
              </a:solidFill>
              <a:latin typeface="+mj-lt"/>
              <a:cs typeface="+mn-cs"/>
            </a:endParaRPr>
          </a:p>
          <a:p>
            <a:pPr marL="4763" indent="260350" algn="just">
              <a:defRPr/>
            </a:pPr>
            <a:endParaRPr lang="ru-RU" sz="1600" dirty="0">
              <a:solidFill>
                <a:srgbClr val="0070C0"/>
              </a:solidFill>
            </a:endParaRPr>
          </a:p>
          <a:p>
            <a:pPr marL="4763" indent="260350" algn="just">
              <a:defRPr/>
            </a:pPr>
            <a:endParaRPr lang="ru-RU" sz="1600" kern="0" dirty="0">
              <a:solidFill>
                <a:srgbClr val="0070C0"/>
              </a:solidFill>
              <a:latin typeface="+mj-lt"/>
              <a:cs typeface="+mn-cs"/>
            </a:endParaRPr>
          </a:p>
          <a:p>
            <a:pPr marL="4763" indent="260350" algn="just">
              <a:defRPr/>
            </a:pPr>
            <a:endParaRPr lang="ru-RU" sz="1600" kern="0" dirty="0">
              <a:latin typeface="+mj-lt"/>
              <a:cs typeface="+mn-cs"/>
            </a:endParaRPr>
          </a:p>
        </p:txBody>
      </p:sp>
      <p:sp>
        <p:nvSpPr>
          <p:cNvPr id="6" name="Номер слайда 6"/>
          <p:cNvSpPr txBox="1">
            <a:spLocks noGrp="1"/>
          </p:cNvSpPr>
          <p:nvPr/>
        </p:nvSpPr>
        <p:spPr bwMode="auto">
          <a:xfrm>
            <a:off x="6831013" y="6453188"/>
            <a:ext cx="2133600" cy="3603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E18F4071-475C-433C-9E49-1FC5C3A330F9}" type="slidenum">
              <a:rPr lang="ru-RU" sz="1400">
                <a:solidFill>
                  <a:srgbClr val="104685"/>
                </a:solidFill>
                <a:latin typeface="+mn-lt"/>
              </a:rPr>
              <a:pPr algn="r">
                <a:defRPr/>
              </a:pPr>
              <a:t>7</a:t>
            </a:fld>
            <a:endParaRPr lang="ru-RU" sz="1400" dirty="0">
              <a:solidFill>
                <a:srgbClr val="104685"/>
              </a:solidFill>
              <a:latin typeface="+mn-lt"/>
            </a:endParaRPr>
          </a:p>
        </p:txBody>
      </p:sp>
      <p:sp>
        <p:nvSpPr>
          <p:cNvPr id="24579" name="Rectangle 2"/>
          <p:cNvSpPr txBox="1">
            <a:spLocks noRot="1" noChangeArrowheads="1"/>
          </p:cNvSpPr>
          <p:nvPr/>
        </p:nvSpPr>
        <p:spPr bwMode="auto">
          <a:xfrm>
            <a:off x="2843213" y="260350"/>
            <a:ext cx="614362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b="1"/>
              <a:t>Направление расходования средств, выделенных на строительство и реконструкцию автодорог </a:t>
            </a:r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4572000" y="105273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4581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2988" y="739775"/>
            <a:ext cx="4968875" cy="270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58888" y="4365625"/>
            <a:ext cx="4584700" cy="275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11263" y="1844675"/>
            <a:ext cx="6816725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4" name="TextBox 12"/>
          <p:cNvSpPr txBox="1">
            <a:spLocks noChangeArrowheads="1"/>
          </p:cNvSpPr>
          <p:nvPr/>
        </p:nvSpPr>
        <p:spPr bwMode="auto">
          <a:xfrm>
            <a:off x="323850" y="1341438"/>
            <a:ext cx="11223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rgbClr val="0070C0"/>
                </a:solidFill>
              </a:rPr>
              <a:t>2008 г.</a:t>
            </a:r>
          </a:p>
        </p:txBody>
      </p:sp>
      <p:sp>
        <p:nvSpPr>
          <p:cNvPr id="24585" name="TextBox 13"/>
          <p:cNvSpPr txBox="1">
            <a:spLocks noChangeArrowheads="1"/>
          </p:cNvSpPr>
          <p:nvPr/>
        </p:nvSpPr>
        <p:spPr bwMode="auto">
          <a:xfrm>
            <a:off x="323850" y="3141663"/>
            <a:ext cx="11223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rgbClr val="0070C0"/>
                </a:solidFill>
              </a:rPr>
              <a:t>2009 г.</a:t>
            </a:r>
          </a:p>
        </p:txBody>
      </p:sp>
      <p:sp>
        <p:nvSpPr>
          <p:cNvPr id="24586" name="TextBox 14"/>
          <p:cNvSpPr txBox="1">
            <a:spLocks noChangeArrowheads="1"/>
          </p:cNvSpPr>
          <p:nvPr/>
        </p:nvSpPr>
        <p:spPr bwMode="auto">
          <a:xfrm>
            <a:off x="331788" y="4797425"/>
            <a:ext cx="11223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rgbClr val="0070C0"/>
                </a:solidFill>
              </a:rPr>
              <a:t>2010 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9"/>
          <p:cNvSpPr>
            <a:spLocks noChangeArrowheads="1"/>
          </p:cNvSpPr>
          <p:nvPr/>
        </p:nvSpPr>
        <p:spPr bwMode="auto">
          <a:xfrm>
            <a:off x="395288" y="1385888"/>
            <a:ext cx="8280400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534988" indent="-534988" algn="just">
              <a:spcAft>
                <a:spcPts val="1200"/>
              </a:spcAft>
              <a:buSzPct val="140000"/>
              <a:buFont typeface="Arial" pitchFamily="34" charset="0"/>
              <a:buChar char="•"/>
              <a:defRPr/>
            </a:pPr>
            <a:r>
              <a:rPr lang="ru-RU" sz="1700" dirty="0">
                <a:solidFill>
                  <a:srgbClr val="002060"/>
                </a:solidFill>
                <a:latin typeface="+mn-lt"/>
              </a:rPr>
              <a:t> С начала действия Программы ОАО «ГТЛК» активно сотрудничает с </a:t>
            </a:r>
            <a:r>
              <a:rPr lang="ru-RU" sz="1700" dirty="0">
                <a:solidFill>
                  <a:srgbClr val="002060"/>
                </a:solidFill>
                <a:latin typeface="+mn-lt"/>
              </a:rPr>
              <a:t>      </a:t>
            </a:r>
            <a:r>
              <a:rPr lang="ru-RU" sz="1700" b="1" dirty="0">
                <a:solidFill>
                  <a:srgbClr val="0070C0"/>
                </a:solidFill>
                <a:latin typeface="+mn-lt"/>
              </a:rPr>
              <a:t>ОАО </a:t>
            </a:r>
            <a:r>
              <a:rPr lang="ru-RU" sz="1700" b="1" dirty="0">
                <a:solidFill>
                  <a:srgbClr val="0070C0"/>
                </a:solidFill>
                <a:latin typeface="+mn-lt"/>
              </a:rPr>
              <a:t>«КАМАЗ»</a:t>
            </a:r>
            <a:r>
              <a:rPr lang="ru-RU" sz="1700" dirty="0">
                <a:solidFill>
                  <a:srgbClr val="002060"/>
                </a:solidFill>
                <a:latin typeface="+mn-lt"/>
              </a:rPr>
              <a:t>. У предприятий группы КАМАЗ закуплено </a:t>
            </a:r>
            <a:r>
              <a:rPr lang="ru-RU" sz="1700" b="1" dirty="0">
                <a:solidFill>
                  <a:srgbClr val="002060"/>
                </a:solidFill>
                <a:latin typeface="+mn-lt"/>
              </a:rPr>
              <a:t>3405 </a:t>
            </a:r>
            <a:r>
              <a:rPr lang="ru-RU" sz="1700" b="1" dirty="0">
                <a:solidFill>
                  <a:srgbClr val="002060"/>
                </a:solidFill>
                <a:latin typeface="+mn-lt"/>
              </a:rPr>
              <a:t>ед. </a:t>
            </a:r>
            <a:r>
              <a:rPr lang="ru-RU" sz="1700" dirty="0">
                <a:solidFill>
                  <a:srgbClr val="002060"/>
                </a:solidFill>
                <a:latin typeface="+mn-lt"/>
              </a:rPr>
              <a:t>спецтехники. В 2010 году ОАО «ГТЛК» заняла второе место по количеству закупаемой </a:t>
            </a:r>
            <a:r>
              <a:rPr lang="ru-RU" sz="1700" dirty="0">
                <a:solidFill>
                  <a:srgbClr val="002060"/>
                </a:solidFill>
                <a:latin typeface="+mn-lt"/>
              </a:rPr>
              <a:t>техники </a:t>
            </a:r>
            <a:r>
              <a:rPr lang="ru-RU" sz="1700" dirty="0">
                <a:solidFill>
                  <a:srgbClr val="002060"/>
                </a:solidFill>
                <a:latin typeface="+mn-lt"/>
              </a:rPr>
              <a:t>после Министерства обороны РФ.</a:t>
            </a:r>
          </a:p>
          <a:p>
            <a:pPr marL="534988" indent="-534988" algn="just">
              <a:spcAft>
                <a:spcPts val="1200"/>
              </a:spcAft>
              <a:buSzPct val="140000"/>
              <a:buFont typeface="Arial" pitchFamily="34" charset="0"/>
              <a:buChar char="•"/>
              <a:defRPr/>
            </a:pPr>
            <a:r>
              <a:rPr lang="ru-RU" sz="1700" dirty="0">
                <a:solidFill>
                  <a:srgbClr val="002060"/>
                </a:solidFill>
                <a:latin typeface="+mn-lt"/>
              </a:rPr>
              <a:t> По программе льготного лизинга заключены договора на поставку более </a:t>
            </a:r>
            <a:r>
              <a:rPr lang="ru-RU" sz="1700" b="1" dirty="0">
                <a:solidFill>
                  <a:srgbClr val="002060"/>
                </a:solidFill>
                <a:latin typeface="+mn-lt"/>
              </a:rPr>
              <a:t>500 единиц </a:t>
            </a:r>
            <a:r>
              <a:rPr lang="ru-RU" sz="1700" dirty="0">
                <a:solidFill>
                  <a:srgbClr val="002060"/>
                </a:solidFill>
                <a:latin typeface="+mn-lt"/>
              </a:rPr>
              <a:t>автобусов на общую сумму  </a:t>
            </a:r>
            <a:r>
              <a:rPr lang="ru-RU" sz="1700" b="1" dirty="0">
                <a:solidFill>
                  <a:srgbClr val="002060"/>
                </a:solidFill>
                <a:latin typeface="+mn-lt"/>
              </a:rPr>
              <a:t>1,3 млрд. рублей. </a:t>
            </a:r>
          </a:p>
          <a:p>
            <a:pPr marL="534988" indent="-534988" algn="just">
              <a:spcAft>
                <a:spcPts val="1200"/>
              </a:spcAft>
              <a:buSzPct val="140000"/>
              <a:buFont typeface="Arial" pitchFamily="34" charset="0"/>
              <a:buChar char="•"/>
              <a:defRPr/>
            </a:pPr>
            <a:r>
              <a:rPr lang="ru-RU" sz="1700" dirty="0">
                <a:solidFill>
                  <a:srgbClr val="002060"/>
                </a:solidFill>
                <a:latin typeface="+mn-lt"/>
              </a:rPr>
              <a:t> ОАО «ГТЛК» является партнером </a:t>
            </a:r>
            <a:r>
              <a:rPr lang="ru-RU" sz="1700" b="1" dirty="0">
                <a:solidFill>
                  <a:srgbClr val="0070C0"/>
                </a:solidFill>
                <a:latin typeface="+mn-lt"/>
              </a:rPr>
              <a:t>Группы ГАЗ</a:t>
            </a:r>
            <a:r>
              <a:rPr lang="ru-RU" sz="1700" dirty="0">
                <a:solidFill>
                  <a:srgbClr val="002060"/>
                </a:solidFill>
                <a:latin typeface="+mn-lt"/>
              </a:rPr>
              <a:t>. У </a:t>
            </a:r>
            <a:r>
              <a:rPr lang="ru-RU" sz="1700" dirty="0">
                <a:solidFill>
                  <a:srgbClr val="002060"/>
                </a:solidFill>
                <a:latin typeface="+mn-lt"/>
              </a:rPr>
              <a:t>предприятий Группы </a:t>
            </a:r>
            <a:r>
              <a:rPr lang="ru-RU" sz="1700" dirty="0">
                <a:solidFill>
                  <a:srgbClr val="002060"/>
                </a:solidFill>
                <a:latin typeface="+mn-lt"/>
              </a:rPr>
              <a:t>приобретено </a:t>
            </a:r>
            <a:r>
              <a:rPr lang="ru-RU" sz="1700" b="1" dirty="0">
                <a:solidFill>
                  <a:srgbClr val="002060"/>
                </a:solidFill>
                <a:latin typeface="+mn-lt"/>
              </a:rPr>
              <a:t>632 единицы </a:t>
            </a:r>
            <a:r>
              <a:rPr lang="ru-RU" sz="1700" dirty="0">
                <a:solidFill>
                  <a:srgbClr val="002060"/>
                </a:solidFill>
                <a:latin typeface="+mn-lt"/>
              </a:rPr>
              <a:t>техники на общую сумму </a:t>
            </a:r>
            <a:r>
              <a:rPr lang="ru-RU" sz="1700" b="1" dirty="0">
                <a:solidFill>
                  <a:srgbClr val="002060"/>
                </a:solidFill>
                <a:latin typeface="+mn-lt"/>
              </a:rPr>
              <a:t>1,8 </a:t>
            </a:r>
            <a:r>
              <a:rPr lang="ru-RU" sz="1700" b="1" dirty="0">
                <a:solidFill>
                  <a:srgbClr val="002060"/>
                </a:solidFill>
                <a:latin typeface="+mn-lt"/>
              </a:rPr>
              <a:t>млрд. рублей</a:t>
            </a:r>
            <a:r>
              <a:rPr lang="ru-RU" sz="1700" dirty="0">
                <a:solidFill>
                  <a:srgbClr val="002060"/>
                </a:solidFill>
                <a:latin typeface="+mn-lt"/>
              </a:rPr>
              <a:t>, в том числе </a:t>
            </a:r>
            <a:r>
              <a:rPr lang="ru-RU" sz="1700" b="1" dirty="0">
                <a:solidFill>
                  <a:srgbClr val="002060"/>
                </a:solidFill>
                <a:latin typeface="+mn-lt"/>
              </a:rPr>
              <a:t>461 единицу </a:t>
            </a:r>
            <a:r>
              <a:rPr lang="ru-RU" sz="1700" dirty="0">
                <a:solidFill>
                  <a:srgbClr val="002060"/>
                </a:solidFill>
                <a:latin typeface="+mn-lt"/>
              </a:rPr>
              <a:t>автобусов различных типов.</a:t>
            </a:r>
          </a:p>
          <a:p>
            <a:pPr marL="534988" indent="-534988" algn="just">
              <a:spcAft>
                <a:spcPts val="1200"/>
              </a:spcAft>
              <a:buSzPct val="140000"/>
              <a:buFont typeface="Arial" pitchFamily="34" charset="0"/>
              <a:buChar char="•"/>
              <a:defRPr/>
            </a:pPr>
            <a:r>
              <a:rPr lang="ru-RU" sz="1700" dirty="0">
                <a:solidFill>
                  <a:srgbClr val="002060"/>
                </a:solidFill>
                <a:latin typeface="+mn-lt"/>
              </a:rPr>
              <a:t> В ноябре 2010 г. ОАО «ГТЛК»  вышла на рынок городского электрического транспорта. С </a:t>
            </a:r>
            <a:r>
              <a:rPr lang="ru-RU" sz="1700" b="1" dirty="0">
                <a:solidFill>
                  <a:srgbClr val="0070C0"/>
                </a:solidFill>
                <a:latin typeface="+mn-lt"/>
              </a:rPr>
              <a:t>МУП «</a:t>
            </a:r>
            <a:r>
              <a:rPr lang="ru-RU" sz="1700" b="1" dirty="0" err="1">
                <a:solidFill>
                  <a:srgbClr val="0070C0"/>
                </a:solidFill>
                <a:latin typeface="+mn-lt"/>
              </a:rPr>
              <a:t>Метроэлектротранс</a:t>
            </a:r>
            <a:r>
              <a:rPr lang="ru-RU" sz="1700" b="1" dirty="0">
                <a:solidFill>
                  <a:srgbClr val="0070C0"/>
                </a:solidFill>
                <a:latin typeface="+mn-lt"/>
              </a:rPr>
              <a:t>» </a:t>
            </a:r>
            <a:r>
              <a:rPr lang="ru-RU" sz="1700" dirty="0">
                <a:solidFill>
                  <a:srgbClr val="002060"/>
                </a:solidFill>
                <a:latin typeface="+mn-lt"/>
              </a:rPr>
              <a:t>г. Волгограда был заключен договор на поставку 7 скоростных трамваев производства петербургского ОАО «ПТМЗ» на общую сумму свыше </a:t>
            </a:r>
            <a:r>
              <a:rPr lang="ru-RU" sz="1700" dirty="0">
                <a:solidFill>
                  <a:srgbClr val="002060"/>
                </a:solidFill>
                <a:latin typeface="+mn-lt"/>
              </a:rPr>
              <a:t>           </a:t>
            </a:r>
            <a:r>
              <a:rPr lang="ru-RU" sz="1700" b="1" dirty="0">
                <a:solidFill>
                  <a:srgbClr val="002060"/>
                </a:solidFill>
                <a:latin typeface="+mn-lt"/>
              </a:rPr>
              <a:t>420 </a:t>
            </a:r>
            <a:r>
              <a:rPr lang="ru-RU" sz="1700" b="1" dirty="0">
                <a:solidFill>
                  <a:srgbClr val="002060"/>
                </a:solidFill>
                <a:latin typeface="+mn-lt"/>
              </a:rPr>
              <a:t>млн. рублей </a:t>
            </a:r>
            <a:r>
              <a:rPr lang="ru-RU" sz="1700" dirty="0">
                <a:solidFill>
                  <a:srgbClr val="002060"/>
                </a:solidFill>
                <a:latin typeface="+mn-lt"/>
              </a:rPr>
              <a:t>(за счет средств привлеченных с финансового рынка).</a:t>
            </a:r>
          </a:p>
          <a:p>
            <a:pPr marL="534988" indent="-534988" algn="just">
              <a:spcAft>
                <a:spcPts val="1200"/>
              </a:spcAft>
              <a:buSzPct val="140000"/>
              <a:buFont typeface="Arial" pitchFamily="34" charset="0"/>
              <a:buChar char="•"/>
              <a:defRPr/>
            </a:pPr>
            <a:r>
              <a:rPr lang="ru-RU" sz="1700" dirty="0">
                <a:solidFill>
                  <a:srgbClr val="002060"/>
                </a:solidFill>
                <a:latin typeface="+mn-lt"/>
              </a:rPr>
              <a:t>Вся техника, предоставляемая ОАО «ГТЛК» потребителям в рамках программы льготного лизинга, оснащается бортовыми навигационно-связными терминалами системы </a:t>
            </a:r>
            <a:r>
              <a:rPr lang="ru-RU" sz="1700" b="1" dirty="0">
                <a:solidFill>
                  <a:srgbClr val="0070C0"/>
                </a:solidFill>
                <a:latin typeface="+mn-lt"/>
              </a:rPr>
              <a:t>ГЛОНАСС</a:t>
            </a:r>
            <a:r>
              <a:rPr lang="ru-RU" sz="1700" dirty="0">
                <a:solidFill>
                  <a:srgbClr val="002060"/>
                </a:solidFill>
                <a:latin typeface="+mn-lt"/>
              </a:rPr>
              <a:t>. </a:t>
            </a:r>
          </a:p>
          <a:p>
            <a:pPr marL="534988" indent="-534988" algn="just">
              <a:spcAft>
                <a:spcPts val="1200"/>
              </a:spcAft>
              <a:buSzPct val="140000"/>
              <a:buFont typeface="Arial" pitchFamily="34" charset="0"/>
              <a:buChar char="•"/>
              <a:defRPr/>
            </a:pPr>
            <a:endParaRPr lang="ru-RU" sz="17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827088" y="419100"/>
            <a:ext cx="8332787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endParaRPr lang="ru-RU" sz="2000" b="1">
              <a:solidFill>
                <a:srgbClr val="808285"/>
              </a:solidFill>
              <a:latin typeface="Arial" charset="0"/>
            </a:endParaRPr>
          </a:p>
        </p:txBody>
      </p:sp>
      <p:sp>
        <p:nvSpPr>
          <p:cNvPr id="4" name="Номер слайда 6"/>
          <p:cNvSpPr txBox="1">
            <a:spLocks noGrp="1"/>
          </p:cNvSpPr>
          <p:nvPr/>
        </p:nvSpPr>
        <p:spPr bwMode="auto">
          <a:xfrm>
            <a:off x="6831013" y="6453188"/>
            <a:ext cx="2133600" cy="3603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D08D2ABA-273D-4FD8-879B-7083D4047F85}" type="slidenum">
              <a:rPr lang="ru-RU" sz="1400">
                <a:solidFill>
                  <a:srgbClr val="104685"/>
                </a:solidFill>
                <a:latin typeface="+mn-lt"/>
              </a:rPr>
              <a:pPr algn="r">
                <a:defRPr/>
              </a:pPr>
              <a:t>8</a:t>
            </a:fld>
            <a:endParaRPr lang="ru-RU" sz="1400" dirty="0">
              <a:solidFill>
                <a:srgbClr val="104685"/>
              </a:solidFill>
              <a:latin typeface="+mn-lt"/>
            </a:endParaRPr>
          </a:p>
        </p:txBody>
      </p:sp>
      <p:sp>
        <p:nvSpPr>
          <p:cNvPr id="25604" name="Rectangle 2"/>
          <p:cNvSpPr txBox="1">
            <a:spLocks noRot="1" noChangeArrowheads="1"/>
          </p:cNvSpPr>
          <p:nvPr/>
        </p:nvSpPr>
        <p:spPr bwMode="auto">
          <a:xfrm>
            <a:off x="2843213" y="357188"/>
            <a:ext cx="6192837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ru-RU" b="1"/>
              <a:t>Результаты деятельности Государственной транспортно-лизинговой компании на 1 мая 2011</a:t>
            </a:r>
          </a:p>
        </p:txBody>
      </p:sp>
      <p:pic>
        <p:nvPicPr>
          <p:cNvPr id="25605" name="Picture 8" descr="logo_cu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908050"/>
            <a:ext cx="1476375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80975" y="1095375"/>
            <a:ext cx="3429000" cy="204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Text Box 6"/>
          <p:cNvSpPr txBox="1">
            <a:spLocks noChangeArrowheads="1"/>
          </p:cNvSpPr>
          <p:nvPr/>
        </p:nvSpPr>
        <p:spPr bwMode="auto">
          <a:xfrm>
            <a:off x="1801813" y="1949450"/>
            <a:ext cx="12319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5306" tIns="32653" rIns="65306" bIns="32653"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1</a:t>
            </a:r>
            <a:r>
              <a:rPr lang="en-US" b="1"/>
              <a:t>5</a:t>
            </a:r>
            <a:r>
              <a:rPr lang="ru-RU" b="1"/>
              <a:t>,</a:t>
            </a:r>
            <a:r>
              <a:rPr lang="en-US" b="1"/>
              <a:t>5</a:t>
            </a:r>
            <a:r>
              <a:rPr lang="ru-RU" b="1"/>
              <a:t> %</a:t>
            </a:r>
          </a:p>
        </p:txBody>
      </p:sp>
      <p:sp>
        <p:nvSpPr>
          <p:cNvPr id="26627" name="Text Box 7"/>
          <p:cNvSpPr txBox="1">
            <a:spLocks noChangeArrowheads="1"/>
          </p:cNvSpPr>
          <p:nvPr/>
        </p:nvSpPr>
        <p:spPr bwMode="auto">
          <a:xfrm>
            <a:off x="68263" y="3033713"/>
            <a:ext cx="1992312" cy="2124075"/>
          </a:xfrm>
          <a:prstGeom prst="rect">
            <a:avLst/>
          </a:prstGeom>
          <a:noFill/>
          <a:ln w="19050">
            <a:solidFill>
              <a:srgbClr val="0070C0"/>
            </a:solidFill>
            <a:miter lim="800000"/>
            <a:headEnd/>
            <a:tailEnd/>
          </a:ln>
        </p:spPr>
        <p:txBody>
          <a:bodyPr lIns="65306" tIns="32653" rIns="65306" bIns="32653"/>
          <a:lstStyle/>
          <a:p>
            <a:pPr>
              <a:lnSpc>
                <a:spcPct val="80000"/>
              </a:lnSpc>
            </a:pPr>
            <a:r>
              <a:rPr lang="ru-RU" sz="1000"/>
              <a:t>Грузовые и пассажирские перевозки автомобильным транспортом с учетом расходов на эксплуатацию личного автотранспорта (</a:t>
            </a:r>
            <a:r>
              <a:rPr lang="en-US" sz="1000"/>
              <a:t>3</a:t>
            </a:r>
            <a:r>
              <a:rPr lang="ru-RU" sz="1000"/>
              <a:t>2</a:t>
            </a:r>
            <a:r>
              <a:rPr lang="en-US" sz="1000"/>
              <a:t>3</a:t>
            </a:r>
            <a:r>
              <a:rPr lang="ru-RU" sz="1000"/>
              <a:t>3 млрд. руб.)</a:t>
            </a:r>
          </a:p>
        </p:txBody>
      </p:sp>
      <p:sp>
        <p:nvSpPr>
          <p:cNvPr id="26628" name="Text Box 8"/>
          <p:cNvSpPr txBox="1">
            <a:spLocks noChangeArrowheads="1"/>
          </p:cNvSpPr>
          <p:nvPr/>
        </p:nvSpPr>
        <p:spPr bwMode="auto">
          <a:xfrm>
            <a:off x="2171700" y="3033713"/>
            <a:ext cx="2066925" cy="1860550"/>
          </a:xfrm>
          <a:prstGeom prst="rect">
            <a:avLst/>
          </a:prstGeom>
          <a:noFill/>
          <a:ln w="19050">
            <a:solidFill>
              <a:srgbClr val="0070C0"/>
            </a:solidFill>
            <a:miter lim="800000"/>
            <a:headEnd/>
            <a:tailEnd/>
          </a:ln>
        </p:spPr>
        <p:txBody>
          <a:bodyPr lIns="65306" tIns="32653" rIns="65306" bIns="32653"/>
          <a:lstStyle/>
          <a:p>
            <a:pPr>
              <a:spcBef>
                <a:spcPct val="50000"/>
              </a:spcBef>
            </a:pPr>
            <a:r>
              <a:rPr lang="ru-RU" sz="1000"/>
              <a:t>Подрядные работы по строительству и реконструкции автомобильных дорог (3</a:t>
            </a:r>
            <a:r>
              <a:rPr lang="en-US" sz="1000"/>
              <a:t>17</a:t>
            </a:r>
            <a:r>
              <a:rPr lang="ru-RU" sz="1000"/>
              <a:t> млрд. руб.)</a:t>
            </a:r>
          </a:p>
        </p:txBody>
      </p:sp>
      <p:sp>
        <p:nvSpPr>
          <p:cNvPr id="26629" name="Text Box 9"/>
          <p:cNvSpPr txBox="1">
            <a:spLocks noChangeArrowheads="1"/>
          </p:cNvSpPr>
          <p:nvPr/>
        </p:nvSpPr>
        <p:spPr bwMode="auto">
          <a:xfrm>
            <a:off x="6497638" y="3009900"/>
            <a:ext cx="2209800" cy="1663700"/>
          </a:xfrm>
          <a:prstGeom prst="rect">
            <a:avLst/>
          </a:prstGeom>
          <a:noFill/>
          <a:ln w="19050">
            <a:solidFill>
              <a:srgbClr val="0070C0"/>
            </a:solidFill>
            <a:miter lim="800000"/>
            <a:headEnd/>
            <a:tailEnd/>
          </a:ln>
        </p:spPr>
        <p:txBody>
          <a:bodyPr lIns="65306" tIns="32653" rIns="65306" bIns="32653"/>
          <a:lstStyle/>
          <a:p>
            <a:pPr>
              <a:spcBef>
                <a:spcPct val="50000"/>
              </a:spcBef>
            </a:pPr>
            <a:r>
              <a:rPr lang="ru-RU" sz="1000"/>
              <a:t>Производство и реализация дорожной техники и оборудования</a:t>
            </a:r>
          </a:p>
        </p:txBody>
      </p:sp>
      <p:sp>
        <p:nvSpPr>
          <p:cNvPr id="26630" name="Text Box 10"/>
          <p:cNvSpPr txBox="1">
            <a:spLocks noChangeArrowheads="1"/>
          </p:cNvSpPr>
          <p:nvPr/>
        </p:nvSpPr>
        <p:spPr bwMode="auto">
          <a:xfrm>
            <a:off x="6489700" y="4752975"/>
            <a:ext cx="2201863" cy="1382713"/>
          </a:xfrm>
          <a:prstGeom prst="rect">
            <a:avLst/>
          </a:prstGeom>
          <a:noFill/>
          <a:ln w="19050">
            <a:solidFill>
              <a:srgbClr val="0070C0"/>
            </a:solidFill>
            <a:miter lim="800000"/>
            <a:headEnd/>
            <a:tailEnd/>
          </a:ln>
        </p:spPr>
        <p:txBody>
          <a:bodyPr lIns="65306" tIns="32653" rIns="65306" bIns="32653"/>
          <a:lstStyle/>
          <a:p>
            <a:pPr>
              <a:spcBef>
                <a:spcPct val="50000"/>
              </a:spcBef>
            </a:pPr>
            <a:r>
              <a:rPr lang="ru-RU" sz="1000"/>
              <a:t>Строительство и эксплуатация объектов дорожного сервиса</a:t>
            </a:r>
          </a:p>
        </p:txBody>
      </p:sp>
      <p:sp>
        <p:nvSpPr>
          <p:cNvPr id="26631" name="Text Box 11"/>
          <p:cNvSpPr txBox="1">
            <a:spLocks noChangeArrowheads="1"/>
          </p:cNvSpPr>
          <p:nvPr/>
        </p:nvSpPr>
        <p:spPr bwMode="auto">
          <a:xfrm>
            <a:off x="6489700" y="6229350"/>
            <a:ext cx="2211388" cy="528638"/>
          </a:xfrm>
          <a:prstGeom prst="rect">
            <a:avLst/>
          </a:prstGeom>
          <a:noFill/>
          <a:ln w="19050">
            <a:solidFill>
              <a:srgbClr val="0070C0"/>
            </a:solidFill>
            <a:miter lim="800000"/>
            <a:headEnd/>
            <a:tailEnd/>
          </a:ln>
        </p:spPr>
        <p:txBody>
          <a:bodyPr lIns="65306" tIns="32653" rIns="65306" bIns="32653"/>
          <a:lstStyle/>
          <a:p>
            <a:pPr>
              <a:spcBef>
                <a:spcPct val="50000"/>
              </a:spcBef>
            </a:pPr>
            <a:r>
              <a:rPr lang="ru-RU" sz="1000"/>
              <a:t>Страхование по договорам ОСАГО и другим (более </a:t>
            </a:r>
            <a:r>
              <a:rPr lang="en-US" sz="1000"/>
              <a:t>77</a:t>
            </a:r>
            <a:r>
              <a:rPr lang="ru-RU" sz="1000"/>
              <a:t> млрд. руб.)</a:t>
            </a:r>
          </a:p>
        </p:txBody>
      </p:sp>
      <p:sp>
        <p:nvSpPr>
          <p:cNvPr id="26632" name="Text Box 12"/>
          <p:cNvSpPr txBox="1">
            <a:spLocks noChangeArrowheads="1"/>
          </p:cNvSpPr>
          <p:nvPr/>
        </p:nvSpPr>
        <p:spPr bwMode="auto">
          <a:xfrm>
            <a:off x="4337050" y="5254625"/>
            <a:ext cx="2074863" cy="1512888"/>
          </a:xfrm>
          <a:prstGeom prst="rect">
            <a:avLst/>
          </a:prstGeom>
          <a:noFill/>
          <a:ln w="19050">
            <a:solidFill>
              <a:srgbClr val="0070C0"/>
            </a:solidFill>
            <a:miter lim="800000"/>
            <a:headEnd/>
            <a:tailEnd/>
          </a:ln>
        </p:spPr>
        <p:txBody>
          <a:bodyPr lIns="65306" tIns="32653" rIns="65306" bIns="32653"/>
          <a:lstStyle/>
          <a:p>
            <a:pPr>
              <a:spcBef>
                <a:spcPct val="50000"/>
              </a:spcBef>
            </a:pPr>
            <a:r>
              <a:rPr lang="ru-RU" sz="1000"/>
              <a:t>Производство и реализация дорожно-строительных материалов</a:t>
            </a:r>
          </a:p>
        </p:txBody>
      </p:sp>
      <p:sp>
        <p:nvSpPr>
          <p:cNvPr id="26633" name="Text Box 13"/>
          <p:cNvSpPr txBox="1">
            <a:spLocks noChangeArrowheads="1"/>
          </p:cNvSpPr>
          <p:nvPr/>
        </p:nvSpPr>
        <p:spPr bwMode="auto">
          <a:xfrm>
            <a:off x="2162175" y="4997450"/>
            <a:ext cx="2070100" cy="1771650"/>
          </a:xfrm>
          <a:prstGeom prst="rect">
            <a:avLst/>
          </a:prstGeom>
          <a:noFill/>
          <a:ln w="19050">
            <a:solidFill>
              <a:srgbClr val="0070C0"/>
            </a:solidFill>
            <a:miter lim="800000"/>
            <a:headEnd/>
            <a:tailEnd/>
          </a:ln>
        </p:spPr>
        <p:txBody>
          <a:bodyPr lIns="65306" tIns="32653" rIns="65306" bIns="32653"/>
          <a:lstStyle/>
          <a:p>
            <a:pPr>
              <a:spcBef>
                <a:spcPct val="50000"/>
              </a:spcBef>
            </a:pPr>
            <a:r>
              <a:rPr lang="ru-RU" sz="1000"/>
              <a:t>Производство и продажа автомобильного топлива и моторных масел (</a:t>
            </a:r>
            <a:r>
              <a:rPr lang="en-US" sz="1000"/>
              <a:t>1382</a:t>
            </a:r>
            <a:r>
              <a:rPr lang="ru-RU" sz="1000"/>
              <a:t> млрд. руб.)</a:t>
            </a:r>
          </a:p>
        </p:txBody>
      </p:sp>
      <p:sp>
        <p:nvSpPr>
          <p:cNvPr id="26634" name="Text Box 14"/>
          <p:cNvSpPr txBox="1">
            <a:spLocks noChangeArrowheads="1"/>
          </p:cNvSpPr>
          <p:nvPr/>
        </p:nvSpPr>
        <p:spPr bwMode="auto">
          <a:xfrm>
            <a:off x="68263" y="5254625"/>
            <a:ext cx="2005012" cy="1512888"/>
          </a:xfrm>
          <a:prstGeom prst="rect">
            <a:avLst/>
          </a:prstGeom>
          <a:noFill/>
          <a:ln w="19050">
            <a:solidFill>
              <a:srgbClr val="0070C0"/>
            </a:solidFill>
            <a:miter lim="800000"/>
            <a:headEnd/>
            <a:tailEnd/>
          </a:ln>
        </p:spPr>
        <p:txBody>
          <a:bodyPr lIns="65306" tIns="32653" rIns="65306" bIns="32653"/>
          <a:lstStyle/>
          <a:p>
            <a:pPr>
              <a:spcBef>
                <a:spcPct val="50000"/>
              </a:spcBef>
            </a:pPr>
            <a:r>
              <a:rPr lang="ru-RU" sz="1000"/>
              <a:t>Производство и продажа автомобилей и запасных частей к ним (</a:t>
            </a:r>
            <a:r>
              <a:rPr lang="en-US" sz="1000"/>
              <a:t>804</a:t>
            </a:r>
            <a:r>
              <a:rPr lang="ru-RU" sz="1000"/>
              <a:t> млрд. руб.)</a:t>
            </a:r>
          </a:p>
        </p:txBody>
      </p:sp>
      <p:sp>
        <p:nvSpPr>
          <p:cNvPr id="26635" name="Text Box 15"/>
          <p:cNvSpPr txBox="1">
            <a:spLocks noChangeArrowheads="1"/>
          </p:cNvSpPr>
          <p:nvPr/>
        </p:nvSpPr>
        <p:spPr bwMode="auto">
          <a:xfrm>
            <a:off x="4333875" y="3024188"/>
            <a:ext cx="2087563" cy="2119312"/>
          </a:xfrm>
          <a:prstGeom prst="rect">
            <a:avLst/>
          </a:prstGeom>
          <a:noFill/>
          <a:ln w="19050">
            <a:solidFill>
              <a:srgbClr val="0070C0"/>
            </a:solidFill>
            <a:miter lim="800000"/>
            <a:headEnd/>
            <a:tailEnd/>
          </a:ln>
        </p:spPr>
        <p:txBody>
          <a:bodyPr lIns="65306" tIns="32653" rIns="65306" bIns="32653"/>
          <a:lstStyle/>
          <a:p>
            <a:pPr>
              <a:spcBef>
                <a:spcPct val="50000"/>
              </a:spcBef>
            </a:pPr>
            <a:r>
              <a:rPr lang="ru-RU" sz="1000"/>
              <a:t>Подрядные работы по ремонту и содержанию автомобильных дорог (1</a:t>
            </a:r>
            <a:r>
              <a:rPr lang="en-US" sz="1000"/>
              <a:t>95</a:t>
            </a:r>
            <a:r>
              <a:rPr lang="ru-RU" sz="1000"/>
              <a:t> млрд. руб.)</a:t>
            </a:r>
          </a:p>
        </p:txBody>
      </p:sp>
      <p:pic>
        <p:nvPicPr>
          <p:cNvPr id="26636" name="Picture 16" descr="КАД_2"/>
          <p:cNvPicPr>
            <a:picLocks noChangeAspect="1" noChangeArrowheads="1"/>
          </p:cNvPicPr>
          <p:nvPr/>
        </p:nvPicPr>
        <p:blipFill>
          <a:blip r:embed="rId3"/>
          <a:srcRect l="11372" t="4695" r="6813"/>
          <a:stretch>
            <a:fillRect/>
          </a:stretch>
        </p:blipFill>
        <p:spPr bwMode="auto">
          <a:xfrm>
            <a:off x="2286000" y="3756025"/>
            <a:ext cx="1868488" cy="104140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26637" name="Picture 17" descr="Они убирают грязь"/>
          <p:cNvPicPr>
            <a:picLocks noChangeAspect="1" noChangeArrowheads="1"/>
          </p:cNvPicPr>
          <p:nvPr/>
        </p:nvPicPr>
        <p:blipFill>
          <a:blip r:embed="rId4">
            <a:lum contrast="12000"/>
          </a:blip>
          <a:srcRect l="20683" t="20695" r="13763" b="14911"/>
          <a:stretch>
            <a:fillRect/>
          </a:stretch>
        </p:blipFill>
        <p:spPr bwMode="auto">
          <a:xfrm>
            <a:off x="4418013" y="4257675"/>
            <a:ext cx="1255712" cy="836613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26638" name="Picture 18" descr="ПК-22"/>
          <p:cNvPicPr>
            <a:picLocks noChangeAspect="1" noChangeArrowheads="1"/>
          </p:cNvPicPr>
          <p:nvPr/>
        </p:nvPicPr>
        <p:blipFill>
          <a:blip r:embed="rId5">
            <a:lum bright="12000"/>
          </a:blip>
          <a:srcRect l="6976" r="6976" b="27165"/>
          <a:stretch>
            <a:fillRect/>
          </a:stretch>
        </p:blipFill>
        <p:spPr bwMode="auto">
          <a:xfrm>
            <a:off x="5108575" y="3600450"/>
            <a:ext cx="1233488" cy="782638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26639" name="Picture 19" descr="DSCN1500"/>
          <p:cNvPicPr>
            <a:picLocks noChangeAspect="1" noChangeArrowheads="1"/>
          </p:cNvPicPr>
          <p:nvPr/>
        </p:nvPicPr>
        <p:blipFill>
          <a:blip r:embed="rId6"/>
          <a:srcRect l="21165" t="19301" r="32700" b="37679"/>
          <a:stretch>
            <a:fillRect/>
          </a:stretch>
        </p:blipFill>
        <p:spPr bwMode="auto">
          <a:xfrm>
            <a:off x="150813" y="3867150"/>
            <a:ext cx="1096962" cy="766763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26640" name="Picture 20" descr="edc673c6aaa652d7f13fa695a498382c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266950" y="5726113"/>
            <a:ext cx="1870075" cy="97155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26641" name="Picture 21" descr="hat"/>
          <p:cNvPicPr>
            <a:picLocks noChangeAspect="1" noChangeArrowheads="1"/>
          </p:cNvPicPr>
          <p:nvPr/>
        </p:nvPicPr>
        <p:blipFill>
          <a:blip r:embed="rId8"/>
          <a:srcRect r="40060"/>
          <a:stretch>
            <a:fillRect/>
          </a:stretch>
        </p:blipFill>
        <p:spPr bwMode="auto">
          <a:xfrm>
            <a:off x="7343775" y="4017963"/>
            <a:ext cx="1285875" cy="568325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26642" name="Picture 22" descr="mers_c109em"/>
          <p:cNvPicPr>
            <a:picLocks noChangeAspect="1" noChangeArrowheads="1"/>
          </p:cNvPicPr>
          <p:nvPr/>
        </p:nvPicPr>
        <p:blipFill>
          <a:blip r:embed="rId9"/>
          <a:srcRect l="2750" t="4637" r="2750" b="12193"/>
          <a:stretch>
            <a:fillRect/>
          </a:stretch>
        </p:blipFill>
        <p:spPr bwMode="auto">
          <a:xfrm>
            <a:off x="914400" y="4398963"/>
            <a:ext cx="1079500" cy="712787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26643" name="Picture 23" descr="gold5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224463" y="5640388"/>
            <a:ext cx="1079500" cy="1062037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26644" name="Picture 24" descr="dz122_2"/>
          <p:cNvPicPr>
            <a:picLocks noChangeAspect="1" noChangeArrowheads="1"/>
          </p:cNvPicPr>
          <p:nvPr/>
        </p:nvPicPr>
        <p:blipFill>
          <a:blip r:embed="rId11">
            <a:lum contrast="12000"/>
          </a:blip>
          <a:srcRect/>
          <a:stretch>
            <a:fillRect/>
          </a:stretch>
        </p:blipFill>
        <p:spPr bwMode="auto">
          <a:xfrm>
            <a:off x="6559550" y="3435350"/>
            <a:ext cx="1274763" cy="703263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26645" name="Picture 25" descr="конвейер АВТОВАЗА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00038" y="5781675"/>
            <a:ext cx="1577975" cy="915988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26646" name="Picture 26" descr="04"/>
          <p:cNvPicPr>
            <a:picLocks noChangeAspect="1" noChangeArrowheads="1"/>
          </p:cNvPicPr>
          <p:nvPr/>
        </p:nvPicPr>
        <p:blipFill>
          <a:blip r:embed="rId13"/>
          <a:srcRect l="10748" t="9236" r="12109" b="20009"/>
          <a:stretch>
            <a:fillRect/>
          </a:stretch>
        </p:blipFill>
        <p:spPr bwMode="auto">
          <a:xfrm>
            <a:off x="7577138" y="5348288"/>
            <a:ext cx="1052512" cy="72390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26647" name="Picture 27" descr="Закрыть окно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548438" y="5151438"/>
            <a:ext cx="1062037" cy="849312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sp>
        <p:nvSpPr>
          <p:cNvPr id="29" name="Номер слайда 6"/>
          <p:cNvSpPr txBox="1">
            <a:spLocks noGrp="1"/>
          </p:cNvSpPr>
          <p:nvPr/>
        </p:nvSpPr>
        <p:spPr bwMode="auto">
          <a:xfrm>
            <a:off x="6875463" y="6453188"/>
            <a:ext cx="2133600" cy="360362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689B3504-A0B2-4533-AE2F-C60DD4F71190}" type="slidenum">
              <a:rPr lang="ru-RU" sz="1400">
                <a:solidFill>
                  <a:srgbClr val="104685"/>
                </a:solidFill>
                <a:latin typeface="+mn-lt"/>
              </a:rPr>
              <a:pPr algn="r">
                <a:defRPr/>
              </a:pPr>
              <a:t>9</a:t>
            </a:fld>
            <a:endParaRPr lang="ru-RU" sz="1400" dirty="0">
              <a:solidFill>
                <a:srgbClr val="104685"/>
              </a:solidFill>
              <a:latin typeface="+mn-lt"/>
            </a:endParaRPr>
          </a:p>
        </p:txBody>
      </p:sp>
      <p:sp>
        <p:nvSpPr>
          <p:cNvPr id="30" name="Стрелка вниз 29"/>
          <p:cNvSpPr/>
          <p:nvPr/>
        </p:nvSpPr>
        <p:spPr>
          <a:xfrm flipV="1">
            <a:off x="1403350" y="2708275"/>
            <a:ext cx="1439863" cy="322263"/>
          </a:xfrm>
          <a:prstGeom prst="downArrow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650" name="Rectangle 2"/>
          <p:cNvSpPr txBox="1">
            <a:spLocks noRot="1" noChangeArrowheads="1"/>
          </p:cNvSpPr>
          <p:nvPr/>
        </p:nvSpPr>
        <p:spPr bwMode="auto">
          <a:xfrm>
            <a:off x="2952750" y="336550"/>
            <a:ext cx="622776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ru-RU" b="1"/>
              <a:t>Доля в ВВП за 2009 продукции, объемов работ и услуг, произведенных в отраслях экономики, связанных с автодорожным комплексом,                 в ВВП Российской Федерации </a:t>
            </a:r>
          </a:p>
        </p:txBody>
      </p:sp>
      <p:sp>
        <p:nvSpPr>
          <p:cNvPr id="26651" name="Прямоугольник 31"/>
          <p:cNvSpPr>
            <a:spLocks noChangeArrowheads="1"/>
          </p:cNvSpPr>
          <p:nvPr/>
        </p:nvSpPr>
        <p:spPr bwMode="auto">
          <a:xfrm>
            <a:off x="34925" y="908050"/>
            <a:ext cx="33845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/>
              <a:t>Объем валового внутреннего продукта Российской Федерации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ица">
  <a:themeElements>
    <a:clrScheme name="Граница 7">
      <a:dk1>
        <a:srgbClr val="000000"/>
      </a:dk1>
      <a:lt1>
        <a:srgbClr val="DDDCC5"/>
      </a:lt1>
      <a:dk2>
        <a:srgbClr val="95934B"/>
      </a:dk2>
      <a:lt2>
        <a:srgbClr val="DBDAC3"/>
      </a:lt2>
      <a:accent1>
        <a:srgbClr val="EAEBE1"/>
      </a:accent1>
      <a:accent2>
        <a:srgbClr val="9DB0B7"/>
      </a:accent2>
      <a:accent3>
        <a:srgbClr val="EBEBDF"/>
      </a:accent3>
      <a:accent4>
        <a:srgbClr val="000000"/>
      </a:accent4>
      <a:accent5>
        <a:srgbClr val="F3F3EE"/>
      </a:accent5>
      <a:accent6>
        <a:srgbClr val="8E9FA6"/>
      </a:accent6>
      <a:hlink>
        <a:srgbClr val="009900"/>
      </a:hlink>
      <a:folHlink>
        <a:srgbClr val="808000"/>
      </a:folHlink>
    </a:clrScheme>
    <a:fontScheme name="Границ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Граница 1">
        <a:dk1>
          <a:srgbClr val="00007A"/>
        </a:dk1>
        <a:lt1>
          <a:srgbClr val="FFFFFF"/>
        </a:lt1>
        <a:dk2>
          <a:srgbClr val="000066"/>
        </a:dk2>
        <a:lt2>
          <a:srgbClr val="CCECFF"/>
        </a:lt2>
        <a:accent1>
          <a:srgbClr val="6F64C2"/>
        </a:accent1>
        <a:accent2>
          <a:srgbClr val="0089BA"/>
        </a:accent2>
        <a:accent3>
          <a:srgbClr val="AAAAB8"/>
        </a:accent3>
        <a:accent4>
          <a:srgbClr val="DADADA"/>
        </a:accent4>
        <a:accent5>
          <a:srgbClr val="BBB8DD"/>
        </a:accent5>
        <a:accent6>
          <a:srgbClr val="007CA8"/>
        </a:accent6>
        <a:hlink>
          <a:srgbClr val="66CCFF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2">
        <a:dk1>
          <a:srgbClr val="5B5D6B"/>
        </a:dk1>
        <a:lt1>
          <a:srgbClr val="FFFFFF"/>
        </a:lt1>
        <a:dk2>
          <a:srgbClr val="5A5C6C"/>
        </a:dk2>
        <a:lt2>
          <a:srgbClr val="FFFFCC"/>
        </a:lt2>
        <a:accent1>
          <a:srgbClr val="9966FF"/>
        </a:accent1>
        <a:accent2>
          <a:srgbClr val="9383B3"/>
        </a:accent2>
        <a:accent3>
          <a:srgbClr val="B5B5BA"/>
        </a:accent3>
        <a:accent4>
          <a:srgbClr val="DADADA"/>
        </a:accent4>
        <a:accent5>
          <a:srgbClr val="CAB8FF"/>
        </a:accent5>
        <a:accent6>
          <a:srgbClr val="8576A2"/>
        </a:accent6>
        <a:hlink>
          <a:srgbClr val="A3C145"/>
        </a:hlink>
        <a:folHlink>
          <a:srgbClr val="6FA9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3">
        <a:dk1>
          <a:srgbClr val="86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6600"/>
        </a:accent1>
        <a:accent2>
          <a:srgbClr val="FF9933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4">
        <a:dk1>
          <a:srgbClr val="676A5C"/>
        </a:dk1>
        <a:lt1>
          <a:srgbClr val="FFFFFF"/>
        </a:lt1>
        <a:dk2>
          <a:srgbClr val="686B5D"/>
        </a:dk2>
        <a:lt2>
          <a:srgbClr val="FFFFCC"/>
        </a:lt2>
        <a:accent1>
          <a:srgbClr val="CC6600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E2B8AA"/>
        </a:accent5>
        <a:accent6>
          <a:srgbClr val="738F98"/>
        </a:accent6>
        <a:hlink>
          <a:srgbClr val="DDBF4F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5">
        <a:dk1>
          <a:srgbClr val="AC835E"/>
        </a:dk1>
        <a:lt1>
          <a:srgbClr val="FFFFFF"/>
        </a:lt1>
        <a:dk2>
          <a:srgbClr val="AE8764"/>
        </a:dk2>
        <a:lt2>
          <a:srgbClr val="FFFFCC"/>
        </a:lt2>
        <a:accent1>
          <a:srgbClr val="CC6600"/>
        </a:accent1>
        <a:accent2>
          <a:srgbClr val="FF5050"/>
        </a:accent2>
        <a:accent3>
          <a:srgbClr val="D3C3B8"/>
        </a:accent3>
        <a:accent4>
          <a:srgbClr val="DADADA"/>
        </a:accent4>
        <a:accent5>
          <a:srgbClr val="E2B8AA"/>
        </a:accent5>
        <a:accent6>
          <a:srgbClr val="E74848"/>
        </a:accent6>
        <a:hlink>
          <a:srgbClr val="FFCC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6">
        <a:dk1>
          <a:srgbClr val="526133"/>
        </a:dk1>
        <a:lt1>
          <a:srgbClr val="FFFFFF"/>
        </a:lt1>
        <a:dk2>
          <a:srgbClr val="4E5D31"/>
        </a:dk2>
        <a:lt2>
          <a:srgbClr val="FFFFCC"/>
        </a:lt2>
        <a:accent1>
          <a:srgbClr val="99CC00"/>
        </a:accent1>
        <a:accent2>
          <a:srgbClr val="7A9505"/>
        </a:accent2>
        <a:accent3>
          <a:srgbClr val="B2B6AD"/>
        </a:accent3>
        <a:accent4>
          <a:srgbClr val="DADADA"/>
        </a:accent4>
        <a:accent5>
          <a:srgbClr val="CAE2AA"/>
        </a:accent5>
        <a:accent6>
          <a:srgbClr val="6E8704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7">
        <a:dk1>
          <a:srgbClr val="000000"/>
        </a:dk1>
        <a:lt1>
          <a:srgbClr val="DDDCC5"/>
        </a:lt1>
        <a:dk2>
          <a:srgbClr val="95934B"/>
        </a:dk2>
        <a:lt2>
          <a:srgbClr val="DBDAC3"/>
        </a:lt2>
        <a:accent1>
          <a:srgbClr val="EAEBE1"/>
        </a:accent1>
        <a:accent2>
          <a:srgbClr val="9DB0B7"/>
        </a:accent2>
        <a:accent3>
          <a:srgbClr val="EBEBDF"/>
        </a:accent3>
        <a:accent4>
          <a:srgbClr val="000000"/>
        </a:accent4>
        <a:accent5>
          <a:srgbClr val="F3F3EE"/>
        </a:accent5>
        <a:accent6>
          <a:srgbClr val="8E9FA6"/>
        </a:accent6>
        <a:hlink>
          <a:srgbClr val="0099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Граница 8">
        <a:dk1>
          <a:srgbClr val="007E7B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CC66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B95C"/>
        </a:accent6>
        <a:hlink>
          <a:srgbClr val="CCFFCC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9">
        <a:dk1>
          <a:srgbClr val="000000"/>
        </a:dk1>
        <a:lt1>
          <a:srgbClr val="FFFFFF"/>
        </a:lt1>
        <a:dk2>
          <a:srgbClr val="000000"/>
        </a:dk2>
        <a:lt2>
          <a:srgbClr val="FEFEFE"/>
        </a:lt2>
        <a:accent1>
          <a:srgbClr val="E1E1FF"/>
        </a:accent1>
        <a:accent2>
          <a:srgbClr val="D9FFF8"/>
        </a:accent2>
        <a:accent3>
          <a:srgbClr val="FFFFFF"/>
        </a:accent3>
        <a:accent4>
          <a:srgbClr val="000000"/>
        </a:accent4>
        <a:accent5>
          <a:srgbClr val="EEEEFF"/>
        </a:accent5>
        <a:accent6>
          <a:srgbClr val="C4E7E1"/>
        </a:accent6>
        <a:hlink>
          <a:srgbClr val="9966FF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6850</TotalTime>
  <Words>3430</Words>
  <Application>Microsoft Office PowerPoint</Application>
  <PresentationFormat>Экран (4:3)</PresentationFormat>
  <Paragraphs>522</Paragraphs>
  <Slides>41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Шаблон оформления</vt:lpstr>
      </vt:variant>
      <vt:variant>
        <vt:i4>14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41</vt:i4>
      </vt:variant>
    </vt:vector>
  </HeadingPairs>
  <TitlesOfParts>
    <vt:vector size="65" baseType="lpstr">
      <vt:lpstr>Tahoma</vt:lpstr>
      <vt:lpstr>Arial</vt:lpstr>
      <vt:lpstr>Wingdings</vt:lpstr>
      <vt:lpstr>Times New Roman</vt:lpstr>
      <vt:lpstr>Calibri</vt:lpstr>
      <vt:lpstr>Arial Cyr</vt:lpstr>
      <vt:lpstr>Arial Narrow</vt:lpstr>
      <vt:lpstr>Граница</vt:lpstr>
      <vt:lpstr>Граница</vt:lpstr>
      <vt:lpstr>Граница</vt:lpstr>
      <vt:lpstr>Граница</vt:lpstr>
      <vt:lpstr>Граница</vt:lpstr>
      <vt:lpstr>Граница</vt:lpstr>
      <vt:lpstr>Граница</vt:lpstr>
      <vt:lpstr>Граница</vt:lpstr>
      <vt:lpstr>Граница</vt:lpstr>
      <vt:lpstr>Граница</vt:lpstr>
      <vt:lpstr>Граница</vt:lpstr>
      <vt:lpstr>Граница</vt:lpstr>
      <vt:lpstr>Граница</vt:lpstr>
      <vt:lpstr>Граница</vt:lpstr>
      <vt:lpstr>Документ</vt:lpstr>
      <vt:lpstr>Диаграмма</vt:lpstr>
      <vt:lpstr>Диаграмма Microsoft Excel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</vt:vector>
  </TitlesOfParts>
  <Company>Dnsoft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kraevoi</dc:creator>
  <cp:lastModifiedBy>Савельева Л. Б.</cp:lastModifiedBy>
  <cp:revision>582</cp:revision>
  <dcterms:created xsi:type="dcterms:W3CDTF">2010-12-08T14:13:07Z</dcterms:created>
  <dcterms:modified xsi:type="dcterms:W3CDTF">2011-05-31T11:24:18Z</dcterms:modified>
</cp:coreProperties>
</file>