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43"/>
  </p:notesMasterIdLst>
  <p:handoutMasterIdLst>
    <p:handoutMasterId r:id="rId44"/>
  </p:handoutMasterIdLst>
  <p:sldIdLst>
    <p:sldId id="285" r:id="rId2"/>
    <p:sldId id="386" r:id="rId3"/>
    <p:sldId id="405" r:id="rId4"/>
    <p:sldId id="390" r:id="rId5"/>
    <p:sldId id="408" r:id="rId6"/>
    <p:sldId id="391" r:id="rId7"/>
    <p:sldId id="412" r:id="rId8"/>
    <p:sldId id="380" r:id="rId9"/>
    <p:sldId id="393" r:id="rId10"/>
    <p:sldId id="406" r:id="rId11"/>
    <p:sldId id="407" r:id="rId12"/>
    <p:sldId id="396" r:id="rId13"/>
    <p:sldId id="398" r:id="rId14"/>
    <p:sldId id="419" r:id="rId15"/>
    <p:sldId id="382" r:id="rId16"/>
    <p:sldId id="381" r:id="rId17"/>
    <p:sldId id="394" r:id="rId18"/>
    <p:sldId id="418" r:id="rId19"/>
    <p:sldId id="387" r:id="rId20"/>
    <p:sldId id="383" r:id="rId21"/>
    <p:sldId id="399" r:id="rId22"/>
    <p:sldId id="385" r:id="rId23"/>
    <p:sldId id="365" r:id="rId24"/>
    <p:sldId id="374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5" r:id="rId33"/>
    <p:sldId id="376" r:id="rId34"/>
    <p:sldId id="403" r:id="rId35"/>
    <p:sldId id="404" r:id="rId36"/>
    <p:sldId id="400" r:id="rId37"/>
    <p:sldId id="401" r:id="rId38"/>
    <p:sldId id="402" r:id="rId39"/>
    <p:sldId id="413" r:id="rId40"/>
    <p:sldId id="417" r:id="rId41"/>
    <p:sldId id="420" r:id="rId4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3F6F7"/>
    <a:srgbClr val="F0F3F4"/>
    <a:srgbClr val="009999"/>
    <a:srgbClr val="3C578C"/>
    <a:srgbClr val="FFFFFF"/>
    <a:srgbClr val="00CC66"/>
    <a:srgbClr val="AC3243"/>
    <a:srgbClr val="FF5B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0" autoAdjust="0"/>
    <p:restoredTop sz="93429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vardovskyDV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30"/>
      <c:perspective val="30"/>
    </c:view3D>
    <c:plotArea>
      <c:layout/>
      <c:pie3DChart>
        <c:varyColors val="1"/>
      </c:pie3DChart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07AA375-6E57-461A-BF50-BA1BD274DA82}" type="datetimeFigureOut">
              <a:rPr lang="ru-RU"/>
              <a:pPr>
                <a:defRPr/>
              </a:pPr>
              <a:t>31.05.2011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4FF30D4-3F07-4FE0-9291-02865D858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F084A7-BA6A-4CA7-A947-3FF4B9E3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0FDC9-5953-4E1B-A1F6-1263666F6C2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38C8C90-8D55-45E0-B0F4-F7DA6B9A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9F9B-5B4D-4258-A965-4054EB019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CFC9-1F7A-4D09-998D-D8CA9A12B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D576-4574-42E4-B36D-5A5124B5A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9022-C01A-43BC-A5B0-FDA515DA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F436-46AA-451C-AFA1-139A0E49A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1F88-0EB1-48AD-8DF5-6BAE398A5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5531-7AAD-42A5-8025-D4C966162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7C5B-954F-41AE-9A25-8F3D7AB7E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A8A8-B163-449E-BE05-63CC1F49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1529-C897-4779-837F-CD0CC6523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81BC-5D80-4B7C-9699-C3B9694E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A563-CA6B-469C-BEAF-4FE7040A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97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97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7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8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98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8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8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8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01D2B8-19BB-40EA-AF03-7599E1DE1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8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395288" y="2349500"/>
            <a:ext cx="83899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Повышение эффективности строительства и эксплуатации автомобильных дорог </a:t>
            </a:r>
          </a:p>
        </p:txBody>
      </p:sp>
      <p:sp>
        <p:nvSpPr>
          <p:cNvPr id="104461" name="Rectangle 13"/>
          <p:cNvSpPr>
            <a:spLocks noRot="1" noChangeArrowheads="1"/>
          </p:cNvSpPr>
          <p:nvPr/>
        </p:nvSpPr>
        <p:spPr bwMode="auto">
          <a:xfrm>
            <a:off x="357188" y="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971550" y="5084763"/>
            <a:ext cx="7416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b="1" kern="0" dirty="0">
                <a:latin typeface="+mn-lt"/>
                <a:cs typeface="+mn-cs"/>
              </a:rPr>
              <a:t>Министр транспорта Российской Федерации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b="1" kern="0" dirty="0">
                <a:latin typeface="+mn-lt"/>
                <a:cs typeface="+mn-cs"/>
              </a:rPr>
              <a:t>И.Е. ЛЕВИТИН</a:t>
            </a:r>
            <a:r>
              <a:rPr lang="ru-RU" kern="0" dirty="0">
                <a:latin typeface="+mn-lt"/>
                <a:cs typeface="+mn-cs"/>
              </a:rPr>
              <a:t>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971550" y="6027738"/>
            <a:ext cx="7416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kern="0" dirty="0">
                <a:latin typeface="+mn-lt"/>
                <a:cs typeface="+mn-cs"/>
              </a:rPr>
              <a:t>30 мая 2011 года</a:t>
            </a:r>
            <a:endParaRPr lang="ru-RU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7E0FB08-E060-4FCC-8562-7B7150280D15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10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7650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Показатели изменения индексов цен </a:t>
            </a:r>
          </a:p>
          <a:p>
            <a:pPr algn="ctr"/>
            <a:r>
              <a:rPr lang="ru-RU" b="1"/>
              <a:t>в России и других странах</a:t>
            </a:r>
          </a:p>
        </p:txBody>
      </p:sp>
      <p:sp>
        <p:nvSpPr>
          <p:cNvPr id="27651" name="Прямоугольник 11"/>
          <p:cNvSpPr>
            <a:spLocks noChangeArrowheads="1"/>
          </p:cNvSpPr>
          <p:nvPr/>
        </p:nvSpPr>
        <p:spPr bwMode="auto">
          <a:xfrm>
            <a:off x="250825" y="11255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cs typeface="Times New Roman" pitchFamily="18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427538" y="5621338"/>
            <a:ext cx="471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000" b="1">
                <a:cs typeface="Times New Roman" pitchFamily="18" charset="0"/>
              </a:rPr>
              <a:t>Источник</a:t>
            </a:r>
            <a:r>
              <a:rPr lang="en-US" sz="1000" b="1">
                <a:cs typeface="Times New Roman" pitchFamily="18" charset="0"/>
              </a:rPr>
              <a:t> </a:t>
            </a:r>
            <a:r>
              <a:rPr lang="ru-RU" sz="1000" b="1">
                <a:cs typeface="Times New Roman" pitchFamily="18" charset="0"/>
              </a:rPr>
              <a:t>информации</a:t>
            </a:r>
            <a:r>
              <a:rPr lang="en-US" sz="1000" b="1">
                <a:cs typeface="Times New Roman" pitchFamily="18" charset="0"/>
              </a:rPr>
              <a:t>:</a:t>
            </a:r>
            <a:r>
              <a:rPr lang="en-US" sz="1000">
                <a:cs typeface="Times New Roman" pitchFamily="18" charset="0"/>
              </a:rPr>
              <a:t> UNECE Statistical Division Database, compiled from national and international (CIS, EUROSTAT, IMF, OECD) official sources.</a:t>
            </a:r>
            <a:endParaRPr 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07950" y="5611813"/>
            <a:ext cx="43926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000" b="1">
                <a:cs typeface="Times New Roman" pitchFamily="18" charset="0"/>
              </a:rPr>
              <a:t>Источник</a:t>
            </a:r>
            <a:r>
              <a:rPr lang="en-US" sz="1000" b="1">
                <a:cs typeface="Times New Roman" pitchFamily="18" charset="0"/>
              </a:rPr>
              <a:t> </a:t>
            </a:r>
            <a:r>
              <a:rPr lang="ru-RU" sz="1000" b="1">
                <a:cs typeface="Times New Roman" pitchFamily="18" charset="0"/>
              </a:rPr>
              <a:t>информации</a:t>
            </a:r>
            <a:r>
              <a:rPr lang="en-US" sz="1000" b="1">
                <a:cs typeface="Times New Roman" pitchFamily="18" charset="0"/>
              </a:rPr>
              <a:t>: </a:t>
            </a:r>
            <a:r>
              <a:rPr lang="ru-RU" sz="1000">
                <a:cs typeface="Times New Roman" pitchFamily="18" charset="0"/>
              </a:rPr>
              <a:t>Росстат</a:t>
            </a:r>
            <a:r>
              <a:rPr lang="en-US" sz="1000">
                <a:cs typeface="Times New Roman" pitchFamily="18" charset="0"/>
              </a:rPr>
              <a:t>; Construction Project Bids, Inflation Trends and Material Availability. Joint Transportation Committee, J7E Washington State Department of Transportation,USA, October 14, 2008.</a:t>
            </a:r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71438" y="1557338"/>
            <a:ext cx="428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Arial" charset="0"/>
                <a:cs typeface="Times New Roman" pitchFamily="18" charset="0"/>
              </a:rPr>
              <a:t>Сводные индексы цен на строительную продукцию (в % к 2000 г.)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05038"/>
            <a:ext cx="590391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65350"/>
            <a:ext cx="5989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2"/>
          <p:cNvSpPr>
            <a:spLocks noChangeArrowheads="1"/>
          </p:cNvSpPr>
          <p:nvPr/>
        </p:nvSpPr>
        <p:spPr bwMode="auto">
          <a:xfrm>
            <a:off x="4859338" y="1557338"/>
            <a:ext cx="4068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" charset="0"/>
                <a:cs typeface="Times New Roman" pitchFamily="18" charset="0"/>
              </a:rPr>
              <a:t>Показатели изменения индексов цен производителей (в % к 2000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47763"/>
            <a:ext cx="7561262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06692CF-F734-4A47-A6A9-2F03100299EA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11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8675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Индексы цен приобретения основных видов материалов строительными организациями в России (в % к 2000 г.)</a:t>
            </a:r>
          </a:p>
        </p:txBody>
      </p:sp>
      <p:sp>
        <p:nvSpPr>
          <p:cNvPr id="28676" name="Прямоугольник 11"/>
          <p:cNvSpPr>
            <a:spLocks noChangeArrowheads="1"/>
          </p:cNvSpPr>
          <p:nvPr/>
        </p:nvSpPr>
        <p:spPr bwMode="auto">
          <a:xfrm>
            <a:off x="250825" y="11255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3850" y="6278563"/>
            <a:ext cx="4392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000" b="1">
                <a:cs typeface="Times New Roman" pitchFamily="18" charset="0"/>
              </a:rPr>
              <a:t>Источник</a:t>
            </a:r>
            <a:r>
              <a:rPr lang="en-US" sz="1000" b="1">
                <a:cs typeface="Times New Roman" pitchFamily="18" charset="0"/>
              </a:rPr>
              <a:t> </a:t>
            </a:r>
            <a:r>
              <a:rPr lang="ru-RU" sz="1000" b="1">
                <a:cs typeface="Times New Roman" pitchFamily="18" charset="0"/>
              </a:rPr>
              <a:t>информации</a:t>
            </a:r>
            <a:r>
              <a:rPr lang="en-US" sz="1000" b="1">
                <a:cs typeface="Times New Roman" pitchFamily="18" charset="0"/>
              </a:rPr>
              <a:t>: </a:t>
            </a:r>
            <a:r>
              <a:rPr lang="ru-RU" sz="1000">
                <a:cs typeface="Times New Roman" pitchFamily="18" charset="0"/>
              </a:rPr>
              <a:t>Росстат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700" name="Text Box 2"/>
          <p:cNvSpPr txBox="1">
            <a:spLocks noChangeArrowheads="1"/>
          </p:cNvSpPr>
          <p:nvPr/>
        </p:nvSpPr>
        <p:spPr bwMode="auto">
          <a:xfrm>
            <a:off x="0" y="3213100"/>
            <a:ext cx="91090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Стабильность ассигнований на цели ремонта и содержания дорог.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Возможность гарантированного финансирования заключенных контрактов на дорожные работы.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Повышение гибкости и оптимизация реализации программ дорожных работ в связи с гарантированным переносом неиспользованных остатков ассигнований на очередной год.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Расширение использования механизмов долгосрочных контрактов на строительство, ремонт и содержание дорог и «контрактов жизненного цикла» в целях повышения качества и долговечности автомобильных дорог. 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Прозрачность бюджетных расходов. 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Образование стимулов у органов управления дорожным хозяйством для повышения эффективности бюджетных расходов, поиска неналоговых источников финансирования. 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Приведение транспортно-эксплуатационного состояния дорог в соответствие с нормативными требованиями, а также поэтапное расширение дорожной сети. </a:t>
            </a:r>
          </a:p>
          <a:p>
            <a:pPr marL="266700" indent="-266700" algn="just">
              <a:lnSpc>
                <a:spcPct val="85000"/>
              </a:lnSpc>
              <a:spcBef>
                <a:spcPct val="200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+mn-lt"/>
              </a:rPr>
              <a:t>Активное участие пользователей дорог в процессе контроля качества предоставляемых «дорожных» услуг. </a:t>
            </a: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459788" y="63087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</p:txBody>
      </p:sp>
      <p:graphicFrame>
        <p:nvGraphicFramePr>
          <p:cNvPr id="495701" name="Group 85"/>
          <p:cNvGraphicFramePr>
            <a:graphicFrameLocks noGrp="1"/>
          </p:cNvGraphicFramePr>
          <p:nvPr/>
        </p:nvGraphicFramePr>
        <p:xfrm>
          <a:off x="144463" y="981075"/>
          <a:ext cx="8675687" cy="2090738"/>
        </p:xfrm>
        <a:graphic>
          <a:graphicData uri="http://schemas.openxmlformats.org/drawingml/2006/table">
            <a:tbl>
              <a:tblPr/>
              <a:tblGrid>
                <a:gridCol w="3490912"/>
                <a:gridCol w="1944688"/>
                <a:gridCol w="1079500"/>
                <a:gridCol w="1081087"/>
                <a:gridCol w="10795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Прогнозируемый объем дорожных фондов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Объем финансирования 2011 года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Объем Федерального дорожного фонда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363 420,1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358 906,8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427 312,5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450 821,1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Дорожные фонды субъектов Российской Федерации 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~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280 000)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373 117,0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441 914,0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465 814,0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C33EF98-8E7A-4557-B9BE-78B812480CFC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12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9726" name="Rectangle 2"/>
          <p:cNvSpPr txBox="1">
            <a:spLocks noRot="1" noChangeArrowheads="1"/>
          </p:cNvSpPr>
          <p:nvPr/>
        </p:nvSpPr>
        <p:spPr bwMode="auto">
          <a:xfrm>
            <a:off x="3000375" y="260350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Переход на финансирование дорожного хозяйства из дорожных фондов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5BB0D35-A496-409C-ACC1-DC0DCD795F58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13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0723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Долгосрочные контракты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684213" y="1219200"/>
            <a:ext cx="7954962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Первым шагом к этому сложному механизму являются долгосрочные контракты </a:t>
            </a:r>
            <a:r>
              <a:rPr lang="ru-RU" b="1"/>
              <a:t>на содержание</a:t>
            </a:r>
            <a:r>
              <a:rPr lang="ru-RU"/>
              <a:t> автомобильных дорог на </a:t>
            </a:r>
            <a:r>
              <a:rPr lang="ru-RU" b="1"/>
              <a:t>5 лет.</a:t>
            </a:r>
            <a:endParaRPr lang="ru-RU"/>
          </a:p>
          <a:p>
            <a:pPr algn="just"/>
            <a:endParaRPr lang="ru-RU"/>
          </a:p>
          <a:p>
            <a:pPr algn="just"/>
            <a:r>
              <a:rPr lang="ru-RU"/>
              <a:t>Заключены </a:t>
            </a:r>
            <a:r>
              <a:rPr lang="ru-RU" b="1"/>
              <a:t>30-ти летние</a:t>
            </a:r>
            <a:r>
              <a:rPr lang="ru-RU"/>
              <a:t> концессионные соглашения на строительство и эксплуатацию:</a:t>
            </a:r>
          </a:p>
          <a:p>
            <a:pPr algn="just">
              <a:buFontTx/>
              <a:buChar char="•"/>
            </a:pPr>
            <a:r>
              <a:rPr lang="ru-RU">
                <a:ea typeface="Calibri" pitchFamily="34" charset="0"/>
                <a:cs typeface="Times New Roman" pitchFamily="18" charset="0"/>
              </a:rPr>
              <a:t>Обхода города Одинцово»;</a:t>
            </a:r>
            <a:endParaRPr lang="ru-RU"/>
          </a:p>
          <a:p>
            <a:pPr algn="just" eaLnBrk="0" hangingPunct="0">
              <a:buFontTx/>
              <a:buChar char="•"/>
            </a:pPr>
            <a:r>
              <a:rPr lang="ru-RU"/>
              <a:t>«головного» участка «Москва – Санкт-Петербург»; </a:t>
            </a:r>
          </a:p>
          <a:p>
            <a:pPr algn="just" eaLnBrk="0" hangingPunct="0">
              <a:buFontTx/>
              <a:buChar char="•"/>
            </a:pPr>
            <a:r>
              <a:rPr lang="ru-RU"/>
              <a:t>транспортной развязки на 56 км автодороги М-9 «Балтия».</a:t>
            </a:r>
          </a:p>
          <a:p>
            <a:pPr algn="just" eaLnBrk="0" hangingPunct="0"/>
            <a:endParaRPr lang="ru-RU"/>
          </a:p>
          <a:p>
            <a:pPr algn="just" eaLnBrk="0" hangingPunct="0"/>
            <a:r>
              <a:rPr lang="ru-RU"/>
              <a:t>По этим соглашениям частные инвесторы (концессионеры) вкладывают                  </a:t>
            </a:r>
            <a:r>
              <a:rPr lang="ru-RU" b="1"/>
              <a:t>47 млрд.руб.</a:t>
            </a:r>
            <a:r>
              <a:rPr lang="ru-RU"/>
              <a:t> </a:t>
            </a:r>
          </a:p>
          <a:p>
            <a:pPr algn="just" eaLnBrk="0" hangingPunct="0"/>
            <a:endParaRPr lang="ru-RU"/>
          </a:p>
          <a:p>
            <a:pPr algn="just" eaLnBrk="0" hangingPunct="0"/>
            <a:r>
              <a:rPr lang="ru-RU"/>
              <a:t>Готовятся долгосрочные соглашения на проектирование, реконструкцию и содержание по дорогам: </a:t>
            </a:r>
          </a:p>
          <a:p>
            <a:pPr algn="just" eaLnBrk="0" hangingPunct="0">
              <a:buFontTx/>
              <a:buChar char="•"/>
            </a:pPr>
            <a:r>
              <a:rPr lang="ru-RU"/>
              <a:t>М-1 «Беларусь», </a:t>
            </a:r>
          </a:p>
          <a:p>
            <a:pPr algn="just" eaLnBrk="0" hangingPunct="0">
              <a:buFontTx/>
              <a:buChar char="•"/>
            </a:pPr>
            <a:r>
              <a:rPr lang="ru-RU"/>
              <a:t>М-4 «Дон», </a:t>
            </a:r>
          </a:p>
          <a:p>
            <a:pPr algn="just" eaLnBrk="0" hangingPunct="0">
              <a:buFontTx/>
              <a:buChar char="•"/>
            </a:pPr>
            <a:r>
              <a:rPr lang="ru-RU"/>
              <a:t>М-8 «Холмогоры» на территории Московского транспортного узла.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62A74D1-C9CC-445B-BC16-B0DFB519E0E6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14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1747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Экология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9250"/>
            <a:ext cx="9144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9"/>
          <p:cNvSpPr>
            <a:spLocks noChangeArrowheads="1"/>
          </p:cNvSpPr>
          <p:nvPr/>
        </p:nvSpPr>
        <p:spPr bwMode="auto">
          <a:xfrm>
            <a:off x="395288" y="1439863"/>
            <a:ext cx="85693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>
              <a:spcAft>
                <a:spcPts val="1200"/>
              </a:spcAft>
              <a:buFont typeface="Arial" charset="0"/>
              <a:buChar char="•"/>
            </a:pPr>
            <a:r>
              <a:rPr lang="ru-RU" sz="2800"/>
              <a:t>принят</a:t>
            </a:r>
            <a:r>
              <a:rPr lang="ru-RU" sz="2800" b="1"/>
              <a:t> </a:t>
            </a:r>
            <a:r>
              <a:rPr lang="ru-RU" sz="2800"/>
              <a:t>федеральный закон                                  </a:t>
            </a:r>
            <a:r>
              <a:rPr lang="ru-RU" sz="2800" b="1"/>
              <a:t>«Об автомобильных дорогах» </a:t>
            </a:r>
            <a:endParaRPr lang="ru-RU" sz="2800"/>
          </a:p>
          <a:p>
            <a:pPr marL="363538" indent="-363538">
              <a:spcAft>
                <a:spcPts val="1200"/>
              </a:spcAft>
              <a:buFont typeface="Arial" charset="0"/>
              <a:buChar char="•"/>
            </a:pPr>
            <a:r>
              <a:rPr lang="ru-RU" sz="2800"/>
              <a:t>принят федеральный закон                                  «О государственной компании</a:t>
            </a:r>
            <a:r>
              <a:rPr lang="ru-RU" sz="2800" b="1"/>
              <a:t> «Российские автомобильные дороги»</a:t>
            </a:r>
            <a:r>
              <a:rPr lang="ru-RU" sz="2800"/>
              <a:t>.</a:t>
            </a:r>
          </a:p>
          <a:p>
            <a:pPr marL="363538" indent="-363538">
              <a:spcAft>
                <a:spcPts val="1200"/>
              </a:spcAft>
              <a:buFont typeface="Arial" charset="0"/>
              <a:buChar char="•"/>
            </a:pPr>
            <a:r>
              <a:rPr lang="ru-RU" sz="2800"/>
              <a:t>Правительством Российской Федерации утверждены </a:t>
            </a:r>
            <a:r>
              <a:rPr lang="ru-RU" sz="2800" b="1"/>
              <a:t>нормативы денежных затрат </a:t>
            </a:r>
            <a:r>
              <a:rPr lang="ru-RU" sz="2800"/>
              <a:t>и их расчета на содержание и ремонт федеральных дорог. 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27088" y="419100"/>
            <a:ext cx="83327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2000" b="1">
              <a:solidFill>
                <a:srgbClr val="808285"/>
              </a:solidFill>
              <a:latin typeface="Arial" charset="0"/>
            </a:endParaRP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996F5FE-50BD-4735-8B7D-78E3008A9C05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15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2772" name="Rectangle 2"/>
          <p:cNvSpPr txBox="1">
            <a:spLocks noRot="1" noChangeArrowheads="1"/>
          </p:cNvSpPr>
          <p:nvPr/>
        </p:nvSpPr>
        <p:spPr bwMode="auto">
          <a:xfrm>
            <a:off x="2843213" y="357188"/>
            <a:ext cx="619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/>
              <a:t>Законодательная деятельность</a:t>
            </a:r>
          </a:p>
        </p:txBody>
      </p:sp>
      <p:pic>
        <p:nvPicPr>
          <p:cNvPr id="3277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3429000"/>
            <a:ext cx="1654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33794" name="Rectangle 2"/>
          <p:cNvSpPr txBox="1">
            <a:spLocks noRot="1" noChangeArrowheads="1"/>
          </p:cNvSpPr>
          <p:nvPr/>
        </p:nvSpPr>
        <p:spPr bwMode="auto">
          <a:xfrm>
            <a:off x="142875" y="1052513"/>
            <a:ext cx="8893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>
                <a:solidFill>
                  <a:srgbClr val="0070C0"/>
                </a:solidFill>
              </a:rPr>
              <a:t>Минтранс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/>
              <a:t>задачей и функцией в области технической политики было полномочие </a:t>
            </a:r>
            <a:r>
              <a:rPr lang="ru-RU" b="1"/>
              <a:t>разрабатывать</a:t>
            </a:r>
            <a:r>
              <a:rPr lang="ru-RU"/>
              <a:t>, согласовывать и </a:t>
            </a:r>
            <a:r>
              <a:rPr lang="ru-RU" b="1"/>
              <a:t>утверждать</a:t>
            </a:r>
            <a:r>
              <a:rPr lang="ru-RU"/>
              <a:t> технические нормативы, в том числе отраслевые инструкции, правила, положения, нормы и стандарты.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/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/>
              <a:t>Существовала обязательная ведомственная экспертиза, проводимая              ФГУ «Росдорэкспертиза». Ее задачей было не только проверка на безопасность, но и технико-экономической эффективности предлагаемых проектных решений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>
                <a:solidFill>
                  <a:srgbClr val="0070C0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3A6D5F6-AF2F-4719-B7F7-D9110CB13D56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16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3796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Из полномочий в сфере утверждения строительных нормативов</a:t>
            </a:r>
          </a:p>
        </p:txBody>
      </p:sp>
      <p:sp>
        <p:nvSpPr>
          <p:cNvPr id="33797" name="Rectangle 2"/>
          <p:cNvSpPr txBox="1">
            <a:spLocks noRot="1" noChangeArrowheads="1"/>
          </p:cNvSpPr>
          <p:nvPr/>
        </p:nvSpPr>
        <p:spPr bwMode="auto">
          <a:xfrm>
            <a:off x="179388" y="4149725"/>
            <a:ext cx="43211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>
                <a:solidFill>
                  <a:srgbClr val="0070C0"/>
                </a:solidFill>
              </a:rPr>
              <a:t>Росавтодор </a:t>
            </a:r>
            <a:r>
              <a:rPr lang="ru-RU"/>
              <a:t>осуществляет полномочие по:</a:t>
            </a: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b="1"/>
              <a:t>организации соответствия </a:t>
            </a:r>
            <a:r>
              <a:rPr lang="ru-RU"/>
              <a:t>состояния дорог установленным правилам и стандартам.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>
                <a:solidFill>
                  <a:srgbClr val="0070C0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33798" name="Rectangle 2"/>
          <p:cNvSpPr txBox="1">
            <a:spLocks noRot="1" noChangeArrowheads="1"/>
          </p:cNvSpPr>
          <p:nvPr/>
        </p:nvSpPr>
        <p:spPr bwMode="auto">
          <a:xfrm>
            <a:off x="4427538" y="4149725"/>
            <a:ext cx="47164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70C0"/>
                </a:solidFill>
              </a:rPr>
              <a:t>Минрегион </a:t>
            </a:r>
            <a:r>
              <a:rPr lang="ru-RU"/>
              <a:t>осуществляет следующие полномочия:</a:t>
            </a:r>
          </a:p>
          <a:p>
            <a:endParaRPr lang="ru-RU"/>
          </a:p>
          <a:p>
            <a:r>
              <a:rPr lang="ru-RU"/>
              <a:t>5.2. </a:t>
            </a:r>
            <a:r>
              <a:rPr lang="ru-RU" b="1"/>
              <a:t>самостоятельно</a:t>
            </a:r>
            <a:r>
              <a:rPr lang="ru-RU"/>
              <a:t> принимает федеральные градостроительные нормативы и правила в области градостроительства, проектирования и инженерных изысканий в области градостроительства;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>
                <a:solidFill>
                  <a:srgbClr val="0070C0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3779838" y="3851275"/>
            <a:ext cx="180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b="1">
                <a:solidFill>
                  <a:srgbClr val="0070C0"/>
                </a:solidFill>
              </a:rPr>
              <a:t>С   2005 года </a:t>
            </a:r>
          </a:p>
        </p:txBody>
      </p:sp>
      <p:sp>
        <p:nvSpPr>
          <p:cNvPr id="33800" name="Прямоугольник 9"/>
          <p:cNvSpPr>
            <a:spLocks noChangeArrowheads="1"/>
          </p:cNvSpPr>
          <p:nvPr/>
        </p:nvSpPr>
        <p:spPr bwMode="auto">
          <a:xfrm>
            <a:off x="3708400" y="1125538"/>
            <a:ext cx="194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b="1">
                <a:solidFill>
                  <a:srgbClr val="0070C0"/>
                </a:solidFill>
              </a:rPr>
              <a:t>ДО   2005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112838"/>
            <a:ext cx="9155112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 txBox="1">
            <a:spLocks noRot="1" noChangeArrowheads="1"/>
          </p:cNvSpPr>
          <p:nvPr/>
        </p:nvSpPr>
        <p:spPr bwMode="auto">
          <a:xfrm>
            <a:off x="2843213" y="188913"/>
            <a:ext cx="6300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85000"/>
              </a:lnSpc>
            </a:pPr>
            <a:r>
              <a:rPr lang="ru-RU" b="1"/>
              <a:t>Подсистема управления объектами дорожной инфраструктуры автоматизированной  информационно-аналитической системы регулирования транспортного комплекса (АСУ ТК)</a:t>
            </a: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0EC6B18-9656-4425-8DA4-042D0E240D6D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17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669A758-84A9-4CE8-AD34-60E897AF1574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18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6867" name="Rectangle 2"/>
          <p:cNvSpPr txBox="1">
            <a:spLocks noRot="1" noChangeArrowheads="1"/>
          </p:cNvSpPr>
          <p:nvPr/>
        </p:nvSpPr>
        <p:spPr bwMode="auto">
          <a:xfrm>
            <a:off x="2843213" y="265113"/>
            <a:ext cx="6300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Соотношение дорог, допускающих различные нагрузки на ось транспортного средства, предельно допустимых для проезда по федеральным автодорогам общего пользования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825" y="1628775"/>
            <a:ext cx="6084888" cy="144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775"/>
            <a:ext cx="5724525" cy="504825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56"/>
          <p:cNvGraphicFramePr>
            <a:graphicFrameLocks noChangeAspect="1"/>
          </p:cNvGraphicFramePr>
          <p:nvPr/>
        </p:nvGraphicFramePr>
        <p:xfrm>
          <a:off x="-60325" y="1052513"/>
          <a:ext cx="9677400" cy="6697662"/>
        </p:xfrm>
        <a:graphic>
          <a:graphicData uri="http://schemas.openxmlformats.org/presentationml/2006/ole">
            <p:oleObj spid="_x0000_s37890" name="Документ" r:id="rId3" imgW="9901831" imgH="6870380" progId="">
              <p:embed/>
            </p:oleObj>
          </a:graphicData>
        </a:graphic>
      </p:graphicFrame>
      <p:sp>
        <p:nvSpPr>
          <p:cNvPr id="37891" name="Rectangle 2"/>
          <p:cNvSpPr txBox="1">
            <a:spLocks noRot="1" noChangeArrowheads="1"/>
          </p:cNvSpPr>
          <p:nvPr/>
        </p:nvSpPr>
        <p:spPr bwMode="auto">
          <a:xfrm>
            <a:off x="2843213" y="260350"/>
            <a:ext cx="619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/>
              <a:t>Схема проведения весового контроля транспортных средств при осуществлении внутирироссийских перевозок</a:t>
            </a: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7F4CBFC-BC25-4D09-8BF9-297BFCA787BF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19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-107950" y="20638"/>
            <a:ext cx="9161463" cy="83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0343" tIns="50171" rIns="100343" bIns="50171" anchor="ctr"/>
          <a:lstStyle/>
          <a:p>
            <a:pPr algn="ctr" defTabSz="885825"/>
            <a:endParaRPr lang="ru-RU" sz="22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042988" y="1484313"/>
            <a:ext cx="698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Рост с 2000 </a:t>
            </a:r>
            <a:r>
              <a:rPr lang="ru-RU" sz="1600" b="1" dirty="0">
                <a:latin typeface="+mn-lt"/>
              </a:rPr>
              <a:t>года </a:t>
            </a:r>
            <a:r>
              <a:rPr lang="ru-RU" sz="1600" b="1" dirty="0">
                <a:latin typeface="+mn-lt"/>
              </a:rPr>
              <a:t>по 2010 год 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1,6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раза</a:t>
            </a:r>
            <a:r>
              <a:rPr lang="ru-RU" sz="1600" b="1" dirty="0">
                <a:latin typeface="+mn-lt"/>
              </a:rPr>
              <a:t>, по 2015 </a:t>
            </a:r>
            <a:r>
              <a:rPr lang="ru-RU" sz="1600" b="1" dirty="0">
                <a:latin typeface="+mn-lt"/>
              </a:rPr>
              <a:t>год - в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2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раза</a:t>
            </a:r>
          </a:p>
        </p:txBody>
      </p:sp>
      <p:sp>
        <p:nvSpPr>
          <p:cNvPr id="19459" name="Rectangle 2"/>
          <p:cNvSpPr txBox="1">
            <a:spLocks noRot="1" noChangeArrowheads="1"/>
          </p:cNvSpPr>
          <p:nvPr/>
        </p:nvSpPr>
        <p:spPr bwMode="auto">
          <a:xfrm>
            <a:off x="3038475" y="260350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Количество автомобилей в Российской Федерации с прогнозом до 2020 года (ед.)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89138"/>
            <a:ext cx="1095216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323850" y="6308725"/>
            <a:ext cx="1584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Источник</a:t>
            </a:r>
            <a:r>
              <a:rPr lang="ru-RU" sz="1200"/>
              <a:t>: Росстат</a:t>
            </a:r>
          </a:p>
        </p:txBody>
      </p:sp>
      <p:sp>
        <p:nvSpPr>
          <p:cNvPr id="18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8BE06F2-6DAB-4AFD-B0CC-E83449FA12BD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2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38914" name="Rectangle 2"/>
          <p:cNvSpPr txBox="1">
            <a:spLocks noRot="1" noChangeArrowheads="1"/>
          </p:cNvSpPr>
          <p:nvPr/>
        </p:nvSpPr>
        <p:spPr bwMode="auto">
          <a:xfrm>
            <a:off x="0" y="1143000"/>
            <a:ext cx="57959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/>
              <a:t>В октябре</a:t>
            </a:r>
            <a:r>
              <a:rPr lang="ru-RU" b="1"/>
              <a:t> </a:t>
            </a:r>
            <a:r>
              <a:rPr lang="ru-RU"/>
              <a:t>2009 года в Тверской области, вблизи города Ржев, на 225 км автодороги Федерального значения «М-9 «Балтия» произведен монтаж экспериментальной скоростной системы весового и габаритного контроля СВК «Скорость».  </a:t>
            </a:r>
          </a:p>
          <a:p>
            <a:pPr algn="just"/>
            <a:r>
              <a:rPr lang="ru-RU"/>
              <a:t>Измерение параметров производится </a:t>
            </a:r>
            <a:r>
              <a:rPr lang="ru-RU" b="1">
                <a:solidFill>
                  <a:srgbClr val="C00000"/>
                </a:solidFill>
              </a:rPr>
              <a:t>на скорости до 140 км/час </a:t>
            </a:r>
            <a:r>
              <a:rPr lang="ru-RU"/>
              <a:t>без торможения потока.</a:t>
            </a:r>
            <a:br>
              <a:rPr lang="ru-RU"/>
            </a:br>
            <a:endParaRPr lang="ru-RU"/>
          </a:p>
          <a:p>
            <a:pPr algn="just"/>
            <a:r>
              <a:rPr lang="ru-RU"/>
              <a:t>Пакет результатов измерений передается по оптоволоконному или беспроводному каналам связи (Wi-Fi, GPRS или спутник) </a:t>
            </a:r>
          </a:p>
          <a:p>
            <a:pPr algn="just"/>
            <a:r>
              <a:rPr lang="ru-RU"/>
              <a:t>Отображение информации о прошедших ТС в реальном времени: </a:t>
            </a:r>
          </a:p>
          <a:p>
            <a:pPr lvl="1" algn="just"/>
            <a:r>
              <a:rPr lang="ru-RU"/>
              <a:t>дата и время проезда </a:t>
            </a:r>
          </a:p>
          <a:p>
            <a:pPr lvl="1" algn="just"/>
            <a:r>
              <a:rPr lang="ru-RU"/>
              <a:t>распознанный номер </a:t>
            </a:r>
          </a:p>
          <a:p>
            <a:pPr lvl="1" algn="just"/>
            <a:r>
              <a:rPr lang="ru-RU"/>
              <a:t>скорость движения </a:t>
            </a:r>
          </a:p>
          <a:p>
            <a:pPr lvl="1" algn="just"/>
            <a:r>
              <a:rPr lang="ru-RU"/>
              <a:t>полная масса ТС </a:t>
            </a:r>
          </a:p>
          <a:p>
            <a:pPr lvl="1" algn="just"/>
            <a:r>
              <a:rPr lang="ru-RU"/>
              <a:t>осевые нагрузки </a:t>
            </a:r>
          </a:p>
          <a:p>
            <a:pPr lvl="1" algn="just"/>
            <a:r>
              <a:rPr lang="ru-RU"/>
              <a:t>межосевые расстояния </a:t>
            </a:r>
          </a:p>
          <a:p>
            <a:pPr lvl="1" algn="just"/>
            <a:r>
              <a:rPr lang="ru-RU"/>
              <a:t>изображение ТС </a:t>
            </a:r>
          </a:p>
          <a:p>
            <a:pPr algn="just"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>
                <a:solidFill>
                  <a:srgbClr val="0070C0"/>
                </a:solidFill>
              </a:rPr>
              <a:t> </a:t>
            </a:r>
          </a:p>
          <a:p>
            <a:pPr algn="just"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CDBF10B-0669-434D-A1E7-09D43725ACFC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20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8916" name="Rectangle 2"/>
          <p:cNvSpPr txBox="1">
            <a:spLocks noRot="1" noChangeArrowheads="1"/>
          </p:cNvSpPr>
          <p:nvPr/>
        </p:nvSpPr>
        <p:spPr bwMode="auto">
          <a:xfrm>
            <a:off x="2989263" y="333375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Экспериментальная скоростная система весового и габаритного контроля                    СВК «Скорость»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196975"/>
            <a:ext cx="30241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37063"/>
            <a:ext cx="41021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59FA4D6-0381-4E1C-83C6-F78CAB2245E8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21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9939" name="Rectangle 2"/>
          <p:cNvSpPr txBox="1">
            <a:spLocks noRot="1" noChangeArrowheads="1"/>
          </p:cNvSpPr>
          <p:nvPr/>
        </p:nvSpPr>
        <p:spPr bwMode="auto">
          <a:xfrm>
            <a:off x="1619250" y="263683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/>
              <a:t>ДОПОЛНИТЕЛЬНЫЕ</a:t>
            </a:r>
          </a:p>
          <a:p>
            <a:pPr algn="ctr"/>
            <a:r>
              <a:rPr lang="ru-RU" sz="3600" b="1"/>
              <a:t>СЛАЙДЫ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40962" name="Rectangle 2"/>
          <p:cNvSpPr txBox="1">
            <a:spLocks noRot="1" noChangeArrowheads="1"/>
          </p:cNvSpPr>
          <p:nvPr/>
        </p:nvSpPr>
        <p:spPr bwMode="auto">
          <a:xfrm>
            <a:off x="142875" y="1143000"/>
            <a:ext cx="8715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sz="1700">
                <a:solidFill>
                  <a:srgbClr val="0070C0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endParaRPr lang="ru-RU" sz="1700">
              <a:solidFill>
                <a:srgbClr val="0070C0"/>
              </a:solidFill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31BE09F-ACE3-4C07-AC42-283DCBB133EE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22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40964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Расчет потерь бюджета при существующей системе весового контроля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1052513"/>
          <a:ext cx="8642350" cy="5060950"/>
        </p:xfrm>
        <a:graphic>
          <a:graphicData uri="http://schemas.openxmlformats.org/drawingml/2006/table">
            <a:tbl>
              <a:tblPr/>
              <a:tblGrid>
                <a:gridCol w="576064"/>
                <a:gridCol w="1656184"/>
                <a:gridCol w="1728192"/>
                <a:gridCol w="1008112"/>
                <a:gridCol w="936104"/>
                <a:gridCol w="720080"/>
                <a:gridCol w="1196526"/>
                <a:gridCol w="819696"/>
              </a:tblGrid>
              <a:tr h="5040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Наименование показателей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Сумма штрафа по статье 12.21.1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Показатели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проведнения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весового контроля Ространснадзором на СПВК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Единицы измерения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2008 г.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2009 г.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2010 г.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ИТОГО за 2008 - 2010 гг.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Выявлено нарушений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13 295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17 543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70 862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101 700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ед.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Составлено актов взвешивания 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9 454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14 235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25 383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49 072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ед.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Принято Госавтоинспекцией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3 045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9 354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20 868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33 267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ед.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Взыскано в бюджет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6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17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39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62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1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Расчетная сумма недополученных средств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на водителя до 2,0 тыс. руб.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25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33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132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на должностное лицо до 20,0 тыс. руб.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221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292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1 178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на юридическое лицо до 500,0 тыс. руб.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5 684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7 500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30 294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Итого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295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288" y="6111875"/>
          <a:ext cx="8208962" cy="557213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2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Arial Cyr"/>
                        </a:rPr>
                        <a:t>Расчетная сумма недополученных средств </a:t>
                      </a:r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latin typeface="Arial Cyr"/>
                        </a:rPr>
                        <a:t>бюджета за период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Arial Cyr"/>
                        </a:rPr>
                        <a:t>2008 – 2010 годы составила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45,295 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Arial Cyr"/>
                        </a:rPr>
                        <a:t>млрд. рублей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7FEA0-9B04-44EC-914E-803771B43CC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052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Использование прогрессивных органических вяжущих материалов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pic>
        <p:nvPicPr>
          <p:cNvPr id="2054" name="Picture 1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1917700" cy="14382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055" name="Picture 16" descr="SAM_1017 (0003C0FF$$$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785938"/>
            <a:ext cx="1914525" cy="14398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5357813" y="3286125"/>
          <a:ext cx="3659187" cy="2817813"/>
        </p:xfrm>
        <a:graphic>
          <a:graphicData uri="http://schemas.openxmlformats.org/presentationml/2006/ole">
            <p:oleObj spid="_x0000_s2050" name="Диаграмма" r:id="rId5" imgW="5876869" imgH="4524370" progId="Excel.Sheet.8">
              <p:embed/>
            </p:oleObj>
          </a:graphicData>
        </a:graphic>
      </p:graphicFrame>
      <p:sp>
        <p:nvSpPr>
          <p:cNvPr id="2056" name="Rectangle 2"/>
          <p:cNvSpPr txBox="1">
            <a:spLocks noRot="1" noChangeArrowheads="1"/>
          </p:cNvSpPr>
          <p:nvPr/>
        </p:nvSpPr>
        <p:spPr bwMode="auto">
          <a:xfrm>
            <a:off x="142875" y="1143000"/>
            <a:ext cx="8715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sz="1700">
                <a:solidFill>
                  <a:srgbClr val="0070C0"/>
                </a:solidFill>
              </a:rPr>
              <a:t>В 2009-2010 г.г. приняты следующие документы по вопросам использования современных органических вяжущих материалов</a:t>
            </a:r>
          </a:p>
        </p:txBody>
      </p:sp>
      <p:sp>
        <p:nvSpPr>
          <p:cNvPr id="2057" name="Rectangle 2"/>
          <p:cNvSpPr txBox="1">
            <a:spLocks noRot="1" noChangeArrowheads="1"/>
          </p:cNvSpPr>
          <p:nvPr/>
        </p:nvSpPr>
        <p:spPr bwMode="auto">
          <a:xfrm>
            <a:off x="142875" y="3143250"/>
            <a:ext cx="4929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260350" algn="just"/>
            <a:r>
              <a:rPr lang="ru-RU" sz="1100">
                <a:solidFill>
                  <a:srgbClr val="0070C0"/>
                </a:solidFill>
              </a:rPr>
              <a:t>В настоящее время проводятся интенсивные исследования по поиску более эффективных материалов, позволяющих существенно повысить сроки службы асфальтобетонных покрытий.  </a:t>
            </a:r>
          </a:p>
          <a:p>
            <a:pPr marL="4763" indent="260350" algn="just"/>
            <a:r>
              <a:rPr lang="ru-RU" sz="1100">
                <a:solidFill>
                  <a:srgbClr val="0070C0"/>
                </a:solidFill>
              </a:rPr>
              <a:t>Одно из главных направлений таких работ – улучшение структуры и свойств битума, который является одним из основных компонентов асфальтобетона. Радикальным способом решения этой проблемы является повышение качества битума за счет регулирования его характеристик путем применения различных модифицирующих добавок</a:t>
            </a: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142875" y="4643438"/>
            <a:ext cx="5000625" cy="1285875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r>
              <a:rPr lang="ru-RU" sz="1300" dirty="0">
                <a:solidFill>
                  <a:srgbClr val="0070C0"/>
                </a:solidFill>
              </a:rPr>
              <a:t>Использование современных органических вяжущих материалов обеспечивает: </a:t>
            </a:r>
          </a:p>
          <a:p>
            <a:pPr marL="180975" indent="-180975" algn="just">
              <a:buFontTx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увеличение межремонтных сроков дорожного покрытия;</a:t>
            </a:r>
          </a:p>
          <a:p>
            <a:pPr marL="180975" indent="-180975" algn="just">
              <a:buFontTx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увеличение устойчивости битума к процессам старения;</a:t>
            </a:r>
          </a:p>
          <a:p>
            <a:pPr marL="180975" indent="-180975" algn="just">
              <a:buFontTx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улучшение физико-механических показателей асфальтобетона;</a:t>
            </a:r>
          </a:p>
          <a:p>
            <a:pPr marL="180975" indent="-180975" algn="just">
              <a:buFontTx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снижение затрат на содержание и ремонт асфальтобетонных покрытий.</a:t>
            </a:r>
          </a:p>
        </p:txBody>
      </p:sp>
      <p:sp>
        <p:nvSpPr>
          <p:cNvPr id="2059" name="Rectangle 2"/>
          <p:cNvSpPr txBox="1">
            <a:spLocks noRot="1" noChangeArrowheads="1"/>
          </p:cNvSpPr>
          <p:nvPr/>
        </p:nvSpPr>
        <p:spPr bwMode="auto">
          <a:xfrm>
            <a:off x="500063" y="6072188"/>
            <a:ext cx="8143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260350" algn="ctr"/>
            <a:r>
              <a:rPr lang="ru-RU" sz="1300">
                <a:solidFill>
                  <a:srgbClr val="0070C0"/>
                </a:solidFill>
              </a:rPr>
              <a:t>Суммарный эффект от применения прогрессивных органических вяжущих материалов в 2009-2010 составил около 120 млн.руб при использовании на более чем 900 км отремонтированных автомобильных дорог</a:t>
            </a:r>
          </a:p>
        </p:txBody>
      </p:sp>
      <p:sp>
        <p:nvSpPr>
          <p:cNvPr id="2060" name="Rectangle 2"/>
          <p:cNvSpPr txBox="1">
            <a:spLocks noRot="1" noChangeArrowheads="1"/>
          </p:cNvSpPr>
          <p:nvPr/>
        </p:nvSpPr>
        <p:spPr bwMode="auto">
          <a:xfrm>
            <a:off x="142875" y="1785938"/>
            <a:ext cx="4786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ГОСТ Р «Вяжущие полимерно-битумные дорожные на основе блоксополимеров типа стирол-бутадиен-стирол. Технические условия». Принят и введен в действие постановлением Госстандарта России. . </a:t>
            </a:r>
          </a:p>
          <a:p>
            <a:pPr marL="180975" indent="-180975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Рекомендации по методам испытаний вязких нефтяных дорожных битумов….  ОДМ 218.7.001-2008, ОДМ 218.7.002-2008, ОДМ 218.7.003-2008, ОДМ 218.7.004-2008 и т.д.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21FD2-B3D9-4714-BAB4-E2FAC224212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pic>
        <p:nvPicPr>
          <p:cNvPr id="44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676400"/>
            <a:ext cx="40481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8" descr="DSC025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357688"/>
            <a:ext cx="2346325" cy="14414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4037" name="Picture 19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357688"/>
            <a:ext cx="2074862" cy="14398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2571750" y="184150"/>
            <a:ext cx="64293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Использование геосинтетических материалов на сети федеральных автомобильных дорог по результатам реализации Плана НИОКР Росавтодора </a:t>
            </a:r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214313" y="1214438"/>
            <a:ext cx="8786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0070C0"/>
                </a:solidFill>
                <a:cs typeface="Times New Roman" pitchFamily="18" charset="0"/>
              </a:rPr>
              <a:t>В 2009-2010 приняты следующие документы по вопросам использования геосинтетических материалов:</a:t>
            </a:r>
          </a:p>
        </p:txBody>
      </p:sp>
      <p:sp>
        <p:nvSpPr>
          <p:cNvPr id="44040" name="Rectangle 17"/>
          <p:cNvSpPr>
            <a:spLocks noChangeArrowheads="1"/>
          </p:cNvSpPr>
          <p:nvPr/>
        </p:nvSpPr>
        <p:spPr bwMode="auto">
          <a:xfrm>
            <a:off x="142875" y="1571625"/>
            <a:ext cx="48577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ОДМ 218.5.001-2009 Методические рекомендации по применению геосеток и плоских георешёток для армирования асфальтобетонных слоёв усовершенствованных видов покрытий при капитальном ремонте и ремонте автомобильных дорог; 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ОДМ 218.5.003-2010 Рекомендации по применению геосинтетических материалов при строительстве и ремонте автомобильных дорог и т.д </a:t>
            </a:r>
          </a:p>
        </p:txBody>
      </p:sp>
      <p:sp>
        <p:nvSpPr>
          <p:cNvPr id="44041" name="Rectangle 20"/>
          <p:cNvSpPr>
            <a:spLocks noChangeArrowheads="1"/>
          </p:cNvSpPr>
          <p:nvPr/>
        </p:nvSpPr>
        <p:spPr bwMode="auto">
          <a:xfrm>
            <a:off x="142875" y="2857500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</a:rPr>
              <a:t>Использование геосинтетических материалов обеспечивает: </a:t>
            </a:r>
          </a:p>
        </p:txBody>
      </p:sp>
      <p:sp>
        <p:nvSpPr>
          <p:cNvPr id="44042" name="Rectangle 21"/>
          <p:cNvSpPr>
            <a:spLocks noChangeArrowheads="1"/>
          </p:cNvSpPr>
          <p:nvPr/>
        </p:nvSpPr>
        <p:spPr bwMode="auto">
          <a:xfrm>
            <a:off x="142875" y="3357563"/>
            <a:ext cx="3656013" cy="938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повышение долговечности дорожной конструкции;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увеличение межремонтных сроков;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сокращение сроков строительства;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снижение стоимости проекта.</a:t>
            </a:r>
          </a:p>
        </p:txBody>
      </p:sp>
      <p:sp>
        <p:nvSpPr>
          <p:cNvPr id="44043" name="Rectangle 22"/>
          <p:cNvSpPr>
            <a:spLocks noChangeArrowheads="1"/>
          </p:cNvSpPr>
          <p:nvPr/>
        </p:nvSpPr>
        <p:spPr bwMode="auto">
          <a:xfrm>
            <a:off x="500063" y="5992813"/>
            <a:ext cx="81438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700">
                <a:solidFill>
                  <a:srgbClr val="0070C0"/>
                </a:solidFill>
              </a:rPr>
              <a:t>Суммарный эффект от использования геосинтетических материалов в 2009-2010 составил около 100 млн.руб при объеме использования 1,5 млн. м</a:t>
            </a:r>
            <a:r>
              <a:rPr lang="ru-RU" sz="1700" baseline="30000">
                <a:solidFill>
                  <a:srgbClr val="0070C0"/>
                </a:solidFill>
              </a:rPr>
              <a:t>2</a:t>
            </a:r>
            <a:r>
              <a:rPr lang="ru-RU" sz="170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D4186-0276-4B1D-95B1-AED0A560CC7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714625" y="285750"/>
            <a:ext cx="6286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Использование прогрессивных технологий строительства, реконструкции, ремонта и содержания искусственных сооружений </a:t>
            </a:r>
          </a:p>
        </p:txBody>
      </p:sp>
      <p:sp>
        <p:nvSpPr>
          <p:cNvPr id="45059" name="Rectangle 15"/>
          <p:cNvSpPr>
            <a:spLocks noChangeArrowheads="1"/>
          </p:cNvSpPr>
          <p:nvPr/>
        </p:nvSpPr>
        <p:spPr bwMode="auto">
          <a:xfrm>
            <a:off x="106363" y="1257300"/>
            <a:ext cx="8894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70C0"/>
                </a:solidFill>
              </a:rPr>
              <a:t>В 2009-2010 г.г. приняты следующие документы по вопросам использования прогрессивных мостовых технологий: </a:t>
            </a: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42875" y="1857375"/>
            <a:ext cx="5000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ОДМ 218.4.003-2009. Рекомендации по объединению  металлических балок с  монолитной железобетонной плитой посредством  непрерывных гребенчатых  упоров  в  сталежелезобетонных  пролетных строениях  мостов.</a:t>
            </a:r>
          </a:p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ОДМ 218.2.002 -2009. Методические рекомендации по применению современных материалов в сопряжении дорожной одежды с деформационными швами мостовых сооружений.</a:t>
            </a:r>
          </a:p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ОДМ 218.4.002-2009. Рекомендации по защите от коррозии конструкций эксплуатируемых на автомобильных дорогах Российской Федерации мостовых сооружений, ограждений и дорожных знаков и т.д.</a:t>
            </a: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142875" y="328612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70C0"/>
                </a:solidFill>
              </a:rPr>
              <a:t>Использование прогрессивных мостовых технологий обеспечивает: </a:t>
            </a:r>
          </a:p>
        </p:txBody>
      </p:sp>
      <p:sp>
        <p:nvSpPr>
          <p:cNvPr id="45062" name="Rectangle 12"/>
          <p:cNvSpPr>
            <a:spLocks noChangeArrowheads="1"/>
          </p:cNvSpPr>
          <p:nvPr/>
        </p:nvSpPr>
        <p:spPr bwMode="auto">
          <a:xfrm>
            <a:off x="142875" y="3857625"/>
            <a:ext cx="50006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повышение долговечности дорожной конструкции;</a:t>
            </a:r>
          </a:p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увеличение межремонтных сроков;</a:t>
            </a:r>
          </a:p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сокращение сроков строительства;</a:t>
            </a:r>
          </a:p>
          <a:p>
            <a:pPr marL="180975" indent="-180975" algn="just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снижение стоимости проекта.</a:t>
            </a:r>
          </a:p>
        </p:txBody>
      </p:sp>
      <p:pic>
        <p:nvPicPr>
          <p:cNvPr id="4506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1571625"/>
            <a:ext cx="403066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6" descr="P6150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572000"/>
            <a:ext cx="2609850" cy="14414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5065" name="Picture 17" descr="IMG_54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572000"/>
            <a:ext cx="1917700" cy="14382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142875" y="614362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</a:rPr>
              <a:t>Суммарный эффект от применения прогрессивных мостовых технологий в 2009-2010 составил около </a:t>
            </a:r>
          </a:p>
          <a:p>
            <a:pPr algn="ctr"/>
            <a:r>
              <a:rPr lang="ru-RU" sz="1400">
                <a:solidFill>
                  <a:srgbClr val="0070C0"/>
                </a:solidFill>
              </a:rPr>
              <a:t>140 млн.руб при строительстве, реконструкции, ремонте и содержании около 300 сооружений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31CF8-CBC8-49AE-8E74-F829DBFD912C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14625" y="357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Использование ресурсосберегающих технологий</a:t>
            </a:r>
            <a:endParaRPr lang="ru-RU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42875" y="1127125"/>
            <a:ext cx="87503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</a:rPr>
              <a:t>Внедрение светодиодного освещения на сети федеральных автомобильных дорог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2875" y="1500188"/>
            <a:ext cx="55006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Отраслевая дорожная методика по вопросам использавания светодиодного освещения на сети федеральных автомобильных дорог находится в стадии разработки в рамках Плана НИОКР в Росавтодоре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500188"/>
            <a:ext cx="2609850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142875" y="2227263"/>
            <a:ext cx="5500688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260350" algn="just"/>
            <a:r>
              <a:rPr lang="ru-RU" sz="1100">
                <a:solidFill>
                  <a:srgbClr val="0070C0"/>
                </a:solidFill>
              </a:rPr>
              <a:t>Светодиодные лампы предназначены для основного  освещения автомобильных дорог в населенных пунктах, мест концентрации ДТП, пересечений автомобильных дорог в одном и разных уровнях и т.д.. </a:t>
            </a: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142875" y="2857500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</a:rPr>
              <a:t>Использование прогрессивных систем освещения автомобильных дорог позволяет: </a:t>
            </a:r>
          </a:p>
        </p:txBody>
      </p:sp>
      <p:pic>
        <p:nvPicPr>
          <p:cNvPr id="3082" name="Picture 13" descr="Безиме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000375"/>
            <a:ext cx="25796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142875" y="3571875"/>
            <a:ext cx="3071813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Снижение количества ДТП в местах установки.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Излучение светодиодов максимально точно воспроизводит дневной солнечный спектр и не содержит вредных ультрафиолетовых линий в отличие от люминесцентных ламп.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Светодиоды не содержат никаких вредных веществ.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Большой срок службы (от 50 тысяч часов).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Сокращение затрат на электроэнергию до 50%.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643563" y="3143250"/>
          <a:ext cx="3313112" cy="2690813"/>
        </p:xfrm>
        <a:graphic>
          <a:graphicData uri="http://schemas.openxmlformats.org/presentationml/2006/ole">
            <p:oleObj spid="_x0000_s3074" name="Диаграмма" r:id="rId5" imgW="5886298" imgH="4533798" progId="Excel.Sheet.8">
              <p:embed/>
            </p:oleObj>
          </a:graphicData>
        </a:graphic>
      </p:graphicFrame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142875" y="614362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</a:rPr>
              <a:t>Суммарный эффект от применения прогрессивных систем освещения с использованием светодиодов </a:t>
            </a:r>
          </a:p>
          <a:p>
            <a:pPr algn="ctr"/>
            <a:r>
              <a:rPr lang="ru-RU" sz="1400">
                <a:solidFill>
                  <a:srgbClr val="0070C0"/>
                </a:solidFill>
              </a:rPr>
              <a:t>в 2009-2010 составил около 25 млн.руб при использовании на 30 участках автомобильных дорог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86AC9-964C-4B8D-9EF5-E0062015BB34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714625" y="428625"/>
            <a:ext cx="6286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700" b="1"/>
              <a:t>Создание интеллектуальных транспортных систем</a:t>
            </a:r>
            <a:r>
              <a:rPr lang="ru-RU" sz="1700"/>
              <a:t> </a:t>
            </a: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>
            <a:off x="142875" y="1071563"/>
            <a:ext cx="2636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</a:rPr>
              <a:t>Международные нормы:</a:t>
            </a: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42875" y="1357313"/>
            <a:ext cx="8858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ISO –  международная организация по стандартизации (ISO – International Organization of Standartization), где сфера ИТС регулируется техническим комитетом 204 (Technical Committee 204 – Intelligent Transport Systems);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CEN – европейского комитета по стандартизации (CEN – European Committee for Standartization), где сфера ИТС регулируется техническим комитетом 278 (Technical Committee 278 – Road Transport and Traffic Telematics)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142875" y="2214563"/>
            <a:ext cx="885825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260350" algn="just"/>
            <a:r>
              <a:rPr lang="ru-RU" sz="1100">
                <a:solidFill>
                  <a:srgbClr val="0070C0"/>
                </a:solidFill>
              </a:rPr>
              <a:t>На текущий момент в России ИТС как таковая не регламентируется ни одним государственным стандартом. Отсутствуют стандарты, регулирующие отношения в области информации, коммуникаций и систем управления наземными транспортными средствами в городе и в сельской местности, включая организацию дорожного движения, общественный транспорт, коммерческий транспорт, аварийные службы и коммерческие услуги в области ИТС.</a:t>
            </a: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214313" y="3074988"/>
            <a:ext cx="4857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solidFill>
                  <a:srgbClr val="0070C0"/>
                </a:solidFill>
              </a:rPr>
              <a:t>По плану НИОКР 2009г. Росавтодора разработана</a:t>
            </a:r>
          </a:p>
          <a:p>
            <a:r>
              <a:rPr lang="ru-RU" sz="1400" b="1">
                <a:solidFill>
                  <a:srgbClr val="0070C0"/>
                </a:solidFill>
              </a:rPr>
              <a:t>«Концепция создания интеллектуальной транспортной системы на автомобильных дорогах федерального значения» </a:t>
            </a:r>
          </a:p>
          <a:p>
            <a:r>
              <a:rPr lang="ru-RU" sz="1100">
                <a:solidFill>
                  <a:srgbClr val="0070C0"/>
                </a:solidFill>
              </a:rPr>
              <a:t>(с января 2010 г. находится на общественном обсуждении)</a:t>
            </a:r>
          </a:p>
        </p:txBody>
      </p:sp>
      <p:pic>
        <p:nvPicPr>
          <p:cNvPr id="48135" name="Picture 10" descr="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071813"/>
            <a:ext cx="3851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42875" y="4298950"/>
            <a:ext cx="5000625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/>
            <a:r>
              <a:rPr lang="ru-RU" sz="1100">
                <a:solidFill>
                  <a:srgbClr val="0070C0"/>
                </a:solidFill>
              </a:rPr>
              <a:t>Цели создания ИТС, обозначенные в Концепции: 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Повышение эффективности управления транспортно-дорожным комплексом (региона, города, дорожной сети) в параметрах обеспечения требуемого уровня безопасности и организации дорожного движения за счет применения комплекса автоматизированных информационных управляющих подсистем, функционально и технически объединенных в ИТС.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Достижение требуемого уровня мобильности населения, повышения качества его жизни путем обеспечения гарантированной надежности, безопасности, устойчивости, адаптивности и эффективности функционирования транспортно-дорожного комплекса.</a:t>
            </a:r>
          </a:p>
          <a:p>
            <a:pPr marL="180975" indent="-180975" algn="just">
              <a:buFontTx/>
              <a:buChar char="•"/>
            </a:pPr>
            <a:r>
              <a:rPr lang="ru-RU" sz="1100">
                <a:solidFill>
                  <a:srgbClr val="0070C0"/>
                </a:solidFill>
              </a:rPr>
              <a:t>Обеспечение заданного качества контроля за состоянием дорожной сети за счет применения аппаратных средств контроля, являющихся составной частью ИТС.</a:t>
            </a:r>
          </a:p>
          <a:p>
            <a:pPr marL="180975" indent="-180975" algn="just">
              <a:buFontTx/>
              <a:buChar char="•"/>
            </a:pPr>
            <a:endParaRPr lang="ru-RU" sz="1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2193B-EDEA-4E36-AD32-C92E74F6615A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28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2571750" y="254000"/>
            <a:ext cx="6429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700" b="1"/>
              <a:t>Внедрение интеллектуальной транспортной системы</a:t>
            </a:r>
          </a:p>
          <a:p>
            <a:pPr algn="ctr"/>
            <a:r>
              <a:rPr lang="ru-RU" sz="1700" b="1"/>
              <a:t>на платных участках автодороги М-4 «Дон»</a:t>
            </a:r>
          </a:p>
          <a:p>
            <a:pPr algn="ctr"/>
            <a:r>
              <a:rPr lang="ru-RU"/>
              <a:t> 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142875" y="1214438"/>
            <a:ext cx="885825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260350" algn="just"/>
            <a:r>
              <a:rPr lang="ru-RU" sz="1300">
                <a:solidFill>
                  <a:srgbClr val="0070C0"/>
                </a:solidFill>
              </a:rPr>
              <a:t>Для всех платных участков разработан комплексный проект интеллектуальной транспортной системы автомобильной дороги М-4 «Дон» с эксплуатацией на платной основе, от Москвы через Воронеж, Ростов-на-Дону, Краснодар до Новороссийска (Краснодарский край, Московская, Тульская, Липецкая, Воронежская и Ростовская области).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142875" y="2214563"/>
            <a:ext cx="4429125" cy="369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algn="just"/>
            <a:r>
              <a:rPr lang="ru-RU" sz="1300" b="1">
                <a:solidFill>
                  <a:srgbClr val="0070C0"/>
                </a:solidFill>
              </a:rPr>
              <a:t>Основные цели внедрения ИТС:</a:t>
            </a:r>
            <a:r>
              <a:rPr lang="ru-RU" sz="1300">
                <a:solidFill>
                  <a:srgbClr val="0070C0"/>
                </a:solidFill>
              </a:rPr>
              <a:t>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безопасное управление транспортными потоками;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оптимизация затрат на содержание дороги;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повышение уровня безопасности и комфортности движения;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предупреждение дорожно-транспортных происшествий;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организация оптимальной системы взимания платы по участкам;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организация своевременных мер медицинской помощи при ДТП;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быстрое реагирование и четкое взаимодействие всех служб по спасению граждан в авариях и ДТП;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организация мер по обеспечению комфортности движения; </a:t>
            </a:r>
          </a:p>
          <a:p>
            <a:pPr marL="180975" indent="-180975" algn="just">
              <a:buFontTx/>
              <a:buChar char="•"/>
            </a:pPr>
            <a:r>
              <a:rPr lang="ru-RU" sz="1300">
                <a:solidFill>
                  <a:srgbClr val="0070C0"/>
                </a:solidFill>
              </a:rPr>
              <a:t>представление информационных услуг СМИТВ, Радио, Интернет связи, системы «Глонасс» участникам движения</a:t>
            </a:r>
          </a:p>
        </p:txBody>
      </p:sp>
      <p:pic>
        <p:nvPicPr>
          <p:cNvPr id="49157" name="Picture 8" descr="DON-10-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74913"/>
            <a:ext cx="43497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1476375" y="6076950"/>
            <a:ext cx="6746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70C0"/>
                </a:solidFill>
              </a:rPr>
              <a:t>Это первая в России система полномасштабного информирования водителей.</a:t>
            </a:r>
            <a:r>
              <a:rPr lang="ru-RU" sz="1400" b="1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B48AC-BB90-4BAC-A613-4842B3C7641F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2714625" y="40798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Использование модификатора асфальтобетона на основе применения нанотехнологий</a:t>
            </a:r>
            <a:endParaRPr lang="ru-RU"/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142875" y="1190625"/>
            <a:ext cx="8858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</a:rPr>
              <a:t>Внедрение модификатора асфальтобетона на основе применения нанотехнологий на сети федеральных автомобильных дорог осуществляется на основании стандарта организации, согласованного Росавтодором</a:t>
            </a:r>
          </a:p>
        </p:txBody>
      </p:sp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142875" y="2057400"/>
            <a:ext cx="5786438" cy="169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260350" algn="just"/>
            <a:r>
              <a:rPr lang="ru-RU" sz="1300">
                <a:solidFill>
                  <a:srgbClr val="0070C0"/>
                </a:solidFill>
              </a:rPr>
              <a:t>Универсальный модификатор асфальтобетонов «Унирем» представляет собой сыпучий композиционный материал на основе активного порошка дискретно девулканизованной резины, получаемого методом высокотемпературного сдвигового измельчения из отработанных автопокрышек отечественного производства.</a:t>
            </a:r>
          </a:p>
          <a:p>
            <a:pPr marL="4763" indent="260350" algn="just"/>
            <a:r>
              <a:rPr lang="ru-RU" sz="1300">
                <a:solidFill>
                  <a:srgbClr val="0070C0"/>
                </a:solidFill>
              </a:rPr>
              <a:t>Модификатор «Унирем» применяется при производстве любых типов асфальтобетонов «сухим способом» (т.е. не требует приготовления полимернобитумного или резинобитумного вяжущего). </a:t>
            </a:r>
          </a:p>
        </p:txBody>
      </p:sp>
      <p:pic>
        <p:nvPicPr>
          <p:cNvPr id="50181" name="Picture 11" descr="рис%20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928813"/>
            <a:ext cx="280828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H7DSCAG5KTN6CA27TO6XCAK07US0CADCY6MPCANQEU9FCA4RPBSGCABZYRWZCA8IY7OPCAHVBN80CAD08Y7ZCARHZLQRCARDTQCJCAXEJ7JJCA4GF434CAB8RV25CACSMEHFCADUEK2DCAG9VP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214813"/>
            <a:ext cx="28082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142875" y="3921125"/>
            <a:ext cx="5786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</a:rPr>
              <a:t>Преимущества модификатора «Унирем»</a:t>
            </a:r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142875" y="4357688"/>
            <a:ext cx="5786438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/>
            <a:r>
              <a:rPr lang="ru-RU" sz="1300">
                <a:solidFill>
                  <a:srgbClr val="0070C0"/>
                </a:solidFill>
              </a:rPr>
              <a:t>Дорожные покрытия, модифицированные «Унирем», относятся к материалам повышенной долговечности и характеризуются повышенной водостойкостью, сдвигоустойчивостью, повышенной устойчивостью к трещинообразованию и колееобразованию, высокой стойкостью к циклическим деформациям при положительных и отрицательных температурах.</a:t>
            </a:r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468313" y="59880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</a:rPr>
              <a:t>Использование модификатора асфальтобетона на основе применения нанотехнологий дало на практике экономический эффект более 50 млн.руб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CF17ED5-2EA7-45C5-933B-25C6B502FC49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0483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964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Автомобильные дороги Российской Федерации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052513"/>
            <a:ext cx="9040812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052513"/>
            <a:ext cx="6804025" cy="504825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052513"/>
            <a:ext cx="323850" cy="720725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A7645-F7C1-4385-BFF9-8109C543C5A7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30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14625" y="214313"/>
            <a:ext cx="6215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Применение прогрессивных конструкций деформационных швов для искусственных сооружений</a:t>
            </a:r>
          </a:p>
        </p:txBody>
      </p:sp>
      <p:pic>
        <p:nvPicPr>
          <p:cNvPr id="4101" name="Picture 11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214438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Деформационные швы XW1"/>
          <p:cNvPicPr>
            <a:picLocks noChangeAspect="1" noChangeArrowheads="1"/>
          </p:cNvPicPr>
          <p:nvPr/>
        </p:nvPicPr>
        <p:blipFill>
          <a:blip r:embed="rId4"/>
          <a:srcRect b="-192"/>
          <a:stretch>
            <a:fillRect/>
          </a:stretch>
        </p:blipFill>
        <p:spPr bwMode="auto">
          <a:xfrm>
            <a:off x="6643688" y="1198563"/>
            <a:ext cx="2376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4427538" y="3141663"/>
          <a:ext cx="4284662" cy="2841625"/>
        </p:xfrm>
        <a:graphic>
          <a:graphicData uri="http://schemas.openxmlformats.org/presentationml/2006/ole">
            <p:oleObj spid="_x0000_s4098" name="Диаграмма" r:id="rId5" imgW="5953097" imgH="4648132" progId="Excel.Sheet.8">
              <p:embed/>
            </p:oleObj>
          </a:graphicData>
        </a:graphic>
      </p:graphicFrame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14313" y="1143000"/>
            <a:ext cx="3452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b="1">
                <a:solidFill>
                  <a:srgbClr val="0070C0"/>
                </a:solidFill>
              </a:rPr>
              <a:t>В 2009 году был принят документ по </a:t>
            </a:r>
          </a:p>
          <a:p>
            <a:pPr algn="just"/>
            <a:r>
              <a:rPr lang="ru-RU" sz="1100" b="1">
                <a:solidFill>
                  <a:srgbClr val="0070C0"/>
                </a:solidFill>
              </a:rPr>
              <a:t>вопросам использования деформационных</a:t>
            </a:r>
          </a:p>
          <a:p>
            <a:pPr algn="just"/>
            <a:r>
              <a:rPr lang="ru-RU" sz="1100" b="1">
                <a:solidFill>
                  <a:srgbClr val="0070C0"/>
                </a:solidFill>
              </a:rPr>
              <a:t> швов для искусственных сооружений :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Методические рекомендации по применению 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современных материалов в сопряжении дорожной одежды с деформационными швами мостовых сооружений 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ОДМ 218.2.002 -2009 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142875" y="2643188"/>
            <a:ext cx="35004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100">
                <a:solidFill>
                  <a:srgbClr val="0070C0"/>
                </a:solidFill>
              </a:rPr>
              <a:t>Деформационные швы мостовых сооружений на автомобильных дорогах предназначены для компенсации горизонтальных перемещений концевых участков пролетных строений. Основные функции деформационных швов - жесткая анкеровка и обеспечение водонепроницаемости. Наиболее удачно эти функции сочетаются в однопрофильных деформационных швах «Maurer».изготавливаемые во Владимирском филиале ФГУП «РОСДОРНИИ»</a:t>
            </a:r>
            <a:endParaRPr lang="ru-RU" sz="1100" b="1">
              <a:solidFill>
                <a:srgbClr val="0070C0"/>
              </a:solidFill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142875" y="4429125"/>
            <a:ext cx="3500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100" b="1">
                <a:solidFill>
                  <a:srgbClr val="0070C0"/>
                </a:solidFill>
              </a:rPr>
              <a:t>Достоинства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-</a:t>
            </a:r>
            <a:r>
              <a:rPr lang="en-US" sz="1100">
                <a:solidFill>
                  <a:srgbClr val="0070C0"/>
                </a:solidFill>
              </a:rPr>
              <a:t> </a:t>
            </a:r>
            <a:r>
              <a:rPr lang="ru-RU" sz="1100">
                <a:solidFill>
                  <a:srgbClr val="0070C0"/>
                </a:solidFill>
              </a:rPr>
              <a:t>повышение эксплуатационной надёжности и сроков службы мостового полотна</a:t>
            </a:r>
            <a:r>
              <a:rPr lang="en-US" sz="1100">
                <a:solidFill>
                  <a:srgbClr val="0070C0"/>
                </a:solidFill>
              </a:rPr>
              <a:t>;</a:t>
            </a:r>
            <a:endParaRPr lang="ru-RU" sz="1100">
              <a:solidFill>
                <a:srgbClr val="0070C0"/>
              </a:solidFill>
            </a:endParaRPr>
          </a:p>
          <a:p>
            <a:pPr algn="just"/>
            <a:r>
              <a:rPr lang="ru-RU" sz="1100">
                <a:solidFill>
                  <a:srgbClr val="0070C0"/>
                </a:solidFill>
              </a:rPr>
              <a:t>-</a:t>
            </a:r>
            <a:r>
              <a:rPr lang="en-US" sz="1100">
                <a:solidFill>
                  <a:srgbClr val="0070C0"/>
                </a:solidFill>
              </a:rPr>
              <a:t> </a:t>
            </a:r>
            <a:r>
              <a:rPr lang="ru-RU" sz="1100">
                <a:solidFill>
                  <a:srgbClr val="0070C0"/>
                </a:solidFill>
              </a:rPr>
              <a:t>устойчивость к воздействию нагрузок от транспортных средств</a:t>
            </a:r>
            <a:r>
              <a:rPr lang="en-US" sz="1100">
                <a:solidFill>
                  <a:srgbClr val="0070C0"/>
                </a:solidFill>
              </a:rPr>
              <a:t>;</a:t>
            </a:r>
            <a:endParaRPr lang="ru-RU" sz="1100">
              <a:solidFill>
                <a:srgbClr val="0070C0"/>
              </a:solidFill>
            </a:endParaRPr>
          </a:p>
          <a:p>
            <a:pPr algn="just"/>
            <a:r>
              <a:rPr lang="ru-RU" sz="1100">
                <a:solidFill>
                  <a:srgbClr val="0070C0"/>
                </a:solidFill>
              </a:rPr>
              <a:t>-</a:t>
            </a:r>
            <a:r>
              <a:rPr lang="en-US" sz="1100">
                <a:solidFill>
                  <a:srgbClr val="0070C0"/>
                </a:solidFill>
              </a:rPr>
              <a:t> </a:t>
            </a:r>
            <a:r>
              <a:rPr lang="ru-RU" sz="1100">
                <a:solidFill>
                  <a:srgbClr val="0070C0"/>
                </a:solidFill>
              </a:rPr>
              <a:t>повышение уровня комфорта при проезде по мостовому полотну</a:t>
            </a:r>
            <a:r>
              <a:rPr lang="en-US" sz="1100">
                <a:solidFill>
                  <a:srgbClr val="0070C0"/>
                </a:solidFill>
              </a:rPr>
              <a:t>;</a:t>
            </a:r>
            <a:endParaRPr lang="ru-RU" sz="1100">
              <a:solidFill>
                <a:srgbClr val="0070C0"/>
              </a:solidFill>
            </a:endParaRPr>
          </a:p>
          <a:p>
            <a:pPr algn="just"/>
            <a:r>
              <a:rPr lang="ru-RU" sz="1100">
                <a:solidFill>
                  <a:srgbClr val="0070C0"/>
                </a:solidFill>
              </a:rPr>
              <a:t>-</a:t>
            </a:r>
            <a:r>
              <a:rPr lang="en-US" sz="1100">
                <a:solidFill>
                  <a:srgbClr val="0070C0"/>
                </a:solidFill>
              </a:rPr>
              <a:t> </a:t>
            </a:r>
            <a:r>
              <a:rPr lang="ru-RU" sz="1100">
                <a:solidFill>
                  <a:srgbClr val="0070C0"/>
                </a:solidFill>
              </a:rPr>
              <a:t>снижение затрат на содержание конструкций шва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57188" y="6143625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</a:rPr>
              <a:t>Суммарный эффект от применения прогрессивных конструкций деформационных швов</a:t>
            </a:r>
            <a:r>
              <a:rPr lang="ru-RU" sz="1400" b="1">
                <a:solidFill>
                  <a:srgbClr val="0070C0"/>
                </a:solidFill>
              </a:rPr>
              <a:t> </a:t>
            </a:r>
            <a:endParaRPr lang="ru-RU" sz="1400">
              <a:solidFill>
                <a:srgbClr val="0070C0"/>
              </a:solidFill>
            </a:endParaRPr>
          </a:p>
          <a:p>
            <a:pPr algn="ctr"/>
            <a:r>
              <a:rPr lang="ru-RU" sz="1400">
                <a:solidFill>
                  <a:srgbClr val="0070C0"/>
                </a:solidFill>
              </a:rPr>
              <a:t>в 2009-2010 составил около 50 млн.руб при использовании на 37 участках автомобильных дорог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6C41-C3DD-4BE2-894A-9646F9D0DB00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31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43188" y="333375"/>
            <a:ext cx="635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Использование прогрессивных технологий для разметки автомобильных дорог</a:t>
            </a:r>
          </a:p>
        </p:txBody>
      </p:sp>
      <p:pic>
        <p:nvPicPr>
          <p:cNvPr id="5125" name="Рисунок 4" descr="D:\docs\docs 2010\БасПрофи2010\Структурный термопластик\DSC00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098550"/>
            <a:ext cx="22320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073150"/>
            <a:ext cx="259238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42875" y="1071563"/>
            <a:ext cx="37147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solidFill>
                  <a:srgbClr val="0070C0"/>
                </a:solidFill>
              </a:rPr>
              <a:t>В последние годы достигнуты значительные успехи в разработке и применении прогрессивных машин и материалов для разметки автомобильных дорог.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Особенно заметными являются разработки в области новых разметочных материалов, обладающих высокими эксплуатационными свойствами. Можно отметить инновационный подход к разработке рецептуры термопластика. 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Совершенствование лакокрасочных материалов для разметки осуществлялось в направлении повышения их износоустойчивости, улучшения светотехнических характеристик и повышения сцепных свойств.</a:t>
            </a:r>
          </a:p>
          <a:p>
            <a:pPr algn="just"/>
            <a:r>
              <a:rPr lang="ru-RU" sz="1100">
                <a:solidFill>
                  <a:srgbClr val="0070C0"/>
                </a:solidFill>
              </a:rPr>
              <a:t>Так же в настоящее время ведется внедрение технологии устройства вертикальной разметки из пластиковых панелей на барьерных ограждениях.</a:t>
            </a:r>
            <a:r>
              <a:rPr lang="ru-RU" sz="11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142875" y="3929063"/>
            <a:ext cx="3786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</a:rPr>
              <a:t>Достоинства</a:t>
            </a:r>
          </a:p>
          <a:p>
            <a:pPr algn="ctr"/>
            <a:endParaRPr lang="ru-RU" sz="1200" b="1">
              <a:solidFill>
                <a:srgbClr val="0070C0"/>
              </a:solidFill>
            </a:endParaRPr>
          </a:p>
          <a:p>
            <a:r>
              <a:rPr lang="ru-RU" sz="1200">
                <a:solidFill>
                  <a:srgbClr val="0070C0"/>
                </a:solidFill>
              </a:rPr>
              <a:t>-  снижение времени нанесения разметки;</a:t>
            </a:r>
          </a:p>
          <a:p>
            <a:r>
              <a:rPr lang="ru-RU" sz="1200">
                <a:solidFill>
                  <a:srgbClr val="0070C0"/>
                </a:solidFill>
              </a:rPr>
              <a:t>-  улучшение адгезии применяемых материалов;</a:t>
            </a:r>
          </a:p>
          <a:p>
            <a:r>
              <a:rPr lang="ru-RU" sz="1200">
                <a:solidFill>
                  <a:srgbClr val="0070C0"/>
                </a:solidFill>
              </a:rPr>
              <a:t>-  увеличение функциональной    долговечности разметки;</a:t>
            </a:r>
          </a:p>
          <a:p>
            <a:r>
              <a:rPr lang="ru-RU" sz="1200">
                <a:solidFill>
                  <a:srgbClr val="0070C0"/>
                </a:solidFill>
              </a:rPr>
              <a:t>-  обеспечение безопасности движения;</a:t>
            </a:r>
          </a:p>
          <a:p>
            <a:r>
              <a:rPr lang="ru-RU" sz="1200">
                <a:solidFill>
                  <a:srgbClr val="0070C0"/>
                </a:solidFill>
              </a:rPr>
              <a:t>-  снижение стоимости материалов</a:t>
            </a:r>
            <a:r>
              <a:rPr lang="ru-RU" sz="1200" b="1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995738" y="2924175"/>
          <a:ext cx="4897437" cy="3225800"/>
        </p:xfrm>
        <a:graphic>
          <a:graphicData uri="http://schemas.openxmlformats.org/presentationml/2006/ole">
            <p:oleObj spid="_x0000_s5122" name="Диаграмма" r:id="rId5" imgW="5972271" imgH="4667278" progId="Excel.Sheet.8">
              <p:embed/>
            </p:oleObj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500063" y="6143625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</a:rPr>
              <a:t>Суммарный эффект от применения прогрессивных материалов для разметки</a:t>
            </a:r>
            <a:r>
              <a:rPr lang="ru-RU" sz="1400" b="1">
                <a:solidFill>
                  <a:srgbClr val="0070C0"/>
                </a:solidFill>
              </a:rPr>
              <a:t> </a:t>
            </a:r>
            <a:r>
              <a:rPr lang="ru-RU" sz="1400">
                <a:solidFill>
                  <a:srgbClr val="0070C0"/>
                </a:solidFill>
              </a:rPr>
              <a:t>в 2009-2010 составил около 60 млн.руб при использовании на 36 участках автомобильных дорог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4069B-40FE-41B2-B331-2BB974E90FDD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32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714625" y="38258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Использование прогрессивных композиционных материалов</a:t>
            </a:r>
            <a:endParaRPr lang="ru-RU"/>
          </a:p>
        </p:txBody>
      </p:sp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142875" y="1214438"/>
            <a:ext cx="88582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8900" indent="-88900"/>
            <a:r>
              <a:rPr lang="ru-RU" sz="1200" b="1">
                <a:solidFill>
                  <a:srgbClr val="0070C0"/>
                </a:solidFill>
              </a:rPr>
              <a:t>Использование осуществляется на основе:</a:t>
            </a:r>
          </a:p>
          <a:p>
            <a:pPr marL="88900" indent="-88900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«Рекомендаций по использованию эффективных композиционных материалов при обустройстве мостовых сооружений»;</a:t>
            </a:r>
          </a:p>
          <a:p>
            <a:pPr marL="88900" indent="-88900">
              <a:buFontTx/>
              <a:buChar char="•"/>
            </a:pPr>
            <a:r>
              <a:rPr lang="ru-RU" sz="1000">
                <a:solidFill>
                  <a:srgbClr val="0070C0"/>
                </a:solidFill>
              </a:rPr>
              <a:t>«Рекомендации по применению ударобезопасных направляющих устройств из композиционных материалов на автомобильных дорогах общего пользования» </a:t>
            </a:r>
          </a:p>
        </p:txBody>
      </p: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142875" y="2000250"/>
            <a:ext cx="8858250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260350" algn="just"/>
            <a:r>
              <a:rPr lang="ru-RU" sz="1100">
                <a:solidFill>
                  <a:srgbClr val="0070C0"/>
                </a:solidFill>
              </a:rPr>
              <a:t>Прогрессивные композиционные материалы используются на сети федеральных автомобильных дорог для изготовления перильных ограждений на мостах и пешеходных переходах, водоотводных лотков и ударобезопасных сигнальных столбиков.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42875" y="2571750"/>
            <a:ext cx="442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70C0"/>
                </a:solidFill>
              </a:rPr>
              <a:t>Преимущества композиционных материалов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42875" y="3000375"/>
            <a:ext cx="52863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8425" indent="-98425" algn="just"/>
            <a:r>
              <a:rPr lang="ru-RU" sz="1000" u="sng">
                <a:solidFill>
                  <a:srgbClr val="0070C0"/>
                </a:solidFill>
              </a:rPr>
              <a:t>Преимущества для перильных ограждений:</a:t>
            </a:r>
          </a:p>
          <a:p>
            <a:pPr marL="98425" indent="-98425" algn="just"/>
            <a:r>
              <a:rPr lang="ru-RU" sz="1000">
                <a:solidFill>
                  <a:srgbClr val="0070C0"/>
                </a:solidFill>
              </a:rPr>
              <a:t>- малая масса, низкие транспортные и монтажные затраты;</a:t>
            </a:r>
          </a:p>
          <a:p>
            <a:pPr marL="98425" indent="-98425" algn="just"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неподверженность коррозии и воздействию агрессивной среды;</a:t>
            </a:r>
          </a:p>
          <a:p>
            <a:pPr marL="98425" indent="-98425" algn="just"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долговечность;</a:t>
            </a:r>
          </a:p>
          <a:p>
            <a:pPr marL="98425" indent="-98425" algn="just"/>
            <a:r>
              <a:rPr lang="ru-RU" sz="1000">
                <a:solidFill>
                  <a:srgbClr val="0070C0"/>
                </a:solidFill>
              </a:rPr>
              <a:t>- электробезопасность, ударобезопасность, вандалоустойчивость;</a:t>
            </a:r>
          </a:p>
          <a:p>
            <a:pPr marL="98425" indent="-98425" algn="just"/>
            <a:r>
              <a:rPr lang="ru-RU" sz="1000">
                <a:solidFill>
                  <a:srgbClr val="0070C0"/>
                </a:solidFill>
              </a:rPr>
              <a:t>- прочность на уровне конструкционных сталей.</a:t>
            </a:r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142875" y="4149725"/>
            <a:ext cx="528637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8425" indent="-98425" algn="just"/>
            <a:r>
              <a:rPr lang="ru-RU" sz="1000" u="sng">
                <a:solidFill>
                  <a:srgbClr val="0070C0"/>
                </a:solidFill>
              </a:rPr>
              <a:t>Преимущества для водоотводных лотков: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малая масса: возможность монтажа в стесненных условиях без грузоподъемных механизмов;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не подверженность коррозии, стойкость к кислотам, щелочам, противогололедным реагентам и т.п.;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низкие затраты на эксплуатацию и обслуживание;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малое гидравлическое сопротивление и низкая склонность к заиливанию.</a:t>
            </a:r>
          </a:p>
        </p:txBody>
      </p:sp>
      <p:sp>
        <p:nvSpPr>
          <p:cNvPr id="55304" name="Rectangle 11"/>
          <p:cNvSpPr>
            <a:spLocks noChangeArrowheads="1"/>
          </p:cNvSpPr>
          <p:nvPr/>
        </p:nvSpPr>
        <p:spPr bwMode="auto">
          <a:xfrm>
            <a:off x="142875" y="5429250"/>
            <a:ext cx="5286375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8425" indent="-98425" algn="just"/>
            <a:r>
              <a:rPr lang="ru-RU" sz="1000" u="sng">
                <a:solidFill>
                  <a:srgbClr val="0070C0"/>
                </a:solidFill>
              </a:rPr>
              <a:t>Преимущества для ударобезопасных сигнальных столбиков: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безопасность при наезде транспортного средства за счет малых инерционности и твердости столбиков;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высокая гибкость: восстанавливают форму после неразрушающего нагружения;</a:t>
            </a:r>
          </a:p>
          <a:p>
            <a:pPr marL="98425" indent="-98425"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стойкость к воздействию кислот, щелочей, противогололедных реагентов;</a:t>
            </a:r>
          </a:p>
          <a:p>
            <a:pPr marL="98425" indent="-98425"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долговечность;</a:t>
            </a:r>
          </a:p>
          <a:p>
            <a:pPr marL="98425" indent="-98425"/>
            <a:r>
              <a:rPr lang="ru-RU" sz="1000">
                <a:solidFill>
                  <a:srgbClr val="0070C0"/>
                </a:solidFill>
              </a:rPr>
              <a:t>- малая масса: низкие затраты при транспортировке и монтаже.</a:t>
            </a:r>
          </a:p>
        </p:txBody>
      </p:sp>
      <p:pic>
        <p:nvPicPr>
          <p:cNvPr id="553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565400"/>
            <a:ext cx="3384550" cy="19558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5530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652963"/>
            <a:ext cx="1576387" cy="18716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5530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652963"/>
            <a:ext cx="1543050" cy="18716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3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A26028B-68B2-42D6-AA8C-4B238FC57F79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32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68411-E50A-4F05-82BF-A98CF53F300B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33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14625" y="333375"/>
            <a:ext cx="628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Использование прогрессивных технологий для устройства тонкослойных дорожных покрытий 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42875" y="1341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0C0"/>
                </a:solidFill>
              </a:rPr>
              <a:t>В 2009-2010 г.г. Росавтодором согласованы </a:t>
            </a:r>
          </a:p>
          <a:p>
            <a:r>
              <a:rPr lang="ru-RU" sz="1200" b="1">
                <a:solidFill>
                  <a:srgbClr val="0070C0"/>
                </a:solidFill>
              </a:rPr>
              <a:t>следующие стандарты организаций по </a:t>
            </a:r>
          </a:p>
          <a:p>
            <a:r>
              <a:rPr lang="ru-RU" sz="1200" b="1">
                <a:solidFill>
                  <a:srgbClr val="0070C0"/>
                </a:solidFill>
              </a:rPr>
              <a:t>вопросам устройства тонкослойных </a:t>
            </a:r>
          </a:p>
          <a:p>
            <a:r>
              <a:rPr lang="ru-RU" sz="1200" b="1">
                <a:solidFill>
                  <a:srgbClr val="0070C0"/>
                </a:solidFill>
              </a:rPr>
              <a:t>дорожных покрытий: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42875" y="2205038"/>
            <a:ext cx="36353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70C0"/>
                </a:solidFill>
              </a:rPr>
              <a:t>СТО 34390716.017-2009</a:t>
            </a:r>
          </a:p>
          <a:p>
            <a:r>
              <a:rPr lang="ru-RU" sz="1000">
                <a:solidFill>
                  <a:srgbClr val="0070C0"/>
                </a:solidFill>
              </a:rPr>
              <a:t>Дороги автомобильные общего пользования. Смеси горячие битумоминеральные для устройства тонкослойных покрытий. Технические условия</a:t>
            </a:r>
          </a:p>
          <a:p>
            <a:r>
              <a:rPr lang="ru-RU" sz="1000">
                <a:solidFill>
                  <a:srgbClr val="0070C0"/>
                </a:solidFill>
              </a:rPr>
              <a:t>СТО  34390716.018-2009</a:t>
            </a:r>
          </a:p>
          <a:p>
            <a:r>
              <a:rPr lang="ru-RU" sz="1000">
                <a:solidFill>
                  <a:srgbClr val="0070C0"/>
                </a:solidFill>
              </a:rPr>
              <a:t>Дороги автомобильные общего пользования. Тонкослойные покрытия из горячих битумоминеральных смесей. Технология устройства.</a:t>
            </a:r>
          </a:p>
          <a:p>
            <a:r>
              <a:rPr lang="ru-RU" sz="1000">
                <a:solidFill>
                  <a:srgbClr val="0070C0"/>
                </a:solidFill>
              </a:rPr>
              <a:t>СТО  34390716.016-2009 </a:t>
            </a:r>
          </a:p>
          <a:p>
            <a:r>
              <a:rPr lang="ru-RU" sz="1000">
                <a:solidFill>
                  <a:srgbClr val="0070C0"/>
                </a:solidFill>
              </a:rPr>
              <a:t>Дороги автомобильные общего пользования. Эмульсия битумно-латексная катионная для устройства тонкослойных покрытий из горячей битумоминеральной смеси. Технические условия.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42875" y="4357688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>
                <a:solidFill>
                  <a:srgbClr val="0070C0"/>
                </a:solidFill>
              </a:rPr>
              <a:t>Тонкослойные покрытия применяются в качестве фрикционных слоев, слоев гидроизоляции и износа на асфальтобетонных и цементобетонных покрытиях, а также для устранения колейности асфальтобетонных покрытий</a:t>
            </a:r>
            <a:endParaRPr lang="ru-RU" sz="1000" b="1">
              <a:solidFill>
                <a:srgbClr val="0070C0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142875" y="5214938"/>
            <a:ext cx="3781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70C0"/>
                </a:solidFill>
              </a:rPr>
              <a:t>Достоинства</a:t>
            </a:r>
          </a:p>
          <a:p>
            <a:pPr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 увеличение срока службы покрытия;</a:t>
            </a:r>
            <a:r>
              <a:rPr lang="ru-RU" sz="1000" b="1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1200" b="1">
                <a:solidFill>
                  <a:srgbClr val="0070C0"/>
                </a:solidFill>
              </a:rPr>
              <a:t> </a:t>
            </a:r>
            <a:r>
              <a:rPr lang="ru-RU" sz="1000">
                <a:solidFill>
                  <a:srgbClr val="0070C0"/>
                </a:solidFill>
              </a:rPr>
              <a:t>хорошая адгезия к нижележащему слою покрытия;</a:t>
            </a:r>
          </a:p>
          <a:p>
            <a:pPr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 гидроизоляция дорожной одежды сверху;</a:t>
            </a:r>
          </a:p>
          <a:p>
            <a:pPr>
              <a:buFontTx/>
              <a:buChar char="-"/>
            </a:pPr>
            <a:r>
              <a:rPr lang="ru-RU" sz="1000">
                <a:solidFill>
                  <a:srgbClr val="0070C0"/>
                </a:solidFill>
              </a:rPr>
              <a:t> низкий уровень шума за счет однородной структуры.</a:t>
            </a:r>
            <a:r>
              <a:rPr lang="ru-RU" sz="1000" b="1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79838" y="3284538"/>
          <a:ext cx="5364162" cy="3009900"/>
        </p:xfrm>
        <a:graphic>
          <a:graphicData uri="http://schemas.openxmlformats.org/presentationml/2006/ole">
            <p:oleObj spid="_x0000_s6146" name="Диаграмма" r:id="rId3" imgW="5905342" imgH="4600448" progId="Excel.Sheet.8">
              <p:embed/>
            </p:oleObj>
          </a:graphicData>
        </a:graphic>
      </p:graphicFrame>
      <p:pic>
        <p:nvPicPr>
          <p:cNvPr id="6153" name="Picture 11" descr="DSC08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628775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5"/>
          <a:srcRect t="-446"/>
          <a:stretch>
            <a:fillRect/>
          </a:stretch>
        </p:blipFill>
        <p:spPr bwMode="auto">
          <a:xfrm>
            <a:off x="6372225" y="1628775"/>
            <a:ext cx="26638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468313" y="630872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>
                <a:solidFill>
                  <a:srgbClr val="0070C0"/>
                </a:solidFill>
              </a:rPr>
              <a:t>Суммарный эффект от применения прогрессивных технологий по устройству тонкослойных дорожных покрытий</a:t>
            </a:r>
            <a:r>
              <a:rPr lang="ru-RU" sz="1200" b="1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200">
                <a:solidFill>
                  <a:srgbClr val="0070C0"/>
                </a:solidFill>
              </a:rPr>
              <a:t> </a:t>
            </a:r>
            <a:r>
              <a:rPr lang="ru-RU" sz="1200" b="1">
                <a:solidFill>
                  <a:srgbClr val="0070C0"/>
                </a:solidFill>
              </a:rPr>
              <a:t> </a:t>
            </a:r>
            <a:r>
              <a:rPr lang="ru-RU" sz="1200">
                <a:solidFill>
                  <a:srgbClr val="0070C0"/>
                </a:solidFill>
              </a:rPr>
              <a:t>в 2009-2010 г.г. составил около 35 млн.руб при использовании на 64 участках автомобильных дорог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0" y="998538"/>
            <a:ext cx="9144000" cy="531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46800" rIns="72000" bIns="46800">
            <a:spAutoFit/>
          </a:bodyPr>
          <a:lstStyle/>
          <a:p>
            <a:pPr>
              <a:spcBef>
                <a:spcPct val="30000"/>
              </a:spcBef>
              <a:buClr>
                <a:srgbClr val="CC0000"/>
              </a:buClr>
              <a:buSzPct val="135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Снижение финансовых и энергетических затрат в дорожном хозяйстве.</a:t>
            </a:r>
          </a:p>
          <a:p>
            <a:pPr>
              <a:buClr>
                <a:srgbClr val="CC0000"/>
              </a:buClr>
              <a:buSzPct val="135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Повышение качества дорожных работ на основе разработки документов технического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     регулирования, в том числе в рамках Таможенного союза. </a:t>
            </a:r>
          </a:p>
          <a:p>
            <a:pPr>
              <a:buClr>
                <a:srgbClr val="CC0000"/>
              </a:buClr>
              <a:buSzPct val="135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Повышение надежности работы дорог в сложных природных условиях.</a:t>
            </a:r>
          </a:p>
          <a:p>
            <a:pPr>
              <a:buClr>
                <a:srgbClr val="CC0000"/>
              </a:buClr>
              <a:buSzPct val="135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Улучшение обеспечения доступа инвалидов к объектам дорог.</a:t>
            </a:r>
          </a:p>
          <a:p>
            <a:pPr>
              <a:buClr>
                <a:srgbClr val="CC0000"/>
              </a:buClr>
              <a:buSzPct val="135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Формирование системы управления внедрением инноваций и другие.</a:t>
            </a:r>
          </a:p>
          <a:p>
            <a:pPr>
              <a:buClr>
                <a:srgbClr val="CC0000"/>
              </a:buClr>
              <a:buSzPct val="135000"/>
              <a:buFont typeface="Wingdings" pitchFamily="2" charset="2"/>
              <a:buChar char="ü"/>
            </a:pPr>
            <a:endParaRPr lang="ru-RU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Внесены в Росстандарт - 8 национальных стандартов.</a:t>
            </a:r>
          </a:p>
          <a:p>
            <a:pPr>
              <a:buSzPct val="120000"/>
              <a:buFont typeface="Wingdings" pitchFamily="2" charset="2"/>
              <a:buChar char="Ø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Введены в действие 10 отраслевых методических документов.  </a:t>
            </a:r>
          </a:p>
          <a:p>
            <a:pPr>
              <a:buSzPct val="120000"/>
              <a:buFont typeface="Wingdings" pitchFamily="2" charset="2"/>
              <a:buChar char="Ø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Освоены инновации, в том числе в следующих областях: </a:t>
            </a:r>
          </a:p>
          <a:p>
            <a:pPr lvl="2">
              <a:buSzPct val="95000"/>
              <a:buFont typeface="Wingdings" pitchFamily="2" charset="2"/>
              <a:buChar char="q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26 новых технологий в области дорожных одежд, </a:t>
            </a:r>
          </a:p>
          <a:p>
            <a:pPr lvl="2">
              <a:buSzPct val="95000"/>
              <a:buFont typeface="Wingdings" pitchFamily="2" charset="2"/>
              <a:buChar char="q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34 новых вида машин и механизмов, </a:t>
            </a:r>
          </a:p>
          <a:p>
            <a:pPr lvl="2">
              <a:buSzPct val="95000"/>
              <a:buFont typeface="Wingdings" pitchFamily="2" charset="2"/>
              <a:buChar char="q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41 новая технология в строительстве и ремонте мостов, </a:t>
            </a:r>
          </a:p>
          <a:p>
            <a:pPr lvl="2">
              <a:buSzPct val="95000"/>
              <a:buFont typeface="Wingdings" pitchFamily="2" charset="2"/>
              <a:buChar char="q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23 новые технологии в автоматизированных системах управления, </a:t>
            </a:r>
          </a:p>
          <a:p>
            <a:pPr lvl="2">
              <a:buSzPct val="95000"/>
              <a:buFont typeface="Wingdings" pitchFamily="2" charset="2"/>
              <a:buChar char="q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21 энергосберегающая технология при обустройстве дорог, </a:t>
            </a:r>
          </a:p>
          <a:p>
            <a:pPr lvl="2">
              <a:buSzPct val="95000"/>
              <a:buFont typeface="Wingdings" pitchFamily="2" charset="2"/>
              <a:buChar char="q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19 новых видов добавок к битуму.</a:t>
            </a:r>
          </a:p>
          <a:p>
            <a:pPr>
              <a:buSzPct val="120000"/>
              <a:buFont typeface="Wingdings" pitchFamily="2" charset="2"/>
              <a:buChar char="Ø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Применение новых композиционных материалов на мостах и путепроводах.</a:t>
            </a:r>
          </a:p>
          <a:p>
            <a:pPr>
              <a:buSzPct val="120000"/>
              <a:buFont typeface="Wingdings" pitchFamily="2" charset="2"/>
              <a:buChar char="Ø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Внедрение диспетчерских навигационных систем на базе «Глонасс».</a:t>
            </a:r>
          </a:p>
          <a:p>
            <a:pPr>
              <a:buSzPct val="120000"/>
              <a:buFont typeface="Wingdings" pitchFamily="2" charset="2"/>
              <a:buChar char="Ø"/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Разработка применения «Глонасс» при изысканиях, проектировании и строительстве.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9938"/>
          </a:xfrm>
          <a:prstGeom prst="rect">
            <a:avLst/>
          </a:prstGeom>
          <a:gradFill rotWithShape="1">
            <a:gsLst>
              <a:gs pos="0">
                <a:srgbClr val="90AED6"/>
              </a:gs>
              <a:gs pos="50000">
                <a:schemeClr val="bg1"/>
              </a:gs>
              <a:gs pos="100000">
                <a:srgbClr val="90AED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00343" tIns="50171" rIns="100343" bIns="50171" anchor="ctr"/>
          <a:lstStyle/>
          <a:p>
            <a:pPr algn="ctr" defTabSz="885825">
              <a:defRPr/>
            </a:pPr>
            <a:endParaRPr lang="ru-RU" sz="2000" b="1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-20638"/>
            <a:ext cx="91440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инновационной деятельности в дорожном хозяйстве </a:t>
            </a:r>
          </a:p>
        </p:txBody>
      </p:sp>
      <p:sp>
        <p:nvSpPr>
          <p:cNvPr id="58372" name="Line 7"/>
          <p:cNvSpPr>
            <a:spLocks noChangeShapeType="1"/>
          </p:cNvSpPr>
          <p:nvPr/>
        </p:nvSpPr>
        <p:spPr bwMode="auto">
          <a:xfrm>
            <a:off x="0" y="2852738"/>
            <a:ext cx="91805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lIns="72000" tIns="46800" rIns="72000" bIns="46800"/>
          <a:lstStyle/>
          <a:p>
            <a:endParaRPr lang="ru-RU"/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6CF617D-ED2B-4E7D-BAE3-367A0647A120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34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" y="0"/>
            <a:ext cx="9161463" cy="765175"/>
          </a:xfrm>
          <a:prstGeom prst="rect">
            <a:avLst/>
          </a:prstGeom>
          <a:gradFill rotWithShape="1">
            <a:gsLst>
              <a:gs pos="0">
                <a:srgbClr val="90AED6"/>
              </a:gs>
              <a:gs pos="50000">
                <a:schemeClr val="bg1"/>
              </a:gs>
              <a:gs pos="100000">
                <a:srgbClr val="90AED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00343" tIns="50171" rIns="100343" bIns="50171" anchor="ctr"/>
          <a:lstStyle/>
          <a:p>
            <a:pPr algn="ctr" defTabSz="885825">
              <a:lnSpc>
                <a:spcPct val="80000"/>
              </a:lnSpc>
              <a:defRPr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Инновации в дорожном хозяйстве: </a:t>
            </a:r>
            <a:br>
              <a:rPr lang="ru-RU" sz="20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повышение надежности работы автомобильных дорог федерального значения  в сложных природных условиях</a:t>
            </a:r>
          </a:p>
        </p:txBody>
      </p:sp>
      <p:sp>
        <p:nvSpPr>
          <p:cNvPr id="59394" name="Text Box 6"/>
          <p:cNvSpPr txBox="1">
            <a:spLocks noChangeArrowheads="1"/>
          </p:cNvSpPr>
          <p:nvPr/>
        </p:nvSpPr>
        <p:spPr bwMode="auto">
          <a:xfrm>
            <a:off x="8459788" y="63087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59395" name="Text Box 9"/>
          <p:cNvSpPr txBox="1">
            <a:spLocks noChangeArrowheads="1"/>
          </p:cNvSpPr>
          <p:nvPr/>
        </p:nvSpPr>
        <p:spPr bwMode="auto">
          <a:xfrm>
            <a:off x="71438" y="773113"/>
            <a:ext cx="8964612" cy="1216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Резко возросший объем перевозок тяжеловесных грузов для строительства и иной экономической деятельности в регионах, характеризующихся наличием опасных природных явлений, в том числе Северного Кавказа, Черноморского побережья, Приморья оказывает необратимое негативное воздействие на состояние автомобильных дорог, на устойчивость функционирования дорожной сети. </a:t>
            </a:r>
          </a:p>
        </p:txBody>
      </p:sp>
      <p:sp>
        <p:nvSpPr>
          <p:cNvPr id="59396" name="Text Box 14"/>
          <p:cNvSpPr txBox="1">
            <a:spLocks noChangeArrowheads="1"/>
          </p:cNvSpPr>
          <p:nvPr/>
        </p:nvSpPr>
        <p:spPr bwMode="auto">
          <a:xfrm>
            <a:off x="0" y="2060575"/>
            <a:ext cx="90725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Активизированы исследования поведения дорожных конструкций в сложных природных условиях; 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Разработаны рекомендации: 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Char char="q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по расчету устойчивости оползнеопасных склонов и откосов;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Char char="q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по мониторингу и обследованию устойчивости и надёжности; 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Char char="q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по выполнению работ по содержанию подпорных стен и удерживающих сооружений на оползневых участках;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Char char="q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по мониторингу колееобразования на реконструируемых федеральных дорогах Южного федерального округа;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Char char="q"/>
            </a:pP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по созданию для этих целей станций долгосрочных наблюдений. </a:t>
            </a:r>
          </a:p>
        </p:txBody>
      </p:sp>
      <p:sp>
        <p:nvSpPr>
          <p:cNvPr id="59397" name="Text Box 15"/>
          <p:cNvSpPr txBox="1">
            <a:spLocks noChangeArrowheads="1"/>
          </p:cNvSpPr>
          <p:nvPr/>
        </p:nvSpPr>
        <p:spPr bwMode="auto">
          <a:xfrm>
            <a:off x="0" y="4508500"/>
            <a:ext cx="9144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Необходимо: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30000"/>
              <a:buFont typeface="Wingdings" pitchFamily="2" charset="2"/>
              <a:buChar char="Ø"/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Внести поправки в законодательство для определения Ространснадзора, как единого органа весового и иного транспортного контроля на автодорогах Российской Федерации, в том числе на передвижных постах весового контроля.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30000"/>
              <a:buFont typeface="Wingdings" pitchFamily="2" charset="2"/>
              <a:buChar char="Ø"/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Внести в КоАП поправки об обязанности органов внутренних дел рассматривать дела об административных правонарушениях за нарушения правил перевозки крупногабаритных и тяжеловесных грузов в случае фиксации правонарушения автоматическими специальными техническими средствами, имеющими функции фото- и киносьемки, видеозаписи, или средствами фото- и киносъемки, видеозаписи.</a:t>
            </a:r>
          </a:p>
        </p:txBody>
      </p:sp>
      <p:sp>
        <p:nvSpPr>
          <p:cNvPr id="59398" name="Line 16"/>
          <p:cNvSpPr>
            <a:spLocks noChangeShapeType="1"/>
          </p:cNvSpPr>
          <p:nvPr/>
        </p:nvSpPr>
        <p:spPr bwMode="auto">
          <a:xfrm>
            <a:off x="0" y="4437063"/>
            <a:ext cx="91805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lIns="72000" tIns="46800" rIns="72000" bIns="46800"/>
          <a:lstStyle/>
          <a:p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/>
        </p:nvSpPr>
        <p:spPr bwMode="auto">
          <a:xfrm>
            <a:off x="70469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686B28B-182F-48E8-8D81-2D2C615AA3FB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35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80513" cy="908050"/>
          </a:xfrm>
          <a:prstGeom prst="rect">
            <a:avLst/>
          </a:prstGeom>
          <a:gradFill rotWithShape="1">
            <a:gsLst>
              <a:gs pos="0">
                <a:srgbClr val="90AED6"/>
              </a:gs>
              <a:gs pos="50000">
                <a:schemeClr val="bg1"/>
              </a:gs>
              <a:gs pos="100000">
                <a:srgbClr val="90AED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00343" tIns="50171" rIns="100343" bIns="50171" anchor="ctr"/>
          <a:lstStyle/>
          <a:p>
            <a:pPr algn="ctr" defTabSz="885825">
              <a:defRPr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Инновации в дорожном хозяйстве: </a:t>
            </a:r>
            <a:br>
              <a:rPr lang="ru-RU" sz="2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внедрение навигационной спутниковой системы ГЛОНАСС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8459788" y="63087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</p:txBody>
      </p:sp>
      <p:pic>
        <p:nvPicPr>
          <p:cNvPr id="60419" name="Picture 7" descr="Глонасс-диспетчер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4795838"/>
            <a:ext cx="31321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940425" y="1052513"/>
            <a:ext cx="30527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9" descr="снегочиститель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643438" y="3357563"/>
            <a:ext cx="4381500" cy="330041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0422" name="AutoShape 10"/>
          <p:cNvSpPr>
            <a:spLocks noChangeArrowheads="1"/>
          </p:cNvSpPr>
          <p:nvPr/>
        </p:nvSpPr>
        <p:spPr bwMode="auto">
          <a:xfrm>
            <a:off x="107950" y="3357563"/>
            <a:ext cx="3095625" cy="1295400"/>
          </a:xfrm>
          <a:prstGeom prst="wedgeRoundRectCallout">
            <a:avLst>
              <a:gd name="adj1" fmla="val -16463"/>
              <a:gd name="adj2" fmla="val 125856"/>
              <a:gd name="adj3" fmla="val 16667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30241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На 249 км снежный занос. </a:t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Вы ближайший экипаж. Прошу</a:t>
            </a:r>
          </a:p>
          <a:p>
            <a:pPr algn="ctr"/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срочно отправляться туда.</a:t>
            </a:r>
          </a:p>
          <a:p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Вам в помощь направлены машины с км. 267 и км. 230</a:t>
            </a:r>
          </a:p>
        </p:txBody>
      </p:sp>
      <p:sp>
        <p:nvSpPr>
          <p:cNvPr id="60424" name="Oval 12"/>
          <p:cNvSpPr>
            <a:spLocks noChangeArrowheads="1"/>
          </p:cNvSpPr>
          <p:nvPr/>
        </p:nvSpPr>
        <p:spPr bwMode="auto">
          <a:xfrm>
            <a:off x="7524750" y="1773238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AutoShape 7"/>
          <p:cNvSpPr>
            <a:spLocks noChangeArrowheads="1"/>
          </p:cNvSpPr>
          <p:nvPr/>
        </p:nvSpPr>
        <p:spPr bwMode="auto">
          <a:xfrm rot="3735795">
            <a:off x="6201569" y="1151731"/>
            <a:ext cx="2384425" cy="2474913"/>
          </a:xfrm>
          <a:custGeom>
            <a:avLst/>
            <a:gdLst>
              <a:gd name="T0" fmla="*/ 15013 w 21600"/>
              <a:gd name="T1" fmla="*/ 1146 h 21600"/>
              <a:gd name="T2" fmla="*/ 8942 w 21600"/>
              <a:gd name="T3" fmla="*/ 1146 h 21600"/>
              <a:gd name="T4" fmla="*/ 11370 w 21600"/>
              <a:gd name="T5" fmla="*/ 2864 h 21600"/>
              <a:gd name="T6" fmla="*/ 19870 w 21600"/>
              <a:gd name="T7" fmla="*/ 3781 h 21600"/>
              <a:gd name="T8" fmla="*/ 15234 w 21600"/>
              <a:gd name="T9" fmla="*/ 6073 h 21600"/>
              <a:gd name="T10" fmla="*/ 10266 w 21600"/>
              <a:gd name="T11" fmla="*/ 401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59 w 21600"/>
              <a:gd name="T19" fmla="*/ 3159 h 21600"/>
              <a:gd name="T20" fmla="*/ 18441 w 21600"/>
              <a:gd name="T21" fmla="*/ 18441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77" y="10659"/>
                </a:moveTo>
                <a:cubicBezTo>
                  <a:pt x="15102" y="8312"/>
                  <a:pt x="13189" y="6442"/>
                  <a:pt x="10841" y="6420"/>
                </a:cubicBezTo>
                <a:lnTo>
                  <a:pt x="10901" y="0"/>
                </a:lnTo>
                <a:cubicBezTo>
                  <a:pt x="16691" y="54"/>
                  <a:pt x="21408" y="4665"/>
                  <a:pt x="21594" y="10452"/>
                </a:cubicBezTo>
                <a:lnTo>
                  <a:pt x="24293" y="10365"/>
                </a:lnTo>
                <a:lnTo>
                  <a:pt x="18576" y="16462"/>
                </a:lnTo>
                <a:lnTo>
                  <a:pt x="12479" y="10745"/>
                </a:lnTo>
                <a:lnTo>
                  <a:pt x="15177" y="10659"/>
                </a:lnTo>
                <a:close/>
              </a:path>
            </a:pathLst>
          </a:custGeom>
          <a:solidFill>
            <a:srgbClr val="00FF00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0426" name="AutoShape 7"/>
          <p:cNvSpPr>
            <a:spLocks noChangeArrowheads="1"/>
          </p:cNvSpPr>
          <p:nvPr/>
        </p:nvSpPr>
        <p:spPr bwMode="auto">
          <a:xfrm rot="-5400000">
            <a:off x="3238500" y="9525"/>
            <a:ext cx="3097213" cy="6335713"/>
          </a:xfrm>
          <a:custGeom>
            <a:avLst/>
            <a:gdLst>
              <a:gd name="T0" fmla="*/ 19501 w 21600"/>
              <a:gd name="T1" fmla="*/ 2933 h 21600"/>
              <a:gd name="T2" fmla="*/ 11615 w 21600"/>
              <a:gd name="T3" fmla="*/ 2933 h 21600"/>
              <a:gd name="T4" fmla="*/ 14769 w 21600"/>
              <a:gd name="T5" fmla="*/ 7333 h 21600"/>
              <a:gd name="T6" fmla="*/ 25810 w 21600"/>
              <a:gd name="T7" fmla="*/ 9680 h 21600"/>
              <a:gd name="T8" fmla="*/ 19788 w 21600"/>
              <a:gd name="T9" fmla="*/ 15546 h 21600"/>
              <a:gd name="T10" fmla="*/ 13335 w 21600"/>
              <a:gd name="T11" fmla="*/ 1026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59 w 21600"/>
              <a:gd name="T19" fmla="*/ 3159 h 21600"/>
              <a:gd name="T20" fmla="*/ 18441 w 21600"/>
              <a:gd name="T21" fmla="*/ 18441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77" y="10659"/>
                </a:moveTo>
                <a:cubicBezTo>
                  <a:pt x="15102" y="8312"/>
                  <a:pt x="13189" y="6442"/>
                  <a:pt x="10841" y="6420"/>
                </a:cubicBezTo>
                <a:lnTo>
                  <a:pt x="10901" y="0"/>
                </a:lnTo>
                <a:cubicBezTo>
                  <a:pt x="16691" y="54"/>
                  <a:pt x="21408" y="4665"/>
                  <a:pt x="21594" y="10452"/>
                </a:cubicBezTo>
                <a:lnTo>
                  <a:pt x="24293" y="10365"/>
                </a:lnTo>
                <a:lnTo>
                  <a:pt x="18576" y="16462"/>
                </a:lnTo>
                <a:lnTo>
                  <a:pt x="12479" y="10745"/>
                </a:lnTo>
                <a:lnTo>
                  <a:pt x="15177" y="10659"/>
                </a:lnTo>
                <a:close/>
              </a:path>
            </a:pathLst>
          </a:custGeom>
          <a:solidFill>
            <a:srgbClr val="FF99CC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0427" name="Text Box 16"/>
          <p:cNvSpPr txBox="1">
            <a:spLocks noChangeArrowheads="1"/>
          </p:cNvSpPr>
          <p:nvPr/>
        </p:nvSpPr>
        <p:spPr bwMode="auto">
          <a:xfrm>
            <a:off x="74613" y="901700"/>
            <a:ext cx="5792787" cy="2239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Применение Глонасс позволяет: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повысить эффективность контроля за целевым использованием бюджетных средств, выделенных в рамках государственных контрактов;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обеспечить своевременность снегоочистки дорог и ликвидации последствий сложных природных процессов;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обеспечить контроль нарушений правил пользования дорогами при перевозке групногабаритных и тяжеловесных грузов и т.д.;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обеспечивает прозрачность контрактов на содержание дорог.  </a:t>
            </a:r>
          </a:p>
        </p:txBody>
      </p:sp>
      <p:sp>
        <p:nvSpPr>
          <p:cNvPr id="13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DAA6E66-63C4-4CC1-A1FD-3F5FABDD3BD7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36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908050"/>
          </a:xfrm>
          <a:prstGeom prst="rect">
            <a:avLst/>
          </a:prstGeom>
          <a:gradFill rotWithShape="1">
            <a:gsLst>
              <a:gs pos="0">
                <a:srgbClr val="90AED6"/>
              </a:gs>
              <a:gs pos="50000">
                <a:schemeClr val="bg1"/>
              </a:gs>
              <a:gs pos="100000">
                <a:srgbClr val="90AED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00343" tIns="50171" rIns="100343" bIns="50171" anchor="ctr"/>
          <a:lstStyle/>
          <a:p>
            <a:pPr algn="ctr" defTabSz="885825">
              <a:lnSpc>
                <a:spcPct val="85000"/>
              </a:lnSpc>
              <a:defRPr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Инновации в дорожном хозяйстве: </a:t>
            </a:r>
            <a:br>
              <a:rPr lang="ru-RU" sz="2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повышение доступности транспортных услуг для маломобильных групп населения 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8459788" y="63087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</p:txBody>
      </p:sp>
      <p:pic>
        <p:nvPicPr>
          <p:cNvPr id="61443" name="Рисунок 1" descr="DSC03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981075"/>
            <a:ext cx="5440362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Рисунок 7" descr="DSC03802.JPG"/>
          <p:cNvPicPr>
            <a:picLocks noChangeAspect="1" noChangeArrowheads="1"/>
          </p:cNvPicPr>
          <p:nvPr/>
        </p:nvPicPr>
        <p:blipFill>
          <a:blip r:embed="rId3"/>
          <a:srcRect b="11916"/>
          <a:stretch>
            <a:fillRect/>
          </a:stretch>
        </p:blipFill>
        <p:spPr bwMode="auto">
          <a:xfrm>
            <a:off x="5076825" y="4149725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64"/>
          <p:cNvSpPr txBox="1">
            <a:spLocks noChangeArrowheads="1"/>
          </p:cNvSpPr>
          <p:nvPr/>
        </p:nvSpPr>
        <p:spPr bwMode="auto">
          <a:xfrm>
            <a:off x="87313" y="5178425"/>
            <a:ext cx="4845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Завершена разработка отраслевых методических рекомендаций по проектированию мероприятий по обеспечению доступа инвалидов к объектам дорожного хозяйства </a:t>
            </a:r>
          </a:p>
        </p:txBody>
      </p:sp>
      <p:sp>
        <p:nvSpPr>
          <p:cNvPr id="61446" name="Text Box 65"/>
          <p:cNvSpPr txBox="1">
            <a:spLocks noChangeArrowheads="1"/>
          </p:cNvSpPr>
          <p:nvPr/>
        </p:nvSpPr>
        <p:spPr bwMode="auto">
          <a:xfrm>
            <a:off x="5651500" y="1484313"/>
            <a:ext cx="3333750" cy="1768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Пример внедрения: пешеходные переходы  в разных уровнях, иные пешеходные объекты оснащаются пандусами для инвалидных колясок</a:t>
            </a:r>
          </a:p>
        </p:txBody>
      </p:sp>
      <p:sp>
        <p:nvSpPr>
          <p:cNvPr id="61447" name="Text Box 66"/>
          <p:cNvSpPr txBox="1">
            <a:spLocks noChangeArrowheads="1"/>
          </p:cNvSpPr>
          <p:nvPr/>
        </p:nvSpPr>
        <p:spPr bwMode="auto">
          <a:xfrm>
            <a:off x="87313" y="4600575"/>
            <a:ext cx="472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км 362 федеральной дороги  М-7 «Волга» </a:t>
            </a:r>
          </a:p>
        </p:txBody>
      </p:sp>
      <p:sp>
        <p:nvSpPr>
          <p:cNvPr id="9" name="Номер слайда 6"/>
          <p:cNvSpPr txBox="1">
            <a:spLocks noGrp="1"/>
          </p:cNvSpPr>
          <p:nvPr/>
        </p:nvSpPr>
        <p:spPr bwMode="auto">
          <a:xfrm>
            <a:off x="6902450" y="6308725"/>
            <a:ext cx="2133600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62B47DE-335C-47BA-B287-29CBD5DE44DB}" type="slidenum">
              <a:rPr lang="ru-RU" sz="1400" b="1">
                <a:solidFill>
                  <a:srgbClr val="104685"/>
                </a:solidFill>
                <a:latin typeface="+mn-lt"/>
              </a:rPr>
              <a:pPr algn="r">
                <a:defRPr/>
              </a:pPr>
              <a:t>37</a:t>
            </a:fld>
            <a:endParaRPr lang="ru-RU" sz="1400" b="1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7463" y="0"/>
            <a:ext cx="9161463" cy="836613"/>
          </a:xfrm>
          <a:prstGeom prst="rect">
            <a:avLst/>
          </a:prstGeom>
          <a:gradFill rotWithShape="1">
            <a:gsLst>
              <a:gs pos="0">
                <a:srgbClr val="90AED6"/>
              </a:gs>
              <a:gs pos="50000">
                <a:schemeClr val="bg1"/>
              </a:gs>
              <a:gs pos="100000">
                <a:srgbClr val="90AED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00343" tIns="50171" rIns="100343" bIns="50171" anchor="ctr"/>
          <a:lstStyle/>
          <a:p>
            <a:pPr algn="ctr" defTabSz="885825">
              <a:defRPr/>
            </a:pP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Транспортно-эксплуатационное состояние сети </a:t>
            </a:r>
          </a:p>
          <a:p>
            <a:pPr algn="ctr" defTabSz="885825">
              <a:defRPr/>
            </a:pP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автомобильных дорог федерального значения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38100" y="923925"/>
          <a:ext cx="5295900" cy="3225800"/>
        </p:xfrm>
        <a:graphic>
          <a:graphicData uri="http://schemas.openxmlformats.org/presentationml/2006/ole">
            <p:oleObj spid="_x0000_s82946" name="Диаграмма" r:id="rId3" imgW="5724525" imgH="3095625" progId="Excel.Sheet.8">
              <p:embed/>
            </p:oleObj>
          </a:graphicData>
        </a:graphic>
      </p:graphicFrame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4968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Доля автомобильных дорог федерального значения, обслуживающих движение в режиме перегрузки</a:t>
            </a:r>
            <a:r>
              <a:rPr lang="ru-RU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82949" name="Picture 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08463"/>
            <a:ext cx="5867400" cy="26050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484438" y="4149725"/>
            <a:ext cx="59039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Количество полос движения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на автомобильных дорогах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федерального значения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463" y="4206875"/>
            <a:ext cx="3059112" cy="23177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В 2010 году более 46 тыс. населенных пунктов не обеспечены круглогодичной связью с дорожной сетью общего пользования  по автомобильным дорогам с твердым покрытием 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364163" y="981075"/>
            <a:ext cx="3708400" cy="25304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Около 15 % мостовых сооружений на автомобильных дорогах федерального значения – в неудовлетворительном состоянии. Из них на 148 сооружениях состояние не может быть доведено до нормативных требований проведением капитального ремонта (ремонтонепригодные мосты) </a:t>
            </a:r>
          </a:p>
        </p:txBody>
      </p:sp>
      <p:sp>
        <p:nvSpPr>
          <p:cNvPr id="9" name="Номер слайда 6"/>
          <p:cNvSpPr txBox="1">
            <a:spLocks noGrp="1"/>
          </p:cNvSpPr>
          <p:nvPr/>
        </p:nvSpPr>
        <p:spPr bwMode="auto">
          <a:xfrm>
            <a:off x="6831013" y="6165850"/>
            <a:ext cx="2133600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051F2E9-8CB6-4ACD-B2B9-E2AEDB962006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38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2E55B4-35FC-4462-AE83-D4E14154F8D4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39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83971" name="Rectangle 2"/>
          <p:cNvSpPr txBox="1">
            <a:spLocks noRot="1" noChangeArrowheads="1"/>
          </p:cNvSpPr>
          <p:nvPr/>
        </p:nvSpPr>
        <p:spPr bwMode="auto">
          <a:xfrm>
            <a:off x="2843213" y="260350"/>
            <a:ext cx="6143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Направление расходования средств, выделенных на строительство и реконструкцию автодорог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1609725"/>
            <a:ext cx="9180513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941888"/>
            <a:ext cx="34559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38290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53" name="Text Box 9"/>
          <p:cNvSpPr txBox="1">
            <a:spLocks noChangeArrowheads="1"/>
          </p:cNvSpPr>
          <p:nvPr/>
        </p:nvSpPr>
        <p:spPr bwMode="auto">
          <a:xfrm>
            <a:off x="4824413" y="1125538"/>
            <a:ext cx="4140200" cy="2308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Свыше трети протяженности федеральных дорог и мостовых сооружений требуют увеличения прочностных характеристик из-за снижения сроков службы между ремонтами вследствие увеличения в составе транспортных потоков доли тяжелых автомобилей и автопоездов  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34925" y="4192588"/>
            <a:ext cx="49688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000066"/>
                </a:solidFill>
                <a:latin typeface="+mn-lt"/>
              </a:rPr>
              <a:t>Доля автомобильных дорог регионального значения, соответствующих нормативным требованиям</a:t>
            </a:r>
          </a:p>
        </p:txBody>
      </p:sp>
      <p:pic>
        <p:nvPicPr>
          <p:cNvPr id="21509" name="Picture 15" descr="колейнос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3744912" cy="290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1510" name="Rectangle 2"/>
          <p:cNvSpPr txBox="1">
            <a:spLocks noRot="1" noChangeArrowheads="1"/>
          </p:cNvSpPr>
          <p:nvPr/>
        </p:nvSpPr>
        <p:spPr bwMode="auto">
          <a:xfrm>
            <a:off x="3000375" y="188913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Соответствие дорожной сети требованиям</a:t>
            </a:r>
            <a:br>
              <a:rPr lang="ru-RU" b="1"/>
            </a:br>
            <a:r>
              <a:rPr lang="ru-RU" b="1"/>
              <a:t>нормативных документов</a:t>
            </a:r>
          </a:p>
        </p:txBody>
      </p:sp>
      <p:sp>
        <p:nvSpPr>
          <p:cNvPr id="11" name="Номер слайда 6"/>
          <p:cNvSpPr txBox="1">
            <a:spLocks noGrp="1"/>
          </p:cNvSpPr>
          <p:nvPr/>
        </p:nvSpPr>
        <p:spPr bwMode="auto">
          <a:xfrm>
            <a:off x="687546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9C538C3-ED6D-4EDC-9D8D-AABA4FD89EB8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4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463"/>
            <a:ext cx="4822825" cy="755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000066"/>
                </a:solidFill>
                <a:latin typeface="+mn-lt"/>
              </a:rPr>
              <a:t>Доля автомобильных дорог федерального значения, соответствующих нормативным требованиям</a:t>
            </a: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3203575" y="2276475"/>
            <a:ext cx="823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39</a:t>
            </a:r>
            <a:r>
              <a:rPr lang="ru-RU" b="1"/>
              <a:t> %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2987675" y="5346700"/>
            <a:ext cx="823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26</a:t>
            </a:r>
            <a:r>
              <a:rPr lang="ru-RU" b="1"/>
              <a:t>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570CAD9-8FF6-4600-B1DF-1A6CF9AF19C9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40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84995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Классификация дорог</a:t>
            </a:r>
          </a:p>
        </p:txBody>
      </p: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4997" name="Object 1"/>
          <p:cNvGraphicFramePr>
            <a:graphicFrameLocks noChangeAspect="1"/>
          </p:cNvGraphicFramePr>
          <p:nvPr/>
        </p:nvGraphicFramePr>
        <p:xfrm>
          <a:off x="3527425" y="2205038"/>
          <a:ext cx="5616575" cy="3960812"/>
        </p:xfrm>
        <a:graphic>
          <a:graphicData uri="http://schemas.openxmlformats.org/presentationml/2006/ole">
            <p:oleObj spid="_x0000_s84997" r:id="rId3" imgW="5614903" imgH="3956647" progId="Excel.Chart.8">
              <p:embed/>
            </p:oleObj>
          </a:graphicData>
        </a:graphic>
      </p:graphicFrame>
      <p:sp>
        <p:nvSpPr>
          <p:cNvPr id="84998" name="Rectangle 2"/>
          <p:cNvSpPr txBox="1">
            <a:spLocks noRot="1" noChangeArrowheads="1"/>
          </p:cNvSpPr>
          <p:nvPr/>
        </p:nvSpPr>
        <p:spPr bwMode="auto">
          <a:xfrm>
            <a:off x="3851275" y="981075"/>
            <a:ext cx="5135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70C0"/>
                </a:solidFill>
              </a:rPr>
              <a:t>Доли суммарной протяженности и суммарного пробега транспорта по различным категориям улиц и дорог урбанизированных территорий США (2000 г.)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44675"/>
            <a:ext cx="3995738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0050" indent="-400050">
              <a:buFontTx/>
              <a:buAutoNum type="romanUcPeriod"/>
            </a:pPr>
            <a:r>
              <a:rPr lang="ru-RU" sz="1300" b="1">
                <a:latin typeface="Arial Narrow" pitchFamily="34" charset="0"/>
                <a:cs typeface="Times New Roman" pitchFamily="18" charset="0"/>
              </a:rPr>
              <a:t>Транзитные магистрали: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1. Скоростные дороги.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2. Магистрали повышенных скоростей движения: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без регулирования движения;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с координированным движением.</a:t>
            </a:r>
          </a:p>
          <a:p>
            <a:pPr marL="400050" indent="-400050" eaLnBrk="0" hangingPunct="0"/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en-US" sz="1300" b="1">
                <a:latin typeface="Arial Narrow" pitchFamily="34" charset="0"/>
                <a:cs typeface="Times New Roman" pitchFamily="18" charset="0"/>
              </a:rPr>
              <a:t>II</a:t>
            </a:r>
            <a:r>
              <a:rPr lang="ru-RU" sz="1300" b="1">
                <a:latin typeface="Arial Narrow" pitchFamily="34" charset="0"/>
                <a:cs typeface="Times New Roman" pitchFamily="18" charset="0"/>
              </a:rPr>
              <a:t>. Городские магистрали: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800" b="1">
                <a:latin typeface="Arial" charset="0"/>
                <a:cs typeface="Times New Roman" pitchFamily="18" charset="0"/>
              </a:rPr>
              <a:t>       </a:t>
            </a:r>
            <a:r>
              <a:rPr lang="ru-RU" sz="1300" b="1">
                <a:latin typeface="Arial Narrow" pitchFamily="34" charset="0"/>
                <a:cs typeface="Times New Roman" pitchFamily="18" charset="0"/>
              </a:rPr>
              <a:t>1. С преимущественным движением пассажирского транспорта.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2. С преимущественным движением грузового транспорта.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3. Со смешанным движением.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endParaRPr lang="ru-RU" sz="1300" b="1">
              <a:latin typeface="Arial Narrow" pitchFamily="34" charset="0"/>
              <a:cs typeface="Times New Roman" pitchFamily="18" charset="0"/>
            </a:endParaRPr>
          </a:p>
          <a:p>
            <a:pPr marL="400050" indent="-400050" eaLnBrk="0" hangingPunct="0"/>
            <a:r>
              <a:rPr lang="en-US" sz="1300" b="1">
                <a:latin typeface="Arial Narrow" pitchFamily="34" charset="0"/>
                <a:cs typeface="Times New Roman" pitchFamily="18" charset="0"/>
              </a:rPr>
              <a:t>III</a:t>
            </a:r>
            <a:r>
              <a:rPr lang="ru-RU" sz="1300" b="1">
                <a:latin typeface="Arial Narrow" pitchFamily="34" charset="0"/>
                <a:cs typeface="Times New Roman" pitchFamily="18" charset="0"/>
              </a:rPr>
              <a:t>. Главные улицы: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      1. Города.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      2. Района.</a:t>
            </a:r>
          </a:p>
          <a:p>
            <a:pPr marL="400050" indent="-400050" eaLnBrk="0" hangingPunct="0"/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en-US" sz="1300" b="1">
                <a:latin typeface="Arial Narrow" pitchFamily="34" charset="0"/>
                <a:cs typeface="Times New Roman" pitchFamily="18" charset="0"/>
              </a:rPr>
              <a:t>IV</a:t>
            </a:r>
            <a:r>
              <a:rPr lang="ru-RU" sz="1300" b="1">
                <a:latin typeface="Arial Narrow" pitchFamily="34" charset="0"/>
                <a:cs typeface="Times New Roman" pitchFamily="18" charset="0"/>
              </a:rPr>
              <a:t>. Въезды в город.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endParaRPr lang="ru-RU" sz="1300" b="1">
              <a:latin typeface="Arial Narrow" pitchFamily="34" charset="0"/>
              <a:cs typeface="Times New Roman" pitchFamily="18" charset="0"/>
            </a:endParaRPr>
          </a:p>
          <a:p>
            <a:pPr marL="400050" indent="-400050" eaLnBrk="0" hangingPunct="0"/>
            <a:r>
              <a:rPr lang="en-US" sz="1300" b="1">
                <a:latin typeface="Arial Narrow" pitchFamily="34" charset="0"/>
                <a:cs typeface="Times New Roman" pitchFamily="18" charset="0"/>
              </a:rPr>
              <a:t>V</a:t>
            </a:r>
            <a:r>
              <a:rPr lang="ru-RU" sz="1300" b="1">
                <a:latin typeface="Arial Narrow" pitchFamily="34" charset="0"/>
                <a:cs typeface="Times New Roman" pitchFamily="18" charset="0"/>
              </a:rPr>
              <a:t>. Районные магистрали: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 1. С преимущественным движением пассажирского транспорта.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 2. С преимущественным движением грузового транспорта.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300" b="1">
                <a:latin typeface="Arial Narrow" pitchFamily="34" charset="0"/>
                <a:cs typeface="Times New Roman" pitchFamily="18" charset="0"/>
              </a:rPr>
              <a:t>       3. Со смешанным движением.</a:t>
            </a:r>
            <a:endParaRPr lang="ru-RU" sz="800" b="1">
              <a:latin typeface="Arial" charset="0"/>
            </a:endParaRPr>
          </a:p>
          <a:p>
            <a:pPr marL="400050" indent="-400050" eaLnBrk="0" hangingPunct="0"/>
            <a:r>
              <a:rPr lang="ru-RU" sz="1400" b="1">
                <a:latin typeface="Arial" charset="0"/>
                <a:cs typeface="Times New Roman" pitchFamily="18" charset="0"/>
              </a:rPr>
              <a:t>	</a:t>
            </a:r>
            <a:endParaRPr lang="ru-RU" b="1">
              <a:latin typeface="Arial" charset="0"/>
            </a:endParaRPr>
          </a:p>
        </p:txBody>
      </p:sp>
      <p:sp>
        <p:nvSpPr>
          <p:cNvPr id="85000" name="Rectangle 2"/>
          <p:cNvSpPr txBox="1">
            <a:spLocks noRot="1" noChangeArrowheads="1"/>
          </p:cNvSpPr>
          <p:nvPr/>
        </p:nvSpPr>
        <p:spPr bwMode="auto">
          <a:xfrm>
            <a:off x="179388" y="985838"/>
            <a:ext cx="3455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70C0"/>
                </a:solidFill>
              </a:rPr>
              <a:t>Классы и категории улично-дорожной сети в Российской Федерации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F25508A-00D2-4419-AF43-7D0B8C6221A5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41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86019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Динамика изменения стоимости асфальта и бетона, %</a:t>
            </a:r>
          </a:p>
        </p:txBody>
      </p:sp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60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4168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Rectangle 2"/>
          <p:cNvSpPr txBox="1">
            <a:spLocks noRot="1" noChangeArrowheads="1"/>
          </p:cNvSpPr>
          <p:nvPr/>
        </p:nvSpPr>
        <p:spPr bwMode="auto">
          <a:xfrm>
            <a:off x="2195513" y="1773238"/>
            <a:ext cx="2924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8151B3D-B301-460F-8DBB-38D658268893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5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2531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Дороги Российской Федерации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125538"/>
            <a:ext cx="914241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0" y="1360488"/>
            <a:ext cx="922496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Досрочно в 2009 году завершена реализация ФЦП «Модернизация транспортной системы России (2002-2010 гг.)». </a:t>
            </a:r>
          </a:p>
          <a:p>
            <a:pPr marL="266700" indent="-266700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Построены и реконструированы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25,2 тысяч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км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автомобильных дорог             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(или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60 тыс.км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в однополосном исчислении)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в том числе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4,9 тысячи км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федеральных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дорог и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20,3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тысяч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км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региональных и местных дорог.</a:t>
            </a:r>
          </a:p>
          <a:p>
            <a:pPr marL="266700" indent="-2667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Завершена программа строительства внеклассных мостовых и транспортных сооружений, построено 18 внеклассных мостов общей длиной более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18 км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266700" indent="-266700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Введены в строй: </a:t>
            </a:r>
          </a:p>
          <a:p>
            <a:pPr marL="630238" indent="-266700">
              <a:lnSpc>
                <a:spcPct val="90000"/>
              </a:lnSpc>
              <a:spcBef>
                <a:spcPct val="50000"/>
              </a:spcBef>
              <a:buSzPct val="13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Обходы городов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г. Сочи, Новосибирск, Красноярск, Иркутск и других.</a:t>
            </a:r>
          </a:p>
          <a:p>
            <a:pPr marL="630238" indent="-266700">
              <a:lnSpc>
                <a:spcPct val="90000"/>
              </a:lnSpc>
              <a:spcBef>
                <a:spcPct val="30000"/>
              </a:spcBef>
              <a:buSzPct val="13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Автодорога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«Амур»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Чита – Хабаровск.</a:t>
            </a:r>
          </a:p>
          <a:p>
            <a:pPr marL="630238" indent="-266700">
              <a:lnSpc>
                <a:spcPct val="90000"/>
              </a:lnSpc>
              <a:spcBef>
                <a:spcPct val="30000"/>
              </a:spcBef>
              <a:buSzPct val="13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Кольцевая Автомобильная Дорога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г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Санкт-Петербурга. </a:t>
            </a:r>
          </a:p>
          <a:p>
            <a:pPr marL="630238" indent="-266700">
              <a:lnSpc>
                <a:spcPct val="90000"/>
              </a:lnSpc>
              <a:spcBef>
                <a:spcPct val="30000"/>
              </a:spcBef>
              <a:buSzPct val="13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Автодорога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М-3 «Украина»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от МКАД до Малого Московского кольца в Московском транспортном узле.</a:t>
            </a:r>
          </a:p>
          <a:p>
            <a:pPr marL="630238" indent="-266700">
              <a:lnSpc>
                <a:spcPct val="90000"/>
              </a:lnSpc>
              <a:spcBef>
                <a:spcPct val="30000"/>
              </a:spcBef>
              <a:buSzPct val="13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Транспортная развязка в г. Мытищи на автодороге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М-8 «Холмогоры»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в Московском транспортном узле.</a:t>
            </a:r>
          </a:p>
          <a:p>
            <a:pPr marL="630238" indent="-266700">
              <a:lnSpc>
                <a:spcPct val="90000"/>
              </a:lnSpc>
              <a:spcBef>
                <a:spcPct val="30000"/>
              </a:spcBef>
              <a:buSzPct val="13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Первый этап автомагистрали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Западный скоростной диаметр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в Санкт-Петербурге</a:t>
            </a:r>
          </a:p>
        </p:txBody>
      </p:sp>
      <p:sp>
        <p:nvSpPr>
          <p:cNvPr id="23554" name="Rectangle 2"/>
          <p:cNvSpPr txBox="1">
            <a:spLocks noRot="1" noChangeArrowheads="1"/>
          </p:cNvSpPr>
          <p:nvPr/>
        </p:nvSpPr>
        <p:spPr bwMode="auto">
          <a:xfrm>
            <a:off x="3000375" y="357188"/>
            <a:ext cx="585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Итоги реализации программ строительства и реконструкции автомобильных дорог общего пользования в 2002 – 2010 годах</a:t>
            </a:r>
          </a:p>
        </p:txBody>
      </p:sp>
      <p:sp>
        <p:nvSpPr>
          <p:cNvPr id="8" name="Номер слайда 6"/>
          <p:cNvSpPr txBox="1">
            <a:spLocks noGrp="1"/>
          </p:cNvSpPr>
          <p:nvPr/>
        </p:nvSpPr>
        <p:spPr bwMode="auto">
          <a:xfrm>
            <a:off x="6902450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B0566C5-731D-4CF0-A6D6-71BB39DE5839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6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23850" y="4000500"/>
            <a:ext cx="8540750" cy="2381250"/>
          </a:xfrm>
          <a:prstGeom prst="rect">
            <a:avLst/>
          </a:prstGeom>
          <a:noFill/>
          <a:ln/>
        </p:spPr>
        <p:txBody>
          <a:bodyPr/>
          <a:lstStyle/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dirty="0">
              <a:solidFill>
                <a:srgbClr val="0070C0"/>
              </a:solidFill>
            </a:endParaRPr>
          </a:p>
          <a:p>
            <a:pPr marL="4763" indent="260350" algn="just">
              <a:defRPr/>
            </a:pPr>
            <a:endParaRPr lang="ru-RU" sz="1600" kern="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763" indent="260350" algn="just">
              <a:defRPr/>
            </a:pP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18F4071-475C-433C-9E49-1FC5C3A330F9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7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4579" name="Rectangle 2"/>
          <p:cNvSpPr txBox="1">
            <a:spLocks noRot="1" noChangeArrowheads="1"/>
          </p:cNvSpPr>
          <p:nvPr/>
        </p:nvSpPr>
        <p:spPr bwMode="auto">
          <a:xfrm>
            <a:off x="2843213" y="260350"/>
            <a:ext cx="6143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Направление расходования средств, выделенных на строительство и реконструкцию автодорог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572000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39775"/>
            <a:ext cx="49688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365625"/>
            <a:ext cx="4584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1263" y="1844675"/>
            <a:ext cx="68167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323850" y="1341438"/>
            <a:ext cx="112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2008 г.</a:t>
            </a:r>
          </a:p>
        </p:txBody>
      </p:sp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323850" y="3141663"/>
            <a:ext cx="112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2009 г.</a:t>
            </a: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331788" y="4797425"/>
            <a:ext cx="1122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2010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395288" y="1385888"/>
            <a:ext cx="8280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4988" indent="-534988" algn="just">
              <a:spcAft>
                <a:spcPts val="1200"/>
              </a:spcAft>
              <a:buSzPct val="140000"/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n-lt"/>
              </a:rPr>
              <a:t> С начала действия Программы ОАО «ГТЛК» активно сотрудничает с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      </a:t>
            </a:r>
            <a:r>
              <a:rPr lang="ru-RU" sz="1700" b="1" dirty="0">
                <a:solidFill>
                  <a:srgbClr val="0070C0"/>
                </a:solidFill>
                <a:latin typeface="+mn-lt"/>
              </a:rPr>
              <a:t>ОАО </a:t>
            </a:r>
            <a:r>
              <a:rPr lang="ru-RU" sz="1700" b="1" dirty="0">
                <a:solidFill>
                  <a:srgbClr val="0070C0"/>
                </a:solidFill>
                <a:latin typeface="+mn-lt"/>
              </a:rPr>
              <a:t>«КАМАЗ»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. У предприятий группы КАМАЗ закуплено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3405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ед.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спецтехники. В 2010 году ОАО «ГТЛК» заняла второе место по количеству закупаемой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техники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после Министерства обороны РФ.</a:t>
            </a:r>
          </a:p>
          <a:p>
            <a:pPr marL="534988" indent="-534988" algn="just">
              <a:spcAft>
                <a:spcPts val="1200"/>
              </a:spcAft>
              <a:buSzPct val="140000"/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n-lt"/>
              </a:rPr>
              <a:t> По программе льготного лизинга заключены договора на поставку более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500 единиц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автобусов на общую сумму 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1,3 млрд. рублей. </a:t>
            </a:r>
          </a:p>
          <a:p>
            <a:pPr marL="534988" indent="-534988" algn="just">
              <a:spcAft>
                <a:spcPts val="1200"/>
              </a:spcAft>
              <a:buSzPct val="140000"/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n-lt"/>
              </a:rPr>
              <a:t> ОАО «ГТЛК» является партнером </a:t>
            </a:r>
            <a:r>
              <a:rPr lang="ru-RU" sz="1700" b="1" dirty="0">
                <a:solidFill>
                  <a:srgbClr val="0070C0"/>
                </a:solidFill>
                <a:latin typeface="+mn-lt"/>
              </a:rPr>
              <a:t>Группы ГАЗ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. У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предприятий Группы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приобретено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632 единицы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техники на общую сумму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1,8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млрд. рублей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, в том числе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461 единицу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автобусов различных типов.</a:t>
            </a:r>
          </a:p>
          <a:p>
            <a:pPr marL="534988" indent="-534988" algn="just">
              <a:spcAft>
                <a:spcPts val="1200"/>
              </a:spcAft>
              <a:buSzPct val="140000"/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n-lt"/>
              </a:rPr>
              <a:t> В ноябре 2010 г. ОАО «ГТЛК»  вышла на рынок городского электрического транспорта. С </a:t>
            </a:r>
            <a:r>
              <a:rPr lang="ru-RU" sz="1700" b="1" dirty="0">
                <a:solidFill>
                  <a:srgbClr val="0070C0"/>
                </a:solidFill>
                <a:latin typeface="+mn-lt"/>
              </a:rPr>
              <a:t>МУП «</a:t>
            </a:r>
            <a:r>
              <a:rPr lang="ru-RU" sz="1700" b="1" dirty="0" err="1">
                <a:solidFill>
                  <a:srgbClr val="0070C0"/>
                </a:solidFill>
                <a:latin typeface="+mn-lt"/>
              </a:rPr>
              <a:t>Метроэлектротранс</a:t>
            </a:r>
            <a:r>
              <a:rPr lang="ru-RU" sz="1700" b="1" dirty="0">
                <a:solidFill>
                  <a:srgbClr val="0070C0"/>
                </a:solidFill>
                <a:latin typeface="+mn-lt"/>
              </a:rPr>
              <a:t>»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г. Волгограда был заключен договор на поставку 7 скоростных трамваев производства петербургского ОАО «ПТМЗ» на общую сумму свыше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          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420 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млн. рублей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(за счет средств привлеченных с финансового рынка).</a:t>
            </a:r>
          </a:p>
          <a:p>
            <a:pPr marL="534988" indent="-534988" algn="just">
              <a:spcAft>
                <a:spcPts val="1200"/>
              </a:spcAft>
              <a:buSzPct val="140000"/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n-lt"/>
              </a:rPr>
              <a:t>Вся техника, предоставляемая ОАО «ГТЛК» потребителям в рамках программы льготного лизинга, оснащается бортовыми навигационно-связными терминалами системы </a:t>
            </a:r>
            <a:r>
              <a:rPr lang="ru-RU" sz="1700" b="1" dirty="0">
                <a:solidFill>
                  <a:srgbClr val="0070C0"/>
                </a:solidFill>
                <a:latin typeface="+mn-lt"/>
              </a:rPr>
              <a:t>ГЛОНАСС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534988" indent="-534988" algn="just">
              <a:spcAft>
                <a:spcPts val="1200"/>
              </a:spcAft>
              <a:buSzPct val="140000"/>
              <a:buFont typeface="Arial" pitchFamily="34" charset="0"/>
              <a:buChar char="•"/>
              <a:defRPr/>
            </a:pPr>
            <a:endParaRPr lang="ru-RU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27088" y="419100"/>
            <a:ext cx="83327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2000" b="1">
              <a:solidFill>
                <a:srgbClr val="808285"/>
              </a:solidFill>
              <a:latin typeface="Arial" charset="0"/>
            </a:endParaRP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 bwMode="auto">
          <a:xfrm>
            <a:off x="6831013" y="6453188"/>
            <a:ext cx="213360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08D2ABA-273D-4FD8-879B-7083D4047F85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8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25604" name="Rectangle 2"/>
          <p:cNvSpPr txBox="1">
            <a:spLocks noRot="1" noChangeArrowheads="1"/>
          </p:cNvSpPr>
          <p:nvPr/>
        </p:nvSpPr>
        <p:spPr bwMode="auto">
          <a:xfrm>
            <a:off x="2843213" y="357188"/>
            <a:ext cx="619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/>
              <a:t>Результаты деятельности Государственной транспортно-лизинговой компании на 1 мая 2011</a:t>
            </a:r>
          </a:p>
        </p:txBody>
      </p:sp>
      <p:pic>
        <p:nvPicPr>
          <p:cNvPr id="25605" name="Picture 8" descr="logo_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14763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095375"/>
            <a:ext cx="3429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801813" y="1949450"/>
            <a:ext cx="1231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</a:t>
            </a:r>
            <a:r>
              <a:rPr lang="en-US" b="1"/>
              <a:t>5</a:t>
            </a:r>
            <a:r>
              <a:rPr lang="ru-RU" b="1"/>
              <a:t>,</a:t>
            </a:r>
            <a:r>
              <a:rPr lang="en-US" b="1"/>
              <a:t>5</a:t>
            </a:r>
            <a:r>
              <a:rPr lang="ru-RU" b="1"/>
              <a:t> %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8263" y="3033713"/>
            <a:ext cx="1992312" cy="21240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lnSpc>
                <a:spcPct val="80000"/>
              </a:lnSpc>
            </a:pPr>
            <a:r>
              <a:rPr lang="ru-RU" sz="1000"/>
              <a:t>Грузовые и пассажирские перевозки автомобильным транспортом с учетом расходов на эксплуатацию личного автотранспорта (</a:t>
            </a:r>
            <a:r>
              <a:rPr lang="en-US" sz="1000"/>
              <a:t>3</a:t>
            </a:r>
            <a:r>
              <a:rPr lang="ru-RU" sz="1000"/>
              <a:t>2</a:t>
            </a:r>
            <a:r>
              <a:rPr lang="en-US" sz="1000"/>
              <a:t>3</a:t>
            </a:r>
            <a:r>
              <a:rPr lang="ru-RU" sz="1000"/>
              <a:t>3 млрд. руб.)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171700" y="3033713"/>
            <a:ext cx="2066925" cy="18605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Подрядные работы по строительству и реконструкции автомобильных дорог (3</a:t>
            </a:r>
            <a:r>
              <a:rPr lang="en-US" sz="1000"/>
              <a:t>17</a:t>
            </a:r>
            <a:r>
              <a:rPr lang="ru-RU" sz="1000"/>
              <a:t> млрд. руб.)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6497638" y="3009900"/>
            <a:ext cx="2209800" cy="1663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Производство и реализация дорожной техники и оборудования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6489700" y="4752975"/>
            <a:ext cx="2201863" cy="13827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Строительство и эксплуатация объектов дорожного сервиса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489700" y="6229350"/>
            <a:ext cx="2211388" cy="5286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Страхование по договорам ОСАГО и другим (более </a:t>
            </a:r>
            <a:r>
              <a:rPr lang="en-US" sz="1000"/>
              <a:t>77</a:t>
            </a:r>
            <a:r>
              <a:rPr lang="ru-RU" sz="1000"/>
              <a:t> млрд. руб.)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4337050" y="5254625"/>
            <a:ext cx="2074863" cy="1512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Производство и реализация дорожно-строительных материалов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2162175" y="4997450"/>
            <a:ext cx="2070100" cy="17716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Производство и продажа автомобильного топлива и моторных масел (</a:t>
            </a:r>
            <a:r>
              <a:rPr lang="en-US" sz="1000"/>
              <a:t>1382</a:t>
            </a:r>
            <a:r>
              <a:rPr lang="ru-RU" sz="1000"/>
              <a:t> млрд. руб.)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68263" y="5254625"/>
            <a:ext cx="2005012" cy="1512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Производство и продажа автомобилей и запасных частей к ним (</a:t>
            </a:r>
            <a:r>
              <a:rPr lang="en-US" sz="1000"/>
              <a:t>804</a:t>
            </a:r>
            <a:r>
              <a:rPr lang="ru-RU" sz="1000"/>
              <a:t> млрд. руб.)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4333875" y="3024188"/>
            <a:ext cx="2087563" cy="21193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Bef>
                <a:spcPct val="50000"/>
              </a:spcBef>
            </a:pPr>
            <a:r>
              <a:rPr lang="ru-RU" sz="1000"/>
              <a:t>Подрядные работы по ремонту и содержанию автомобильных дорог (1</a:t>
            </a:r>
            <a:r>
              <a:rPr lang="en-US" sz="1000"/>
              <a:t>95</a:t>
            </a:r>
            <a:r>
              <a:rPr lang="ru-RU" sz="1000"/>
              <a:t> млрд. руб.)</a:t>
            </a:r>
          </a:p>
        </p:txBody>
      </p:sp>
      <p:pic>
        <p:nvPicPr>
          <p:cNvPr id="26636" name="Picture 16" descr="КАД_2"/>
          <p:cNvPicPr>
            <a:picLocks noChangeAspect="1" noChangeArrowheads="1"/>
          </p:cNvPicPr>
          <p:nvPr/>
        </p:nvPicPr>
        <p:blipFill>
          <a:blip r:embed="rId3"/>
          <a:srcRect l="11372" t="4695" r="6813"/>
          <a:stretch>
            <a:fillRect/>
          </a:stretch>
        </p:blipFill>
        <p:spPr bwMode="auto">
          <a:xfrm>
            <a:off x="2286000" y="3756025"/>
            <a:ext cx="1868488" cy="1041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37" name="Picture 17" descr="Они убирают грязь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l="20683" t="20695" r="13763" b="14911"/>
          <a:stretch>
            <a:fillRect/>
          </a:stretch>
        </p:blipFill>
        <p:spPr bwMode="auto">
          <a:xfrm>
            <a:off x="4418013" y="4257675"/>
            <a:ext cx="1255712" cy="836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38" name="Picture 18" descr="ПК-22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 l="6976" r="6976" b="27165"/>
          <a:stretch>
            <a:fillRect/>
          </a:stretch>
        </p:blipFill>
        <p:spPr bwMode="auto">
          <a:xfrm>
            <a:off x="5108575" y="3600450"/>
            <a:ext cx="1233488" cy="7826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39" name="Picture 19" descr="DSCN1500"/>
          <p:cNvPicPr>
            <a:picLocks noChangeAspect="1" noChangeArrowheads="1"/>
          </p:cNvPicPr>
          <p:nvPr/>
        </p:nvPicPr>
        <p:blipFill>
          <a:blip r:embed="rId6"/>
          <a:srcRect l="21165" t="19301" r="32700" b="37679"/>
          <a:stretch>
            <a:fillRect/>
          </a:stretch>
        </p:blipFill>
        <p:spPr bwMode="auto">
          <a:xfrm>
            <a:off x="150813" y="3867150"/>
            <a:ext cx="1096962" cy="766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0" name="Picture 20" descr="edc673c6aaa652d7f13fa695a498382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6950" y="5726113"/>
            <a:ext cx="1870075" cy="971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1" name="Picture 21" descr="hat"/>
          <p:cNvPicPr>
            <a:picLocks noChangeAspect="1" noChangeArrowheads="1"/>
          </p:cNvPicPr>
          <p:nvPr/>
        </p:nvPicPr>
        <p:blipFill>
          <a:blip r:embed="rId8"/>
          <a:srcRect r="40060"/>
          <a:stretch>
            <a:fillRect/>
          </a:stretch>
        </p:blipFill>
        <p:spPr bwMode="auto">
          <a:xfrm>
            <a:off x="7343775" y="4017963"/>
            <a:ext cx="1285875" cy="568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2" name="Picture 22" descr="mers_c109em"/>
          <p:cNvPicPr>
            <a:picLocks noChangeAspect="1" noChangeArrowheads="1"/>
          </p:cNvPicPr>
          <p:nvPr/>
        </p:nvPicPr>
        <p:blipFill>
          <a:blip r:embed="rId9"/>
          <a:srcRect l="2750" t="4637" r="2750" b="12193"/>
          <a:stretch>
            <a:fillRect/>
          </a:stretch>
        </p:blipFill>
        <p:spPr bwMode="auto">
          <a:xfrm>
            <a:off x="914400" y="4398963"/>
            <a:ext cx="1079500" cy="712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3" name="Picture 23" descr="gold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4463" y="5640388"/>
            <a:ext cx="1079500" cy="10620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4" name="Picture 24" descr="dz122_2"/>
          <p:cNvPicPr>
            <a:picLocks noChangeAspect="1" noChangeArrowheads="1"/>
          </p:cNvPicPr>
          <p:nvPr/>
        </p:nvPicPr>
        <p:blipFill>
          <a:blip r:embed="rId11">
            <a:lum contrast="12000"/>
          </a:blip>
          <a:srcRect/>
          <a:stretch>
            <a:fillRect/>
          </a:stretch>
        </p:blipFill>
        <p:spPr bwMode="auto">
          <a:xfrm>
            <a:off x="6559550" y="3435350"/>
            <a:ext cx="1274763" cy="703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5" name="Picture 25" descr="конвейер АВТОВАЗ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8" y="5781675"/>
            <a:ext cx="1577975" cy="9159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6" name="Picture 26" descr="04"/>
          <p:cNvPicPr>
            <a:picLocks noChangeAspect="1" noChangeArrowheads="1"/>
          </p:cNvPicPr>
          <p:nvPr/>
        </p:nvPicPr>
        <p:blipFill>
          <a:blip r:embed="rId13"/>
          <a:srcRect l="10748" t="9236" r="12109" b="20009"/>
          <a:stretch>
            <a:fillRect/>
          </a:stretch>
        </p:blipFill>
        <p:spPr bwMode="auto">
          <a:xfrm>
            <a:off x="7577138" y="5348288"/>
            <a:ext cx="1052512" cy="7239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47" name="Picture 27" descr="Закрыть окно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48438" y="5151438"/>
            <a:ext cx="1062037" cy="849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9" name="Номер слайда 6"/>
          <p:cNvSpPr txBox="1">
            <a:spLocks noGrp="1"/>
          </p:cNvSpPr>
          <p:nvPr/>
        </p:nvSpPr>
        <p:spPr bwMode="auto">
          <a:xfrm>
            <a:off x="6875463" y="6453188"/>
            <a:ext cx="2133600" cy="3603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89B3504-A0B2-4533-AE2F-C60DD4F71190}" type="slidenum">
              <a:rPr lang="ru-RU" sz="1400">
                <a:solidFill>
                  <a:srgbClr val="104685"/>
                </a:solidFill>
                <a:latin typeface="+mn-lt"/>
              </a:rPr>
              <a:pPr algn="r">
                <a:defRPr/>
              </a:pPr>
              <a:t>9</a:t>
            </a:fld>
            <a:endParaRPr lang="ru-RU" sz="1400" dirty="0">
              <a:solidFill>
                <a:srgbClr val="104685"/>
              </a:solidFill>
              <a:latin typeface="+mn-lt"/>
            </a:endParaRPr>
          </a:p>
        </p:txBody>
      </p:sp>
      <p:sp>
        <p:nvSpPr>
          <p:cNvPr id="30" name="Стрелка вниз 29"/>
          <p:cNvSpPr/>
          <p:nvPr/>
        </p:nvSpPr>
        <p:spPr>
          <a:xfrm flipV="1">
            <a:off x="1403350" y="2708275"/>
            <a:ext cx="1439863" cy="322263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50" name="Rectangle 2"/>
          <p:cNvSpPr txBox="1">
            <a:spLocks noRot="1" noChangeArrowheads="1"/>
          </p:cNvSpPr>
          <p:nvPr/>
        </p:nvSpPr>
        <p:spPr bwMode="auto">
          <a:xfrm>
            <a:off x="2952750" y="336550"/>
            <a:ext cx="62277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b="1"/>
              <a:t>Доля в ВВП за 2009 продукции, объемов работ и услуг, произведенных в отраслях экономики, связанных с автодорожным комплексом,                 в ВВП Российской Федерации </a:t>
            </a:r>
          </a:p>
        </p:txBody>
      </p:sp>
      <p:sp>
        <p:nvSpPr>
          <p:cNvPr id="26651" name="Прямоугольник 31"/>
          <p:cNvSpPr>
            <a:spLocks noChangeArrowheads="1"/>
          </p:cNvSpPr>
          <p:nvPr/>
        </p:nvSpPr>
        <p:spPr bwMode="auto">
          <a:xfrm>
            <a:off x="34925" y="90805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Объем валового внутреннего продукта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6850</TotalTime>
  <Words>3430</Words>
  <Application>Microsoft Office PowerPoint</Application>
  <PresentationFormat>Экран (4:3)</PresentationFormat>
  <Paragraphs>522</Paragraphs>
  <Slides>41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65" baseType="lpstr">
      <vt:lpstr>Tahoma</vt:lpstr>
      <vt:lpstr>Arial</vt:lpstr>
      <vt:lpstr>Wingdings</vt:lpstr>
      <vt:lpstr>Times New Roman</vt:lpstr>
      <vt:lpstr>Calibri</vt:lpstr>
      <vt:lpstr>Arial Cyr</vt:lpstr>
      <vt:lpstr>Arial Narrow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Граница</vt:lpstr>
      <vt:lpstr>Документ</vt:lpstr>
      <vt:lpstr>Диаграмма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kraevoi</dc:creator>
  <cp:lastModifiedBy>Савельева Л. Б.</cp:lastModifiedBy>
  <cp:revision>582</cp:revision>
  <dcterms:created xsi:type="dcterms:W3CDTF">2010-12-08T14:13:07Z</dcterms:created>
  <dcterms:modified xsi:type="dcterms:W3CDTF">2011-05-31T11:24:18Z</dcterms:modified>
</cp:coreProperties>
</file>