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22" autoAdjust="0"/>
  </p:normalViewPr>
  <p:slideViewPr>
    <p:cSldViewPr>
      <p:cViewPr>
        <p:scale>
          <a:sx n="110" d="100"/>
          <a:sy n="110" d="100"/>
        </p:scale>
        <p:origin x="-10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49134-F313-44B1-892C-5C337DE7E9B9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10E3B-F0D6-411F-8BBF-6E7B1EB7CA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84A2D-A5AB-44B5-B5BC-F43F751686E3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BC448-54E7-439A-BF72-CE7D0A04AE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E18DD-1042-456D-9DBE-EE7BF312D1AA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FA737-5EA8-496D-9662-41F228E663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B8AF2-AC0D-4DF2-B2C1-CE6E493120FE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52F4-F143-4625-B408-4495D3520F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D3E2C-1A43-46BB-A468-B66B894084E3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68EF-E31D-4CE0-A0A0-710602CFCB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2386A-B850-49F8-ADF4-6DB0EBBBF203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8D64C-69F3-44F0-9330-A7355613AF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0D47A-8216-48CF-B8B0-3E1A0C445A54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1B01-A78B-423C-B215-DD2EE4B1A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FB251-170C-47EB-883C-4497C19B3F7F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1376-E16B-4792-AF46-9028311CC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C667-7CFE-4851-B50D-2554923DCD94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91C8B-1E74-48E0-8325-8B9444607D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E95CD-3707-4A00-ACFB-E87F83C0D808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8D227-A070-435A-9533-AD35E9203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9882E-904B-4D6C-BE0E-0AC0C325C556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84065-0F80-4F95-9F14-64E5E93DC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2FC2CA-C8B9-4EB1-B466-059843B83EBC}" type="datetimeFigureOut">
              <a:rPr lang="ru-RU"/>
              <a:pPr>
                <a:defRPr/>
              </a:pPr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A4C559-C43D-48ED-98A9-CC032B95F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1" r:id="rId1"/>
    <p:sldLayoutId id="2147483790" r:id="rId2"/>
    <p:sldLayoutId id="2147483789" r:id="rId3"/>
    <p:sldLayoutId id="2147483788" r:id="rId4"/>
    <p:sldLayoutId id="2147483787" r:id="rId5"/>
    <p:sldLayoutId id="2147483786" r:id="rId6"/>
    <p:sldLayoutId id="2147483785" r:id="rId7"/>
    <p:sldLayoutId id="2147483784" r:id="rId8"/>
    <p:sldLayoutId id="2147483783" r:id="rId9"/>
    <p:sldLayoutId id="2147483782" r:id="rId10"/>
    <p:sldLayoutId id="21474837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3" y="214313"/>
            <a:ext cx="8143875" cy="17859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Союз автотранспортных предпринимателей Свердловской области</a:t>
            </a:r>
            <a:b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состоянии  реализации 220 – ФЗ от  13 июля 2015 года</a:t>
            </a:r>
            <a:b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 организации регулярных перевозок пассажиров и багажа автомобильным транспортом и городским наземным электрическим транспортом в Российской Федерации» в Уральском регионе.</a:t>
            </a: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572125" y="6464300"/>
            <a:ext cx="5214938" cy="787400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Саранчук Л.М.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1143000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Состояние  транспортных средств, необходимость замены транспортных средств и инвестиционная</a:t>
            </a:r>
            <a:br>
              <a:rPr lang="ru-RU" sz="1800" smtClean="0">
                <a:solidFill>
                  <a:schemeClr val="bg1"/>
                </a:solidFill>
              </a:rPr>
            </a:br>
            <a:r>
              <a:rPr lang="ru-RU" sz="1800" smtClean="0">
                <a:solidFill>
                  <a:schemeClr val="bg1"/>
                </a:solidFill>
              </a:rPr>
              <a:t>привлекательность регулярных перевозок (продолжение)</a:t>
            </a:r>
          </a:p>
        </p:txBody>
      </p:sp>
      <p:sp>
        <p:nvSpPr>
          <p:cNvPr id="22530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1200" b="1" u="sng" smtClean="0">
                <a:solidFill>
                  <a:schemeClr val="bg1"/>
                </a:solidFill>
              </a:rPr>
              <a:t>1. По данным мониторингов требуется замена:</a:t>
            </a:r>
            <a:endParaRPr lang="ru-RU" sz="120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 -автобусы средней вместимости требуется замена </a:t>
            </a:r>
            <a:r>
              <a:rPr lang="ru-RU" sz="1200" smtClean="0">
                <a:solidFill>
                  <a:srgbClr val="FF0000"/>
                </a:solidFill>
              </a:rPr>
              <a:t>от 40% до 70%</a:t>
            </a:r>
            <a:r>
              <a:rPr lang="ru-RU" sz="1200" smtClean="0">
                <a:solidFill>
                  <a:schemeClr val="bg1"/>
                </a:solidFill>
              </a:rPr>
              <a:t>,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 -автобусы большой вместимости  </a:t>
            </a:r>
            <a:r>
              <a:rPr lang="ru-RU" sz="1200" smtClean="0">
                <a:solidFill>
                  <a:srgbClr val="FF0000"/>
                </a:solidFill>
              </a:rPr>
              <a:t>более 20% 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2. По данным дилеров </a:t>
            </a:r>
            <a:r>
              <a:rPr lang="ru-RU" sz="1200" b="1" u="sng" smtClean="0">
                <a:solidFill>
                  <a:schemeClr val="bg1"/>
                </a:solidFill>
              </a:rPr>
              <a:t>продажа автобусов транспортным организациям, осуществляющим регулярные перевозки в Свердловской области в 2017 год</a:t>
            </a:r>
            <a:r>
              <a:rPr lang="ru-RU" sz="1200" smtClean="0">
                <a:solidFill>
                  <a:schemeClr val="bg1"/>
                </a:solidFill>
              </a:rPr>
              <a:t>-  около </a:t>
            </a:r>
            <a:r>
              <a:rPr lang="ru-RU" sz="1200" b="1" smtClean="0">
                <a:solidFill>
                  <a:srgbClr val="FF0000"/>
                </a:solidFill>
              </a:rPr>
              <a:t>350 автобусов, т.е.7% от числа автобусов, работающих на регулярных перевозках.</a:t>
            </a:r>
            <a:endParaRPr lang="ru-RU" sz="120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3. Максимальные продажи автобусов на регулярные перевозки  за последние 5 лет  – 2015 год. 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В 2016г. году снижение продаж на 20 – 25%,  прогноз 2017 %- на том же уровне или  + (-) 5%.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</a:t>
            </a:r>
          </a:p>
          <a:p>
            <a:pPr algn="ctr"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Состояние автопарка не улучшилось, нарастает старение автопарка, инвестиционная привлекательность регулярных перевозок с принятием 220-фз не возникла.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1143000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Гармонизация (синхронизация) транспортного и гражданского законодательства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357188" y="1214438"/>
            <a:ext cx="8501062" cy="642937"/>
          </a:xfrm>
        </p:spPr>
        <p:txBody>
          <a:bodyPr/>
          <a:lstStyle/>
          <a:p>
            <a:r>
              <a:rPr lang="ru-RU" sz="1200" smtClean="0">
                <a:solidFill>
                  <a:schemeClr val="bg1"/>
                </a:solidFill>
              </a:rPr>
              <a:t>На слайде 6 в разделе «Совершенствование существующего федерального и регионального законодательства» указана задача  «Гармонизация (синхронизация) транспортного и гражданского законодательства, на примере 44-фз.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1643063"/>
          <a:ext cx="8643938" cy="5091112"/>
        </p:xfrm>
        <a:graphic>
          <a:graphicData uri="http://schemas.openxmlformats.org/drawingml/2006/table">
            <a:tbl>
              <a:tblPr/>
              <a:tblGrid>
                <a:gridCol w="4322763"/>
                <a:gridCol w="4321175"/>
              </a:tblGrid>
              <a:tr h="293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Ст. 14 220-фз: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п.2.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Осуществление</a:t>
                      </a:r>
                      <a:r>
                        <a:rPr kumimoji="0" lang="ru-RU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регулярных перевозок по регулируемым тарифам обеспечивается посредством заключения …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государственных или муниципальных контрактов</a:t>
                      </a:r>
                      <a:r>
                        <a:rPr kumimoji="0" lang="ru-RU" sz="11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 порядке, установленном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законодательством Российской Федерации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 контрактной системе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 сфере закупок товаров, работ, услуг для обеспечения государственных и муниципальных нужд,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 учетом положений настоящего Федерального закона».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п.8.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Государственный или муниципальный заказчик</a:t>
                      </a:r>
                      <a:r>
                        <a:rPr kumimoji="0" lang="ru-RU" sz="11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выдает на срок действия государственного или муниципального контракта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карты маршрута</a:t>
                      </a:r>
                      <a:r>
                        <a:rPr kumimoji="0" lang="ru-RU" sz="11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регулярных перевозок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в соответствии с максимальным количеством транспортных средств, необходимых для исполнения соответствующего контракта.</a:t>
                      </a: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75"/>
                        </a:spcBef>
                        <a:spcAft>
                          <a:spcPts val="4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44-фз:</a:t>
                      </a: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75"/>
                        </a:spcBef>
                        <a:spcAft>
                          <a:spcPts val="4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     С целью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осуществления гарантии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для участия   представителям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малого бизнеса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 конкурсах обязательное требование</a:t>
                      </a:r>
                      <a:r>
                        <a:rPr kumimoji="0" lang="ru-RU" sz="11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к органам   власти включать в конкурсную документацию  возможность 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для  перевозчика- победителю конкурса привлекать на условиях субподряда субъектов малого предпринимательства.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75"/>
                        </a:spcBef>
                        <a:spcAft>
                          <a:spcPts val="4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      При этом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перевозчик победитель – конкурса вправе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привлечь для исполнения условий контракта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субподрядчиков из числа СМП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 объеме, установленном заказчиком в конкурсной документации.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В тексте государственного / муниципального контракта прописывается конкретный объем такого привлечения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 виде процентов от цены контракта.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75"/>
                        </a:spcBef>
                        <a:spcAft>
                          <a:spcPts val="4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  Приказ Министерства транспорта РФ №332  от 11.11.2015 г. : определена форма карт маршрута, в которую могут быть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внесены участник простого товарищества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, но </a:t>
                      </a:r>
                      <a:r>
                        <a:rPr kumimoji="0" lang="ru-RU" sz="11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нет возможности внести субподрядчиков.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475"/>
                        </a:spcBef>
                        <a:spcAft>
                          <a:spcPts val="475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    Установлен обязательный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максимальный размер участия субъектов малого  предпринимательства в конкурсных процедурах- 15%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(как на отдельных маршрутах, так и на любом маршруте, входящем в лот). </a:t>
                      </a: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gridSpan="2">
                  <a:txBody>
                    <a:bodyPr/>
                    <a:lstStyle/>
                    <a:p>
                      <a:pPr marL="0" marR="0" lvl="0" indent="269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ФАС о запрет на привлечение субподрядчиков: решение не однозначное: - заказчик предъявляет к участнику необоснованное дополнительное требование, - требование не к самому участнику, а к порядку и способу исполнения контракта. </a:t>
                      </a: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445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Требуется: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1.Уточнить в 220-фз возможность субподряда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2.Изменить форму карты маршрута, создать возможность внесения сведений о субподрядчиков из числа СМП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3.Предусмотреть возможность внесение в карту маршрута сведений о перевозчиках. работающих на основании гражданско-правовых договоров по действующим договорам, заключенным с перевозчиками до принятия 220-фз.</a:t>
                      </a: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1439862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На слайде 6 в разделе «Формирование федерального и регионального законодательства в развитие существующего транспортного и гражданского законодательства» обозначена задача «Внедрение системы  безналичных платежей в салонах транспортных средств».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1643063"/>
          <a:ext cx="8572500" cy="4994275"/>
        </p:xfrm>
        <a:graphic>
          <a:graphicData uri="http://schemas.openxmlformats.org/drawingml/2006/table">
            <a:tbl>
              <a:tblPr/>
              <a:tblGrid>
                <a:gridCol w="4286280"/>
                <a:gridCol w="4286280"/>
              </a:tblGrid>
              <a:tr h="67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Необходимость разработки и внедрения системы безналичных платежей в салонах транспортных средств.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Необходимость нормотворческих и организационных мер по внедрению системы безналичных платежей на уровне РФ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5305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Развитие безналичных платежей при оплате транспортных услуг 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Система безналичных платежей в салоне ТС один из видов оплаты (наряду с  терминалами   автовокзалов, остановочных пунктов, 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интернет - продажи 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билетов).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. Отсутствие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нормативно закрепленных требований к терминалу, применяемому  при системе безналичных платежей. Терминалы отечественного производства.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 Не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применение ККТ в салонах ТС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Отсутствие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нормативно закрепленных требований к передаче, сохранению и анализу данных, полученных,  в том числе с помощью банковских карт.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. Налоговый контроль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. Методологическое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обеспечение применения данных для мониторинга пассажиропотока. изменения маршрутных сетей, расписаний и иных параметров ТОН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8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4.Контроль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(мониторинг) пассажиропотока- контракт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. Единообразный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подход к программному обеспечению, применяемому в терминалах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1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5.Контроль 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доходов перевозчиков для расчета НМЦК- контракт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31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6.Возможность 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применения различных  тарифных планов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4525963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mtClean="0">
              <a:solidFill>
                <a:schemeClr val="bg1"/>
              </a:solidFill>
            </a:endParaRPr>
          </a:p>
          <a:p>
            <a:pPr algn="ctr">
              <a:buFont typeface="Arial" charset="0"/>
              <a:buNone/>
            </a:pPr>
            <a:endParaRPr lang="ru-RU" smtClean="0">
              <a:solidFill>
                <a:schemeClr val="bg1"/>
              </a:solidFill>
            </a:endParaRPr>
          </a:p>
          <a:p>
            <a:pPr algn="ctr">
              <a:buFont typeface="Arial" charset="0"/>
              <a:buNone/>
            </a:pPr>
            <a:r>
              <a:rPr lang="ru-RU" smtClean="0">
                <a:solidFill>
                  <a:schemeClr val="bg1"/>
                </a:solidFill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ИТОГИ </a:t>
            </a:r>
            <a:r>
              <a:rPr lang="ru-RU" sz="2000" dirty="0">
                <a:solidFill>
                  <a:schemeClr val="bg1"/>
                </a:solidFill>
              </a:rPr>
              <a:t>проверок Уральским межрегиональным управлением Госавтодорнадзора исполнения 220-ФЗ в муниципальных образованиях в 2016-2017 гг.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5" y="1500188"/>
          <a:ext cx="8929688" cy="2981325"/>
        </p:xfrm>
        <a:graphic>
          <a:graphicData uri="http://schemas.openxmlformats.org/drawingml/2006/table">
            <a:tbl>
              <a:tblPr/>
              <a:tblGrid>
                <a:gridCol w="215900"/>
                <a:gridCol w="792163"/>
                <a:gridCol w="936625"/>
                <a:gridCol w="431800"/>
                <a:gridCol w="504825"/>
                <a:gridCol w="719137"/>
                <a:gridCol w="720725"/>
                <a:gridCol w="647700"/>
                <a:gridCol w="720725"/>
                <a:gridCol w="719138"/>
                <a:gridCol w="720725"/>
                <a:gridCol w="647700"/>
                <a:gridCol w="647700"/>
                <a:gridCol w="504825"/>
              </a:tblGrid>
              <a:tr h="9048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муниципальных образований, организующих регулярные маршруты 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(всего)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Проверено муниципальных образований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Виды нарушений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(количество)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82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от столбца 3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Выявлено нарушений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от столбца 4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Реестр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(отсутствие не размещен в интернете, не правильно заполнен)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Карты маршрута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(не выданы, заполнены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верно)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Свидетельства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выданы, выданы с нарушением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Документ планирования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(отсутствует)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конкурсов на свидетельства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(не проведен, нарушена)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Конкурс на заключение контракта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(не проводится, нарушения в расчете НМЦК)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 за исполнением перевозок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ежеквартальной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отчётности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Свердловская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3935" marR="4393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868362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Анализ причин выявленных нарушений 220-фз в муниципальных образованиях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88" y="1071563"/>
          <a:ext cx="8429625" cy="5456237"/>
        </p:xfrm>
        <a:graphic>
          <a:graphicData uri="http://schemas.openxmlformats.org/drawingml/2006/table">
            <a:tbl>
              <a:tblPr/>
              <a:tblGrid>
                <a:gridCol w="304441"/>
                <a:gridCol w="2666416"/>
                <a:gridCol w="5458827"/>
              </a:tblGrid>
              <a:tr h="271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Нарушения 220-фз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Причины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0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Реестр: неправильное оформление реестра, не размещение на сайте МО, внесение не верных сведений.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Карты маршрутов: не выдача карт маршрутов перевозчикам, не своевременное оформление карт, не правильное оформление карт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1.Не компетентность кадров уполномоченных органов в сфере транспорта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2.Не совершенствование федерального законодательства в сфере транспорта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3.Отсутствие внятных методических рекомендаций по исполнению требований 220-фз в части  заполнения реестра и карт маршрутов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4.Отсутствие контроля, мониторинга со стороны региональных властей, своевременного разъяснения правильности действий сотрудников МО (при выборочном контроле ГАДН)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Документ планирования: отсутствие, формальное принятия и не выполнение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1.Отсутствие «планового» сознания у руководства уполномоченных органов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2.Отсутствие ответственности за принятия и невыполнение документа планирования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3.Отсутствие методических рекомендаций по текущему  планированию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Конкурсные процедуры: отсутствие, нарушения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1.Не желание органов власти переходить на нерегулируемые тарифы- отрицательный опыт исполнения условий свидетельств на муниципальном (городское и пригородное сообщение) и региональном уровне в пригородном сообщении.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2.Отсутствие порядка установления НМЦК на федеральном уровне, отсутствие средств в муниципальных бюджетах для проведения конкурса на заключение контрактов, не изменены межбюджетные отношения между региональными и муниципальными бюджетами, в регионах не найден источник финансирования  выплат НМЦК по контрактам.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7972425" cy="928688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Анализ причин выявленных нарушений 220-фз в муниципальных образованиях (продолжение)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88" y="1071563"/>
          <a:ext cx="8501062" cy="5357812"/>
        </p:xfrm>
        <a:graphic>
          <a:graphicData uri="http://schemas.openxmlformats.org/drawingml/2006/table">
            <a:tbl>
              <a:tblPr/>
              <a:tblGrid>
                <a:gridCol w="307021"/>
                <a:gridCol w="2689013"/>
                <a:gridCol w="5505088"/>
              </a:tblGrid>
              <a:tr h="3348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Нарушения 220-фз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Причины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8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4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Данные о нарушениях  условий перевозки (движение по маршруту, остановка ТС вне 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включенных в состав маршрута остановочных пунктов, исполнение расписания).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1.Не обслуживается регулярные  маршруты-  менее 1% 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2.Остановка вне установленного остановочного пункта 2-3% на межмуниципальных маршрутах.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Исполнение расписания на межмуниципальных маршрутах от 65% до 95%, в на муниципальных маршрутах городском сообщении (65%-85%, МУП Екатеринбурга- более  95%).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Расписание по остановочным пунктам отсутствует массово.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4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Отсутствует нормативное обеспечение   контроля исполнения условий свидетельств и контрактов.</a:t>
                      </a:r>
                      <a:endParaRPr lang="ru-RU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1.Отсутствие региональных, муниципальных нормативных актов в сфере контроля. Нормы Законов и муниципальных Положений о транспортом обслуживании об осуществлении контроля не реализованы в подзаконных нормативных актах. 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2.Муниципальный контроль за осуществлением ТОН осуществляется в основном на основе обращений граждан, не регулярных   проверках силами сотрудников администраций.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3.Нет «модели контроля» контрактов, с первого дня после их заключения.</a:t>
                      </a:r>
                      <a:endParaRPr lang="ru-RU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25" cy="7254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2000" dirty="0" smtClean="0">
                <a:solidFill>
                  <a:schemeClr val="bg1"/>
                </a:solidFill>
              </a:rPr>
              <a:t>Анализ </a:t>
            </a:r>
            <a:r>
              <a:rPr lang="ru-RU" sz="2000" dirty="0">
                <a:solidFill>
                  <a:schemeClr val="bg1"/>
                </a:solidFill>
              </a:rPr>
              <a:t>причин выявленных нарушений 220-фз в муниципальных образованиях (продолжение)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625" y="1214438"/>
          <a:ext cx="8501063" cy="5357812"/>
        </p:xfrm>
        <a:graphic>
          <a:graphicData uri="http://schemas.openxmlformats.org/drawingml/2006/table">
            <a:tbl>
              <a:tblPr/>
              <a:tblGrid>
                <a:gridCol w="306388"/>
                <a:gridCol w="2689225"/>
                <a:gridCol w="5505450"/>
              </a:tblGrid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№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Нарушения 220-фз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Причины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7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Отсутствует контроль с использованием данных ежеквартальных отчетов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 «Мертвая норма». Уполномоченными  органов власти не организовано получение и использование  в целях контроля данных ежеквартальных отчетов.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2.Отсуствие региональных и муниципальных социальных стандартов транспортного обслуживания населения. Принятие МТ РФ распоряжения от 31.01. 2017г. №НА -19-р «Об утверждении социального стандарта транспортного обслуживания населения при осуществлении населения при осуществлении перевозок пассажиров и багажа автомобильным транспортом и городским наземным электрическим транспортом» не привело к принятию рекомендуемых стандартов. При отсутствии региональных и муниципальных стандартов у уполномоченных органов власти не возникает необходимость фиксировать нарушение установленных параметров перевозки  путем сбора, анализа и применения данных ежеквартальных отчетов.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6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Отсутствует контроль с использование средств технического контроля системы ГЛОНАСС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1.При наличии Региональных навигационно-информационных систем (центров), оборудование аппаратурой ГЛОНАСС транспортных средств, контроль за исполнением регулярных перевозок отсутствует: по межмуниципальным маршрутам осуществляется автовокзалами (план-факт рейсов) и используется в рамках деятельности   по оказанию автовокзальных услуг. В муниципальным маршрутам МНИЦ созданы в Екатеринбурге (чемпионат мира), в Каменск-Уральском (6 лет, т.е. создан до принятия 220-фз).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2.Нет федеральных нормативных  актов, предписывающих обязательное функционирование региональных и муниципальных НИС и осуществление технического контроля исполнения условий исполнения свидетельств и контрактов.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526" marR="4452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654050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Продолжение создания условий для реализации 220-фз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3" y="857250"/>
          <a:ext cx="8786812" cy="5876925"/>
        </p:xfrm>
        <a:graphic>
          <a:graphicData uri="http://schemas.openxmlformats.org/drawingml/2006/table">
            <a:tbl>
              <a:tblPr/>
              <a:tblGrid>
                <a:gridCol w="317341"/>
                <a:gridCol w="3537688"/>
                <a:gridCol w="4931845"/>
              </a:tblGrid>
              <a:tr h="226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Направление деятельности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Мероприятия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7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Совершенствование существующего федерального и регионального законодательства в сфере  регулярных перевозок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1.Внесение изменений в 220-фз, разработка и принятие подзаконных актов для реализации 220-фз:  порядок расчета НМЦК, социальные стандарты транспортного обслуживания населения. Методические рекомендации к Документу планирования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2.Принятие федеральных нормативных актов стимулируем совершенствование регионального им муниципального законодательствам в сфере транспорта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3.Гармонизация (синхронизация) транспортного и гражданского законодательства, на примере 44-фз.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Развитие транспортного и гражданского  законодательства, регулирующего отдельные положения регулярных перевозок путем принятия новых нормативных актов 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1.В сфере контроля за осуществлением регулярных перевозок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 Внедрение системы  безналичных платежей в салонах транспортных средств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09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Формирование в регионах и муниципалитетах кадровой политики уполномоченных органов исполнительной власти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1.Подготовка кадров, обучение в ВУЗах и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СУЗах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, переобучение, повышение квалификации. Квалификационные требования к сотрудникам уполномоченных органов власти в сфере организации регулярных перевозок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2.Создание региональных  центров методического обеспечения.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6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Создание условий и поддержка  хозяйствующих субъектов(перевозчиков), способных исполнять условия  контракта, свидетельства  и  работать в соответствие с  требованиями к организации регулярных перевозок по 220-фз 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1.Провести мониторинг отнесения  перевозчиков к субъектам малого, среднего и крупного бизнеса. Выявить  влияние размера транспортной организации  на возможность исполнение требований к обеспечению безопасности организации пассажирских перевозок и выполнению условий контрактов (свидетельств).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2.Меры по обеспечению эффективного участия малого бизнеса в осуществлении регулярных перевозок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3.Определить, что такое  «финансовая стабильность» перевозчиков. Определить какие меры могут повлиять на  изменение структуры рынка регулярных перевозок и увеличение доли «финансово-стабильных» перевозчиков.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868362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Формирование в регионах и муниципалитетах кадровой политики уполномоченных органов исполнительной власти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1143000"/>
          <a:ext cx="8643938" cy="5643563"/>
        </p:xfrm>
        <a:graphic>
          <a:graphicData uri="http://schemas.openxmlformats.org/drawingml/2006/table">
            <a:tbl>
              <a:tblPr/>
              <a:tblGrid>
                <a:gridCol w="312181"/>
                <a:gridCol w="2331025"/>
                <a:gridCol w="6000793"/>
              </a:tblGrid>
              <a:tr h="1872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Направления деятельности 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Мероприятия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8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Подготовка кадров, обучение в высшей школе,   переобучение, повышение квалификации. 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1.Дополнение содержания  направления (специальности) «Технология организации транспортных процессов и безопасности дорожного движения»,  в рамках которого ведется преподавание,  соответствующими учебными  дисциплинами, которые позволят подготовить специалистов для работы в уполномоченных органов муниципалитетов и регионов. 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2.Формирование требование к наличию образования,  знаний и навыков, которые долен иметь работник   при приеме на работу в муниципальные  и региональные уполномоченные органы по организации регулярных перевозок,  требования к обязательному  повышения  квалификации действующими  сотрудниками  по утвержденным программам.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3.Принятие «основания образовательных программ» на основе профессионального стандарта «организация региональных и муниципальных систем» .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4.Организация системы обучения, повышения квалификации сотрудников уполномоченных органов.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5.Проведение  контроля за наличием специалистов с соответствующим образованием, прохождение переподготовки  в муниципальных образованиях, регионах при проведении контрольно-надзорных мероприятий  ГАДН. 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Квалификационные требования к сотрудникам уполномоченных органов в сфере организации регулярных перевозок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1.Формирование профессионального стандарта для  обучения специалистов «организация региональных и муниципальных систем»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Создание региональных  центров методического обеспечения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1.Дополнить формирование единого научно-образовательного центра  по отраслевым проблемам формированием в регионах методических центров на базе профильных кафедр при поддержке, или совместной организации с органами исполнительной власти, создав систему центров методического сопровождения реализации 220-фз.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2.Методическая работа с кафедрами через ФУМО министерства образования РФ по подготовке специалистов и методической работе с муниципальными образованиями, ликвидация разрыва между теорией и практикой в организации регулярных перевозок.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3.Наделение Минтранса РФ полномочиями, связанными с подготовкой и повышением квалификации специалистов для «региональных и муниципальных транспортных систем» 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1143000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Создание условий и поддержка хозяйствующих субъектов (перевозчиков), способных исполнять условия  контракта, свидетельства  и  работать в соответствие с  требованиями к организации регулярных перевозок по 220-фз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1357313"/>
          <a:ext cx="8572500" cy="5380037"/>
        </p:xfrm>
        <a:graphic>
          <a:graphicData uri="http://schemas.openxmlformats.org/drawingml/2006/table">
            <a:tbl>
              <a:tblPr/>
              <a:tblGrid>
                <a:gridCol w="309601"/>
                <a:gridCol w="4026540"/>
                <a:gridCol w="4236419"/>
              </a:tblGrid>
              <a:tr h="237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Направления деятельности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Мероприятия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1.Структура  перевозчиков и влияние размера транспортного бизнеса на возможность исполнение требований к обеспечению безопасности организации пассажирских перевозок и выполнению условий контрактов (свидетельств).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1.Структура бизнеса  регулярных перевозок: малый бизнес МБ (до 20 ТС)- не менее 65%, средний бизнес СБ (от 20 до 40 ТС) -30%, крупный  и особо крупный бизнес- 5%.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 Определения критериев для отнесения транспортной организации к субъектам малого(среднего, крупного) бизнеса (возможно через количество  ТС)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3.Мониторинг количественных показателей перевозчиков не только через сбор статистических данных, но  по муниципалитетам, регионам на основе данных, внесенных в реестры.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0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2.Меры по обеспечению эффективного участия малого бизнеса в осуществлении регулярных перевозок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Реализация 44-фз в части допуска на рынок МБ, субподряд при заключении государственного и муниципального контракта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4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3.Требования финансовая стабильность перевозчиков и изменение структуры рынка регулярных перевозок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1.Финансовое состояние участников рынка. «Модель» финансово-устойчивого транспортного предприятия. Финансовая не стабильность распространилась на перевозчиков, работающих, в том числе на междугороднем и межрегиональном сообщении с применением  на нерегулируемых тарифов.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2.Налоговая амнистия . 30% перевозчиков никогда не смогут уплатить все задолженности по налогам. 30% в зоне риска.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3.Равенство по уплате налогов не зависимо от организационно-правовой формы и отнесения транспортной организации к субъектам малого предпринимательства.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1143000"/>
          </a:xfrm>
        </p:spPr>
        <p:txBody>
          <a:bodyPr/>
          <a:lstStyle/>
          <a:p>
            <a:r>
              <a:rPr lang="ru-RU" sz="1800" smtClean="0">
                <a:solidFill>
                  <a:schemeClr val="bg1"/>
                </a:solidFill>
              </a:rPr>
              <a:t>Состояние  транспортных средств, необходимость замены транспортных средств и инвестиционная</a:t>
            </a:r>
            <a:br>
              <a:rPr lang="ru-RU" sz="1800" smtClean="0">
                <a:solidFill>
                  <a:schemeClr val="bg1"/>
                </a:solidFill>
              </a:rPr>
            </a:br>
            <a:r>
              <a:rPr lang="ru-RU" sz="1800" smtClean="0">
                <a:solidFill>
                  <a:schemeClr val="bg1"/>
                </a:solidFill>
              </a:rPr>
              <a:t>привлекательность регулярных перевозок</a:t>
            </a:r>
          </a:p>
        </p:txBody>
      </p:sp>
      <p:sp>
        <p:nvSpPr>
          <p:cNvPr id="21506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1. Автопарк Свердловской области на регулярных перевозках (данные округлены):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всего на пассажирских перевозках используется более  </a:t>
            </a:r>
            <a:r>
              <a:rPr lang="ru-RU" sz="1200" smtClean="0">
                <a:solidFill>
                  <a:srgbClr val="FF0000"/>
                </a:solidFill>
              </a:rPr>
              <a:t>5000  автобусов</a:t>
            </a:r>
            <a:r>
              <a:rPr lang="ru-RU" sz="1200" smtClean="0">
                <a:solidFill>
                  <a:schemeClr val="bg1"/>
                </a:solidFill>
              </a:rPr>
              <a:t>, при этом </a:t>
            </a:r>
            <a:r>
              <a:rPr lang="ru-RU" sz="1200" smtClean="0">
                <a:solidFill>
                  <a:srgbClr val="FF0000"/>
                </a:solidFill>
              </a:rPr>
              <a:t>1700 автобусов </a:t>
            </a:r>
            <a:r>
              <a:rPr lang="ru-RU" sz="1200" smtClean="0">
                <a:solidFill>
                  <a:schemeClr val="bg1"/>
                </a:solidFill>
              </a:rPr>
              <a:t>обслуживают межмуниципальные маршруты, а </a:t>
            </a:r>
            <a:r>
              <a:rPr lang="ru-RU" sz="1200" smtClean="0">
                <a:solidFill>
                  <a:srgbClr val="FF0000"/>
                </a:solidFill>
              </a:rPr>
              <a:t>3 500 автобусов </a:t>
            </a:r>
            <a:r>
              <a:rPr lang="ru-RU" sz="1200" smtClean="0">
                <a:solidFill>
                  <a:schemeClr val="bg1"/>
                </a:solidFill>
              </a:rPr>
              <a:t>используется на муниципальных маршрутах.  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2. По данным мониторинга ТС, выборочно проведенном  САПС в 2015 году: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- 17% составляют автобусы, произведенные </a:t>
            </a:r>
            <a:r>
              <a:rPr lang="ru-RU" sz="1200" smtClean="0">
                <a:solidFill>
                  <a:srgbClr val="FF0000"/>
                </a:solidFill>
              </a:rPr>
              <a:t>до 2000 года</a:t>
            </a:r>
            <a:r>
              <a:rPr lang="ru-RU" sz="1200" smtClean="0">
                <a:solidFill>
                  <a:schemeClr val="bg1"/>
                </a:solidFill>
              </a:rPr>
              <a:t>, ( более 17-20 лет); 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- 30% автобусы , выпущенные </a:t>
            </a:r>
            <a:r>
              <a:rPr lang="ru-RU" sz="1200" smtClean="0">
                <a:solidFill>
                  <a:srgbClr val="FF0000"/>
                </a:solidFill>
              </a:rPr>
              <a:t>с 2000-по 2005 г.</a:t>
            </a:r>
            <a:r>
              <a:rPr lang="ru-RU" sz="1200" smtClean="0">
                <a:solidFill>
                  <a:schemeClr val="bg1"/>
                </a:solidFill>
              </a:rPr>
              <a:t>,( 17-12 лет), 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- 40% составляют автобусы, выпущенные </a:t>
            </a:r>
            <a:r>
              <a:rPr lang="ru-RU" sz="1200" smtClean="0">
                <a:solidFill>
                  <a:srgbClr val="FF0000"/>
                </a:solidFill>
              </a:rPr>
              <a:t>с 2006-2009 годах</a:t>
            </a:r>
            <a:r>
              <a:rPr lang="ru-RU" sz="1200" smtClean="0">
                <a:solidFill>
                  <a:schemeClr val="bg1"/>
                </a:solidFill>
              </a:rPr>
              <a:t>, (8-10 лет); 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 - 13% автобусы- автобусы выпуска </a:t>
            </a:r>
            <a:r>
              <a:rPr lang="ru-RU" sz="1200" smtClean="0">
                <a:solidFill>
                  <a:srgbClr val="FF0000"/>
                </a:solidFill>
              </a:rPr>
              <a:t>2010-2012 годы</a:t>
            </a:r>
            <a:r>
              <a:rPr lang="ru-RU" sz="1200" smtClean="0">
                <a:solidFill>
                  <a:schemeClr val="bg1"/>
                </a:solidFill>
              </a:rPr>
              <a:t>, (7-5 лет). 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3.Из проекта Концепции развития транспортной отрасли Свердловской области: (данные 1- 1,5  года назад):</a:t>
            </a:r>
          </a:p>
          <a:p>
            <a:pPr>
              <a:buFont typeface="Arial" charset="0"/>
              <a:buNone/>
            </a:pPr>
            <a:r>
              <a:rPr lang="ru-RU" sz="1200" smtClean="0">
                <a:solidFill>
                  <a:schemeClr val="bg1"/>
                </a:solidFill>
              </a:rPr>
              <a:t>          «Высокий износ автобусов (в особенности малого класса) не позволяет наиболее эффективно, с точки зрения  экономики предприятия и безопасности перевозки пассажиров, эксплуатировать данный подвижной состав:</a:t>
            </a:r>
          </a:p>
          <a:p>
            <a:pPr lvl="1"/>
            <a:r>
              <a:rPr lang="ru-RU" sz="1200" b="1" smtClean="0">
                <a:solidFill>
                  <a:schemeClr val="bg1"/>
                </a:solidFill>
              </a:rPr>
              <a:t>в </a:t>
            </a:r>
            <a:r>
              <a:rPr lang="ru-RU" sz="1200" b="1" u="sng" smtClean="0">
                <a:solidFill>
                  <a:schemeClr val="bg1"/>
                </a:solidFill>
              </a:rPr>
              <a:t>городском сообщении:</a:t>
            </a:r>
            <a:endParaRPr lang="ru-RU" sz="1200" b="1" smtClean="0">
              <a:solidFill>
                <a:schemeClr val="bg1"/>
              </a:solidFill>
            </a:endParaRP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72 процента автобусов малого класса старше 5 лет;</a:t>
            </a: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39 процентов автобусов среднего класса старше 8 лет;</a:t>
            </a: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21 процент автобусов большого и особо большого класса старше 12 лет;</a:t>
            </a:r>
          </a:p>
          <a:p>
            <a:pPr lvl="1"/>
            <a:r>
              <a:rPr lang="ru-RU" sz="1200" b="1" smtClean="0">
                <a:solidFill>
                  <a:schemeClr val="bg1"/>
                </a:solidFill>
              </a:rPr>
              <a:t>в </a:t>
            </a:r>
            <a:r>
              <a:rPr lang="ru-RU" sz="1200" b="1" u="sng" smtClean="0">
                <a:solidFill>
                  <a:schemeClr val="bg1"/>
                </a:solidFill>
              </a:rPr>
              <a:t>пригородном сообщении:</a:t>
            </a:r>
            <a:endParaRPr lang="ru-RU" sz="1200" b="1" smtClean="0">
              <a:solidFill>
                <a:schemeClr val="bg1"/>
              </a:solidFill>
            </a:endParaRP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69 процентов автобусов малого класса старше 5 лет;</a:t>
            </a: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72 процентов автобусов среднего класса старше 8 лет;</a:t>
            </a: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58 процентов автобусов большого и особо большого класса старше 12 лет;</a:t>
            </a:r>
          </a:p>
          <a:p>
            <a:pPr lvl="1"/>
            <a:r>
              <a:rPr lang="ru-RU" sz="1200" b="1" smtClean="0">
                <a:solidFill>
                  <a:schemeClr val="bg1"/>
                </a:solidFill>
              </a:rPr>
              <a:t>в </a:t>
            </a:r>
            <a:r>
              <a:rPr lang="ru-RU" sz="1200" b="1" u="sng" smtClean="0">
                <a:solidFill>
                  <a:schemeClr val="bg1"/>
                </a:solidFill>
              </a:rPr>
              <a:t>междугороднем сообщении (в целом по области):</a:t>
            </a:r>
            <a:endParaRPr lang="ru-RU" sz="1200" b="1" smtClean="0">
              <a:solidFill>
                <a:schemeClr val="bg1"/>
              </a:solidFill>
            </a:endParaRP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50 процентов автобусов малого класса старше 5 лет;</a:t>
            </a: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25 процентов автобусов среднего класса старше 8 лет;</a:t>
            </a:r>
          </a:p>
          <a:p>
            <a:pPr lvl="2"/>
            <a:r>
              <a:rPr lang="ru-RU" sz="1200" smtClean="0">
                <a:solidFill>
                  <a:srgbClr val="FF0000"/>
                </a:solidFill>
              </a:rPr>
              <a:t>17 процентов автобусов большого и особо большого класса старше 12 лет;»</a:t>
            </a:r>
          </a:p>
          <a:p>
            <a:r>
              <a:rPr lang="ru-RU" sz="1200" smtClean="0">
                <a:solidFill>
                  <a:schemeClr val="bg1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2136</Words>
  <Application>Microsoft Office PowerPoint</Application>
  <PresentationFormat>Экран (4:3)</PresentationFormat>
  <Paragraphs>239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Times New Roman</vt:lpstr>
      <vt:lpstr>Тема Office</vt:lpstr>
      <vt:lpstr>Союз автотранспортных предпринимателей Свердловской области О состоянии  реализации 220 – ФЗ от  13 июля 2015 года «Об организации регулярных перевозок пассажиров и багажа автомобильным транспортом и городским наземным электрическим транспортом в Российской Федерации» в Уральском регионе. </vt:lpstr>
      <vt:lpstr>    ИТОГИ проверок Уральским межрегиональным управлением Госавтодорнадзора исполнения 220-ФЗ в муниципальных образованиях в 2016-2017 гг.  </vt:lpstr>
      <vt:lpstr>Анализ причин выявленных нарушений 220-фз в муниципальных образованиях</vt:lpstr>
      <vt:lpstr>Анализ причин выявленных нарушений 220-фз в муниципальных образованиях (продолжение)</vt:lpstr>
      <vt:lpstr>     Анализ причин выявленных нарушений 220-фз в муниципальных образованиях (продолжение)  </vt:lpstr>
      <vt:lpstr>Продолжение создания условий для реализации 220-фз</vt:lpstr>
      <vt:lpstr>Формирование в регионах и муниципалитетах кадровой политики уполномоченных органов исполнительной власти</vt:lpstr>
      <vt:lpstr>Создание условий и поддержка хозяйствующих субъектов (перевозчиков), способных исполнять условия  контракта, свидетельства  и  работать в соответствие с  требованиями к организации регулярных перевозок по 220-фз</vt:lpstr>
      <vt:lpstr>Состояние  транспортных средств, необходимость замены транспортных средств и инвестиционная привлекательность регулярных перевозок</vt:lpstr>
      <vt:lpstr>Состояние  транспортных средств, необходимость замены транспортных средств и инвестиционная привлекательность регулярных перевозок (продолжение)</vt:lpstr>
      <vt:lpstr>Гармонизация (синхронизация) транспортного и гражданского законодательства</vt:lpstr>
      <vt:lpstr>На слайде 6 в разделе «Формирование федерального и регионального законодательства в развитие существующего транспортного и гражданского законодательства» обозначена задача «Внедрение системы  безналичных платежей в салонах транспортных средств».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Союз автотранспортных предпринимателей Свердловской области О состоянии  реализации  «"Об организации регулярных перевозок пассажиров и багажа автомобильным транспортом и городским наземным электрическим транспортом в Российской Федерации»  в Уральском регионе. </dc:title>
  <dc:creator>Сергей</dc:creator>
  <cp:lastModifiedBy>Людмила</cp:lastModifiedBy>
  <cp:revision>22</cp:revision>
  <dcterms:created xsi:type="dcterms:W3CDTF">2017-09-11T07:27:13Z</dcterms:created>
  <dcterms:modified xsi:type="dcterms:W3CDTF">2017-09-11T17:40:28Z</dcterms:modified>
</cp:coreProperties>
</file>