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76" r:id="rId2"/>
  </p:sldMasterIdLst>
  <p:notesMasterIdLst>
    <p:notesMasterId r:id="rId10"/>
  </p:notesMasterIdLst>
  <p:sldIdLst>
    <p:sldId id="609" r:id="rId3"/>
    <p:sldId id="798" r:id="rId4"/>
    <p:sldId id="850" r:id="rId5"/>
    <p:sldId id="851" r:id="rId6"/>
    <p:sldId id="852" r:id="rId7"/>
    <p:sldId id="853" r:id="rId8"/>
    <p:sldId id="849" r:id="rId9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бровская Анастасия Юрьевна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A0000"/>
    <a:srgbClr val="A02035"/>
    <a:srgbClr val="0066CC"/>
    <a:srgbClr val="DE4026"/>
    <a:srgbClr val="669900"/>
    <a:srgbClr val="7F6007"/>
    <a:srgbClr val="1C4DB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72" autoAdjust="0"/>
  </p:normalViewPr>
  <p:slideViewPr>
    <p:cSldViewPr>
      <p:cViewPr varScale="1">
        <p:scale>
          <a:sx n="93" d="100"/>
          <a:sy n="93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2"/>
        <p:guide orient="horz" pos="3127"/>
        <p:guide pos="2130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727" tIns="45364" rIns="90727" bIns="453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0727" tIns="45364" rIns="90727" bIns="453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29B3A6-D94D-4245-967E-E8C17F536F2B}" type="datetimeFigureOut">
              <a:rPr lang="ru-RU"/>
              <a:pPr>
                <a:defRPr/>
              </a:pPr>
              <a:t>11.09.2017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4" rIns="90727" bIns="4536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727" tIns="45364" rIns="90727" bIns="4536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0727" tIns="45364" rIns="90727" bIns="453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0727" tIns="45364" rIns="90727" bIns="453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14732F-0F8B-4402-AF58-9E01BB465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C65E5-786A-4DBE-BDD1-CE39596AB44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F01CA7-1224-40E8-A820-DA68E844234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4ABE0-BAB4-4319-9C1F-6FABF4DBAB9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DCCCD-7C54-4F7D-9599-C34F25C181E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6E7FE-2545-45E3-BE4F-CFBC77EF32A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41074-E857-41AF-9980-2456B04F040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3E1558-CE91-46A4-A604-83F27BFC577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3441E0-7A10-4EB8-AD06-C008EE0BE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5D0C71-7587-44EB-A644-11C316248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70FAAC-D7D9-434C-A29B-14FB8AA13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50FA78-8B87-4D3B-83DA-94B669CD8AEF}" type="slidenum">
              <a:rPr lang="ru-RU" sz="1400" b="1" i="1">
                <a:solidFill>
                  <a:srgbClr val="2D4E77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A22BFE-C691-4FA1-B06F-17F2938869D2}" type="slidenum">
              <a:rPr lang="ru-RU" sz="1400" b="1" i="1">
                <a:solidFill>
                  <a:srgbClr val="2D4E77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7AA09C-4CA5-47DB-8032-E04BDF8696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CB259D-F75F-49AE-B838-DF8AC37FA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B230D0-927C-4722-83EB-9D5F634D12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DD041C-260F-4224-AF92-55ACD5BD9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E48FD1-8D7A-41DA-BC02-3FC52C00D4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F12A56-6404-4EAC-BBE7-8E9042140C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4956C9-EED4-4C14-8ED7-CC640DD40F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E3FE66-DB4B-4983-BFE6-76BD8A87C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17D3A8-B0C8-4103-87E0-14A6734F4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D1F145-4905-4627-B07E-AD1448200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2DB827-FA15-48DA-B781-C7890A2D1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E0F519-4BE9-43D7-9848-F91D0B695F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2988" y="6718300"/>
            <a:ext cx="1317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FA6D6117-4B7D-475D-98B3-2F066E1136E9}" type="slidenum">
              <a:rPr lang="en-US">
                <a:solidFill>
                  <a:prstClr val="black"/>
                </a:solidFill>
                <a:latin typeface="Palatino Linotype"/>
                <a:cs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Palatino Linotype"/>
              <a:cs typeface="Arial Narrow" pitchFamily="34" charset="0"/>
            </a:endParaRPr>
          </a:p>
        </p:txBody>
      </p:sp>
      <p:sp>
        <p:nvSpPr>
          <p:cNvPr id="4" name="Slide Number 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556625" y="6734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sz="900" dirty="0">
              <a:solidFill>
                <a:prstClr val="black"/>
              </a:solidFill>
              <a:latin typeface="Palatino Linotype"/>
              <a:cs typeface="Arial Narrow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</p:nvPr>
        </p:nvSpPr>
        <p:spPr>
          <a:xfrm>
            <a:off x="677007" y="856800"/>
            <a:ext cx="7879374" cy="77399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4325" y="179388"/>
            <a:ext cx="30163" cy="30162"/>
          </a:xfrm>
        </p:spPr>
        <p:txBody>
          <a:bodyPr wrap="none" lIns="0" tIns="0" rIns="0" bIns="0">
            <a:spAutoFit/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200" b="0" smtClean="0">
                <a:solidFill>
                  <a:prstClr val="white">
                    <a:lumMod val="75000"/>
                  </a:prstClr>
                </a:solidFill>
                <a:latin typeface="+mn-lt"/>
                <a:cs typeface="Arial Narrow" pitchFamily="34" charset="0"/>
              </a:defRPr>
            </a:lvl1pPr>
          </a:lstStyle>
          <a:p>
            <a:pPr>
              <a:defRPr/>
            </a:pPr>
            <a:fld id="{31A694E3-6395-4F67-86C5-F612ED731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4325" y="228600"/>
            <a:ext cx="0" cy="30163"/>
          </a:xfrm>
        </p:spPr>
        <p:txBody>
          <a:bodyPr wrap="none" lIns="0" tIns="0" rIns="0" bIns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dirty="0"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  <a:cs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EAD82B-F1ED-4034-8EBC-23BEDD699300}" type="slidenum">
              <a:rPr lang="ru-RU" sz="1400" b="1" i="1">
                <a:solidFill>
                  <a:srgbClr val="2D4E77"/>
                </a:solidFill>
                <a:latin typeface="Palatino Linotype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Palatino Linotype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044412-9E41-4B66-A17A-4CC3E4940EFC}" type="slidenum">
              <a:rPr lang="ru-RU" sz="1400" b="1" i="1">
                <a:solidFill>
                  <a:srgbClr val="2D4E77"/>
                </a:solidFill>
                <a:latin typeface="Palatino Linotype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Palatino Linotype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8EF729-E894-4426-B4F5-A6F24B5EB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C69C75-FF77-4965-B6F9-0CB67292C2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656047-7790-400F-8BC9-C274B1531C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CAC26F-9441-4275-80F5-9B317F6E24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405B57-268A-4EB2-AAC0-9ECFC2F4C7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B24F61-CC21-4138-A53F-C15FD184E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A376DE-F034-43F6-807A-4F3ECFF6BA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fld id="{3F6C5398-6540-47A4-8A05-6B47A4593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fld id="{FEFFEFAC-EB7C-4E35-AB7F-EB76612B7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1547813" y="1700213"/>
            <a:ext cx="7272337" cy="29527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4000" smtClean="0">
                <a:latin typeface="Arial" charset="0"/>
                <a:cs typeface="Arial" charset="0"/>
              </a:rPr>
              <a:t/>
            </a:r>
            <a:br>
              <a:rPr lang="ru-RU" sz="4000" smtClean="0">
                <a:latin typeface="Arial" charset="0"/>
                <a:cs typeface="Arial" charset="0"/>
              </a:rPr>
            </a:br>
            <a:r>
              <a:rPr lang="ru-RU" sz="4000" smtClean="0">
                <a:latin typeface="Arial" charset="0"/>
                <a:cs typeface="Arial" charset="0"/>
              </a:rPr>
              <a:t/>
            </a:r>
            <a:br>
              <a:rPr lang="ru-RU" sz="4000" smtClean="0">
                <a:latin typeface="Arial" charset="0"/>
                <a:cs typeface="Arial" charset="0"/>
              </a:rPr>
            </a:br>
            <a:endParaRPr lang="ru-RU" sz="4000" smtClean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8313" y="1916113"/>
            <a:ext cx="6696075" cy="2185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FF"/>
                </a:solidFill>
                <a:cs typeface="Tahoma" pitchFamily="34" charset="0"/>
              </a:rPr>
              <a:t>ДВОЙНЫХ АЛЕКСЕЙ ВИКТОРОВИЧ</a:t>
            </a:r>
          </a:p>
          <a:p>
            <a:r>
              <a:rPr lang="ru-RU" sz="2400" b="1">
                <a:solidFill>
                  <a:srgbClr val="FFFFFF"/>
                </a:solidFill>
                <a:cs typeface="Tahoma" pitchFamily="34" charset="0"/>
              </a:rPr>
              <a:t>Генеральный директор </a:t>
            </a:r>
          </a:p>
          <a:p>
            <a:r>
              <a:rPr lang="ru-RU" sz="2400" b="1">
                <a:solidFill>
                  <a:srgbClr val="FFFFFF"/>
                </a:solidFill>
                <a:cs typeface="Tahoma" pitchFamily="34" charset="0"/>
              </a:rPr>
              <a:t>Агентства автомобильного транспорта</a:t>
            </a:r>
          </a:p>
          <a:p>
            <a:r>
              <a:rPr lang="ru-RU" sz="2400" b="1">
                <a:solidFill>
                  <a:srgbClr val="FFFFFF"/>
                </a:solidFill>
                <a:cs typeface="Tahoma" pitchFamily="34" charset="0"/>
              </a:rPr>
              <a:t>ФБУ «РОСАВТОТРАНС»</a:t>
            </a:r>
            <a:endParaRPr lang="ru-RU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endParaRPr lang="ru-RU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1738313" y="6237288"/>
            <a:ext cx="2597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1F497D"/>
                </a:solidFill>
              </a:rPr>
              <a:t>15 сентября 2017 года</a:t>
            </a: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1738313" y="3860800"/>
            <a:ext cx="73120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  <a:cs typeface="Tahoma" pitchFamily="34" charset="0"/>
              </a:rPr>
              <a:t>О ПРАКТИКЕ ПРАВОПРИМЕНЕНИЯ ФЕДЕРАЛЬНОГО ЗАКОНА ОТ 13 ИЮЛЯ 2015 Г. N 220-ФЗ «ОБ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 И О ВНЕСЕНИИ ИЗМЕНЕНИЙ В ОТДЕЛЬНЫЕ ЗАКОНОДАТЕЛЬНЫЕ АКТЫ РОССИЙСКОЙ ФЕДЕРАЦИИ»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180975" y="698500"/>
            <a:ext cx="9694863" cy="698500"/>
          </a:xfrm>
        </p:spPr>
        <p:txBody>
          <a:bodyPr>
            <a:noAutofit/>
          </a:bodyPr>
          <a:lstStyle/>
          <a:p>
            <a:pPr algn="ctr" eaLnBrk="0" hangingPunct="0"/>
            <a:r>
              <a:rPr sz="1600" u="sng">
                <a:solidFill>
                  <a:srgbClr val="17375E"/>
                </a:solidFill>
              </a:rPr>
              <a:t>Деятельность ФБУ «Росавтотранс»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32813" y="2924175"/>
            <a:ext cx="287337" cy="14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174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107113"/>
            <a:ext cx="2492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07950" y="1381125"/>
            <a:ext cx="18002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3428</a:t>
            </a:r>
          </a:p>
          <a:p>
            <a:pPr algn="r"/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маршрутов</a:t>
            </a: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2124075" y="1441450"/>
            <a:ext cx="3384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зарегистрировано в реестре межрегиональных маршрутов регулярных перевозок</a:t>
            </a:r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1908175" y="1627188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71438" y="2251075"/>
            <a:ext cx="18716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1952</a:t>
            </a:r>
          </a:p>
          <a:p>
            <a:pPr algn="r"/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остановочных пункта</a:t>
            </a:r>
          </a:p>
        </p:txBody>
      </p: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1908175" y="2603500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319088" y="3317875"/>
            <a:ext cx="1624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solidFill>
                  <a:srgbClr val="A02035"/>
                </a:solidFill>
                <a:latin typeface="Arial Black" pitchFamily="34" charset="0"/>
              </a:rPr>
              <a:t>1023</a:t>
            </a:r>
          </a:p>
          <a:p>
            <a:pPr algn="r"/>
            <a:r>
              <a:rPr lang="ru-RU" sz="1600">
                <a:solidFill>
                  <a:srgbClr val="A02035"/>
                </a:solidFill>
                <a:latin typeface="Arial Black" pitchFamily="34" charset="0"/>
              </a:rPr>
              <a:t>929</a:t>
            </a:r>
          </a:p>
          <a:p>
            <a:pPr algn="r"/>
            <a:r>
              <a:rPr lang="ru-RU" sz="1600">
                <a:solidFill>
                  <a:srgbClr val="A02035"/>
                </a:solidFill>
                <a:latin typeface="Arial Black" pitchFamily="34" charset="0"/>
              </a:rPr>
              <a:t>из которых </a:t>
            </a:r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1912938" y="3289300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31755" name="TextBox 18"/>
          <p:cNvSpPr txBox="1">
            <a:spLocks noChangeArrowheads="1"/>
          </p:cNvSpPr>
          <p:nvPr/>
        </p:nvSpPr>
        <p:spPr bwMode="auto">
          <a:xfrm>
            <a:off x="1908175" y="3503613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2124075" y="2532063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внесено в реестр остановочных пунктов</a:t>
            </a:r>
          </a:p>
        </p:txBody>
      </p:sp>
      <p:sp>
        <p:nvSpPr>
          <p:cNvPr id="31757" name="TextBox 21"/>
          <p:cNvSpPr txBox="1">
            <a:spLocks noChangeArrowheads="1"/>
          </p:cNvSpPr>
          <p:nvPr/>
        </p:nvSpPr>
        <p:spPr bwMode="auto">
          <a:xfrm>
            <a:off x="2135188" y="3327400"/>
            <a:ext cx="338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автовокзалы, автостанции</a:t>
            </a:r>
          </a:p>
        </p:txBody>
      </p:sp>
      <p:sp>
        <p:nvSpPr>
          <p:cNvPr id="31758" name="TextBox 23"/>
          <p:cNvSpPr txBox="1">
            <a:spLocks noChangeArrowheads="1"/>
          </p:cNvSpPr>
          <p:nvPr/>
        </p:nvSpPr>
        <p:spPr bwMode="auto">
          <a:xfrm>
            <a:off x="2124075" y="3573463"/>
            <a:ext cx="26638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расположены на автодорогах общего пользования</a:t>
            </a:r>
          </a:p>
        </p:txBody>
      </p:sp>
      <p:sp>
        <p:nvSpPr>
          <p:cNvPr id="31759" name="TextBox 25"/>
          <p:cNvSpPr txBox="1">
            <a:spLocks noChangeArrowheads="1"/>
          </p:cNvSpPr>
          <p:nvPr/>
        </p:nvSpPr>
        <p:spPr bwMode="auto">
          <a:xfrm>
            <a:off x="-323850" y="4095750"/>
            <a:ext cx="2266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20 - 50</a:t>
            </a:r>
          </a:p>
          <a:p>
            <a:pPr algn="r"/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заявлений</a:t>
            </a:r>
          </a:p>
        </p:txBody>
      </p:sp>
      <p:sp>
        <p:nvSpPr>
          <p:cNvPr id="31760" name="TextBox 26"/>
          <p:cNvSpPr txBox="1">
            <a:spLocks noChangeArrowheads="1"/>
          </p:cNvSpPr>
          <p:nvPr/>
        </p:nvSpPr>
        <p:spPr bwMode="auto">
          <a:xfrm>
            <a:off x="1908175" y="432117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31761" name="TextBox 27"/>
          <p:cNvSpPr txBox="1">
            <a:spLocks noChangeArrowheads="1"/>
          </p:cNvSpPr>
          <p:nvPr/>
        </p:nvSpPr>
        <p:spPr bwMode="auto">
          <a:xfrm>
            <a:off x="2124075" y="4164013"/>
            <a:ext cx="3384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ежедневно поступает на установление новых или изменение действующих маршрутов</a:t>
            </a:r>
          </a:p>
        </p:txBody>
      </p:sp>
      <p:sp>
        <p:nvSpPr>
          <p:cNvPr id="31762" name="TextBox 28"/>
          <p:cNvSpPr txBox="1">
            <a:spLocks noChangeArrowheads="1"/>
          </p:cNvSpPr>
          <p:nvPr/>
        </p:nvSpPr>
        <p:spPr bwMode="auto">
          <a:xfrm>
            <a:off x="-323850" y="4927600"/>
            <a:ext cx="226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10</a:t>
            </a:r>
          </a:p>
          <a:p>
            <a:pPr algn="r"/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заявлений</a:t>
            </a:r>
          </a:p>
        </p:txBody>
      </p:sp>
      <p:sp>
        <p:nvSpPr>
          <p:cNvPr id="31763" name="TextBox 29"/>
          <p:cNvSpPr txBox="1">
            <a:spLocks noChangeArrowheads="1"/>
          </p:cNvSpPr>
          <p:nvPr/>
        </p:nvSpPr>
        <p:spPr bwMode="auto">
          <a:xfrm>
            <a:off x="1908175" y="5135563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31764" name="TextBox 30"/>
          <p:cNvSpPr txBox="1">
            <a:spLocks noChangeArrowheads="1"/>
          </p:cNvSpPr>
          <p:nvPr/>
        </p:nvSpPr>
        <p:spPr bwMode="auto">
          <a:xfrm>
            <a:off x="2122488" y="5059363"/>
            <a:ext cx="338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ежедневно поступает на на регистрацию остановочных пунктов</a:t>
            </a:r>
          </a:p>
        </p:txBody>
      </p:sp>
      <p:pic>
        <p:nvPicPr>
          <p:cNvPr id="31765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387475"/>
            <a:ext cx="352901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Рисунок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886200"/>
            <a:ext cx="352901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323850" y="692150"/>
            <a:ext cx="9694863" cy="698500"/>
          </a:xfrm>
        </p:spPr>
        <p:txBody>
          <a:bodyPr>
            <a:noAutofit/>
          </a:bodyPr>
          <a:lstStyle/>
          <a:p>
            <a:pPr algn="ctr" eaLnBrk="0" hangingPunct="0"/>
            <a:r>
              <a:rPr sz="1600" u="sng">
                <a:solidFill>
                  <a:srgbClr val="17375E"/>
                </a:solidFill>
              </a:rPr>
              <a:t>Проблемные вопросы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32813" y="2924175"/>
            <a:ext cx="287337" cy="14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379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107113"/>
            <a:ext cx="2492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539750" y="1268413"/>
            <a:ext cx="46085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Получение карт и свидетельств на регулярные межрегиональные маршруты </a:t>
            </a:r>
            <a:r>
              <a:rPr lang="ru-RU" sz="1600" u="sng"/>
              <a:t>зависит от наличия </a:t>
            </a:r>
            <a:r>
              <a:rPr lang="ru-RU" sz="1600"/>
              <a:t>остановочных пунктов на этих маршрутах в реестре. </a:t>
            </a:r>
          </a:p>
          <a:p>
            <a:endParaRPr lang="ru-RU" sz="1600"/>
          </a:p>
          <a:p>
            <a:r>
              <a:rPr lang="ru-RU" sz="1600"/>
              <a:t>Так, на </a:t>
            </a:r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236 маршрутов</a:t>
            </a:r>
            <a:r>
              <a:rPr lang="ru-RU" sz="1600"/>
              <a:t>, пролегающих по территориям Республики Крым и Ленинградской области, не могут быть оформлены карты и свидетельства. 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4716463" y="3368675"/>
            <a:ext cx="42481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Рассматриваются заявки на регистрацию остановок в небольших населенных пунктах на автодорогах, владельцами которых являются Федеральное дорожное агентство и субъекты Российской Федерации. </a:t>
            </a:r>
          </a:p>
          <a:p>
            <a:endParaRPr lang="ru-RU" sz="1600"/>
          </a:p>
          <a:p>
            <a:r>
              <a:rPr lang="ru-RU" sz="1600"/>
              <a:t>В связи с отсутствием остановок в реестре, перевозчики вынуждены изменять маршрут. В настоящее время </a:t>
            </a:r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248 таких заявлений </a:t>
            </a:r>
            <a:r>
              <a:rPr lang="ru-RU" sz="1600"/>
              <a:t>находятся на рассмотрении. </a:t>
            </a:r>
          </a:p>
        </p:txBody>
      </p:sp>
      <p:pic>
        <p:nvPicPr>
          <p:cNvPr id="3379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257300"/>
            <a:ext cx="33924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638" y="3556000"/>
            <a:ext cx="363696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532813" y="2924175"/>
            <a:ext cx="287337" cy="14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584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107113"/>
            <a:ext cx="2492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2124075" y="1309688"/>
            <a:ext cx="68405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определили на своей территории перечень остановочных пунктов, которые разрешается использовать в качестве начальных и/или конечных по регулярным межрегиональным маршрутам в зависимости от направления перевозок, а также подъезды к данным остановкам. 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-323850" y="692150"/>
            <a:ext cx="9694863" cy="698500"/>
          </a:xfrm>
        </p:spPr>
        <p:txBody>
          <a:bodyPr>
            <a:noAutofit/>
          </a:bodyPr>
          <a:lstStyle/>
          <a:p>
            <a:pPr algn="ctr" eaLnBrk="0" hangingPunct="0"/>
            <a:r>
              <a:rPr sz="1600" u="sng">
                <a:solidFill>
                  <a:srgbClr val="17375E"/>
                </a:solidFill>
              </a:rPr>
              <a:t>Проблемные вопросы</a:t>
            </a:r>
          </a:p>
        </p:txBody>
      </p:sp>
      <p:sp>
        <p:nvSpPr>
          <p:cNvPr id="35845" name="TextBox 15"/>
          <p:cNvSpPr txBox="1">
            <a:spLocks noChangeArrowheads="1"/>
          </p:cNvSpPr>
          <p:nvPr/>
        </p:nvSpPr>
        <p:spPr bwMode="auto">
          <a:xfrm>
            <a:off x="-323850" y="1309688"/>
            <a:ext cx="2266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C00000"/>
                </a:solidFill>
                <a:latin typeface="Arial Black" pitchFamily="34" charset="0"/>
              </a:rPr>
              <a:t>18</a:t>
            </a:r>
          </a:p>
          <a:p>
            <a:pPr algn="r"/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регионов</a:t>
            </a:r>
          </a:p>
        </p:txBody>
      </p:sp>
      <p:sp>
        <p:nvSpPr>
          <p:cNvPr id="35846" name="Прямоугольник 11"/>
          <p:cNvSpPr>
            <a:spLocks noChangeArrowheads="1"/>
          </p:cNvSpPr>
          <p:nvPr/>
        </p:nvSpPr>
        <p:spPr bwMode="auto">
          <a:xfrm>
            <a:off x="841375" y="4508500"/>
            <a:ext cx="7993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 целью борьбы с недобросовестными перевозчиками необходимо внести поправки в Федеральный закон 220-ФЗ, позволяющие региональным и муниципальным властям определять на территориях субъектов РФ и муниципальных образований </a:t>
            </a:r>
            <a:r>
              <a:rPr lang="ru-RU" sz="1600" u="sng"/>
              <a:t>места посадки и высадки пассажиров на заказных перевозках</a:t>
            </a:r>
            <a:r>
              <a:rPr lang="ru-RU" sz="1600"/>
              <a:t> как в межрегиональном, так и в межмуниципальном сообщениях.</a:t>
            </a:r>
          </a:p>
        </p:txBody>
      </p:sp>
      <p:pic>
        <p:nvPicPr>
          <p:cNvPr id="35847" name="Picture 2" descr="http://bvkube.narod.ru/KARTINKI/PODYUGA/Podyuga140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5513" y="2687638"/>
            <a:ext cx="25923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75" y="2689225"/>
            <a:ext cx="25923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Рисунок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2050" y="2689225"/>
            <a:ext cx="259238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252413" y="779463"/>
            <a:ext cx="9694863" cy="696912"/>
          </a:xfrm>
        </p:spPr>
        <p:txBody>
          <a:bodyPr>
            <a:noAutofit/>
          </a:bodyPr>
          <a:lstStyle/>
          <a:p>
            <a:pPr algn="ctr" eaLnBrk="0" hangingPunct="0"/>
            <a:r>
              <a:rPr sz="1600" u="sng">
                <a:solidFill>
                  <a:srgbClr val="17375E"/>
                </a:solidFill>
              </a:rPr>
              <a:t>Примеры регулятивных мер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32813" y="2924175"/>
            <a:ext cx="287337" cy="14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107113"/>
            <a:ext cx="2492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268288" y="4835525"/>
            <a:ext cx="4375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* Действие свидетельства на межрегиональный маршрут прекращается при условии:</a:t>
            </a:r>
          </a:p>
          <a:p>
            <a:r>
              <a:rPr lang="ru-RU" sz="1100"/>
              <a:t>– невыполнения более 5 рейсов подряд в отсутствии ЧС;</a:t>
            </a:r>
          </a:p>
          <a:p>
            <a:r>
              <a:rPr lang="ru-RU" sz="1100"/>
              <a:t>– неоднократного в течение одного года привлечения перевозчика к административной ответственности за совершение административных правонарушений в ходе перевозки.</a:t>
            </a:r>
          </a:p>
        </p:txBody>
      </p:sp>
      <p:sp>
        <p:nvSpPr>
          <p:cNvPr id="37893" name="Прямоугольник 11"/>
          <p:cNvSpPr>
            <a:spLocks noChangeArrowheads="1"/>
          </p:cNvSpPr>
          <p:nvPr/>
        </p:nvSpPr>
        <p:spPr bwMode="auto">
          <a:xfrm>
            <a:off x="252413" y="1335088"/>
            <a:ext cx="430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rgbClr val="C00000"/>
                </a:solidFill>
                <a:latin typeface="Arial Black" pitchFamily="34" charset="0"/>
              </a:rPr>
              <a:t>3 тыс. рублей (повторно – 5 тыс. рублей) </a:t>
            </a:r>
            <a:endParaRPr lang="ru-RU" sz="1400"/>
          </a:p>
        </p:txBody>
      </p:sp>
      <p:sp>
        <p:nvSpPr>
          <p:cNvPr id="37894" name="Прямоугольник 12"/>
          <p:cNvSpPr>
            <a:spLocks noChangeArrowheads="1"/>
          </p:cNvSpPr>
          <p:nvPr/>
        </p:nvSpPr>
        <p:spPr bwMode="auto">
          <a:xfrm>
            <a:off x="268288" y="1584325"/>
            <a:ext cx="457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штраф за посадку/высадку пассажиров </a:t>
            </a:r>
            <a:br>
              <a:rPr lang="ru-RU" sz="1400"/>
            </a:br>
            <a:r>
              <a:rPr lang="ru-RU" sz="1400"/>
              <a:t>в неустановленном месте </a:t>
            </a:r>
          </a:p>
        </p:txBody>
      </p:sp>
      <p:sp>
        <p:nvSpPr>
          <p:cNvPr id="37895" name="Прямоугольник 17"/>
          <p:cNvSpPr>
            <a:spLocks noChangeArrowheads="1"/>
          </p:cNvSpPr>
          <p:nvPr/>
        </p:nvSpPr>
        <p:spPr bwMode="auto">
          <a:xfrm>
            <a:off x="268288" y="2141538"/>
            <a:ext cx="36560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  <a:latin typeface="Arial Black" pitchFamily="34" charset="0"/>
              </a:rPr>
              <a:t>5 тыс. рублей (водителю) </a:t>
            </a:r>
          </a:p>
          <a:p>
            <a:r>
              <a:rPr lang="ru-RU" sz="1400">
                <a:solidFill>
                  <a:srgbClr val="C00000"/>
                </a:solidFill>
                <a:latin typeface="Arial Black" pitchFamily="34" charset="0"/>
              </a:rPr>
              <a:t>10 тыс. рублей (должн. лицо)</a:t>
            </a:r>
          </a:p>
          <a:p>
            <a:r>
              <a:rPr lang="ru-RU" sz="1400">
                <a:solidFill>
                  <a:srgbClr val="C00000"/>
                </a:solidFill>
                <a:latin typeface="Arial Black" pitchFamily="34" charset="0"/>
              </a:rPr>
              <a:t>20 тыс. рублей (юр. лицо) </a:t>
            </a:r>
            <a:endParaRPr lang="ru-RU" sz="1400"/>
          </a:p>
        </p:txBody>
      </p:sp>
      <p:sp>
        <p:nvSpPr>
          <p:cNvPr id="37896" name="Прямоугольник 20"/>
          <p:cNvSpPr>
            <a:spLocks noChangeArrowheads="1"/>
          </p:cNvSpPr>
          <p:nvPr/>
        </p:nvSpPr>
        <p:spPr bwMode="auto">
          <a:xfrm>
            <a:off x="268288" y="2816225"/>
            <a:ext cx="457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штраф за стоянку транспортного средства </a:t>
            </a:r>
            <a:br>
              <a:rPr lang="ru-RU" sz="1400"/>
            </a:br>
            <a:r>
              <a:rPr lang="ru-RU" sz="1400"/>
              <a:t>в неустановленном месте в ночное время </a:t>
            </a:r>
          </a:p>
        </p:txBody>
      </p:sp>
      <p:sp>
        <p:nvSpPr>
          <p:cNvPr id="37897" name="Прямоугольник 23"/>
          <p:cNvSpPr>
            <a:spLocks noChangeArrowheads="1"/>
          </p:cNvSpPr>
          <p:nvPr/>
        </p:nvSpPr>
        <p:spPr bwMode="auto">
          <a:xfrm>
            <a:off x="268288" y="4044950"/>
            <a:ext cx="457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штраф за использование для межрегиональных регулярных перевозок транспортных средств без карт маршрутов </a:t>
            </a:r>
          </a:p>
        </p:txBody>
      </p:sp>
      <p:sp>
        <p:nvSpPr>
          <p:cNvPr id="37898" name="Прямоугольник 14"/>
          <p:cNvSpPr>
            <a:spLocks noChangeArrowheads="1"/>
          </p:cNvSpPr>
          <p:nvPr/>
        </p:nvSpPr>
        <p:spPr bwMode="auto">
          <a:xfrm>
            <a:off x="274638" y="3379788"/>
            <a:ext cx="3395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  <a:latin typeface="Arial Black" pitchFamily="34" charset="0"/>
              </a:rPr>
              <a:t>5 тыс. рублей (водителю) </a:t>
            </a:r>
          </a:p>
          <a:p>
            <a:r>
              <a:rPr lang="ru-RU" sz="1400">
                <a:solidFill>
                  <a:srgbClr val="C00000"/>
                </a:solidFill>
                <a:latin typeface="Arial Black" pitchFamily="34" charset="0"/>
              </a:rPr>
              <a:t>30 тыс. рублей (должн. лицо)</a:t>
            </a:r>
          </a:p>
          <a:p>
            <a:r>
              <a:rPr lang="ru-RU" sz="1400">
                <a:solidFill>
                  <a:srgbClr val="C00000"/>
                </a:solidFill>
                <a:latin typeface="Arial Black" pitchFamily="34" charset="0"/>
              </a:rPr>
              <a:t>300 тыс. рублей (юр. лицо) </a:t>
            </a:r>
            <a:endParaRPr lang="ru-RU" sz="1400"/>
          </a:p>
        </p:txBody>
      </p:sp>
      <p:pic>
        <p:nvPicPr>
          <p:cNvPr id="3789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3050" y="1736725"/>
            <a:ext cx="20129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850" y="1335088"/>
            <a:ext cx="24320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300" y="3244850"/>
            <a:ext cx="23717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6288" y="3379788"/>
            <a:ext cx="17256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8100" y="4927600"/>
            <a:ext cx="30114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532813" y="2924175"/>
            <a:ext cx="287337" cy="14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107113"/>
            <a:ext cx="2492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-323850" y="692150"/>
            <a:ext cx="9694863" cy="698500"/>
          </a:xfrm>
        </p:spPr>
        <p:txBody>
          <a:bodyPr>
            <a:noAutofit/>
          </a:bodyPr>
          <a:lstStyle/>
          <a:p>
            <a:pPr algn="ctr" eaLnBrk="0" hangingPunct="0"/>
            <a:r>
              <a:rPr sz="1600" u="sng">
                <a:solidFill>
                  <a:srgbClr val="17375E"/>
                </a:solidFill>
              </a:rPr>
              <a:t>Формирование цивилизованного рынка межрегиональных </a:t>
            </a:r>
            <a:br>
              <a:rPr sz="1600" u="sng">
                <a:solidFill>
                  <a:srgbClr val="17375E"/>
                </a:solidFill>
              </a:rPr>
            </a:br>
            <a:r>
              <a:rPr sz="1600" u="sng">
                <a:solidFill>
                  <a:srgbClr val="17375E"/>
                </a:solidFill>
              </a:rPr>
              <a:t>пассажирских перевозок как результат</a:t>
            </a:r>
          </a:p>
        </p:txBody>
      </p:sp>
      <p:sp>
        <p:nvSpPr>
          <p:cNvPr id="39940" name="Прямоугольник 2"/>
          <p:cNvSpPr>
            <a:spLocks noChangeArrowheads="1"/>
          </p:cNvSpPr>
          <p:nvPr/>
        </p:nvSpPr>
        <p:spPr bwMode="auto">
          <a:xfrm>
            <a:off x="684213" y="1557338"/>
            <a:ext cx="799147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1.</a:t>
            </a:r>
            <a:r>
              <a:rPr lang="ru-RU" sz="1600"/>
              <a:t> При включении действующих на момент принятия закона маршрутов в реестр проводится с проверкой всех сведений, подаваемых перевозчиком, с учетом имеющейся информации в ранее действовавшем реестре Минтранса России, и данными органов исполнительной власти субъектов РФ, по которым проходит маршрут. </a:t>
            </a:r>
          </a:p>
          <a:p>
            <a:r>
              <a:rPr lang="ru-RU" sz="1600"/>
              <a:t>На сегодняшний день перевозчики </a:t>
            </a:r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686 маршрутов </a:t>
            </a:r>
            <a:r>
              <a:rPr lang="ru-RU" sz="1600"/>
              <a:t>из </a:t>
            </a:r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65 регионов </a:t>
            </a:r>
            <a:r>
              <a:rPr lang="ru-RU" sz="1600"/>
              <a:t>получили свидетельства и карты маршрутов.</a:t>
            </a:r>
          </a:p>
          <a:p>
            <a:endParaRPr lang="ru-RU" sz="1600"/>
          </a:p>
          <a:p>
            <a:r>
              <a:rPr lang="ru-RU" sz="1600" b="1"/>
              <a:t>2.</a:t>
            </a:r>
            <a:r>
              <a:rPr lang="ru-RU" sz="1600"/>
              <a:t> Уменьшение доли нелегальных и псевдозаказных перевозок на рынке, а также рост количества новых перевозчиков со свежим автопарком и высоким качеством услуг.</a:t>
            </a:r>
          </a:p>
          <a:p>
            <a:r>
              <a:rPr lang="ru-RU" sz="1600"/>
              <a:t>На данный момент удалось зарегистрировать уже </a:t>
            </a:r>
            <a:r>
              <a:rPr lang="ru-RU" sz="1600">
                <a:solidFill>
                  <a:srgbClr val="C00000"/>
                </a:solidFill>
                <a:latin typeface="Arial Black" pitchFamily="34" charset="0"/>
              </a:rPr>
              <a:t>308 новых маршрутов</a:t>
            </a:r>
            <a:r>
              <a:rPr lang="ru-RU" sz="1600"/>
              <a:t>.</a:t>
            </a:r>
          </a:p>
          <a:p>
            <a:endParaRPr lang="ru-RU" sz="1600"/>
          </a:p>
          <a:p>
            <a:r>
              <a:rPr lang="ru-RU" sz="1600" b="1"/>
              <a:t>3. </a:t>
            </a:r>
            <a:r>
              <a:rPr lang="ru-RU" sz="1600"/>
              <a:t>Действие 220-ФЗ служит толчком для инвестирования в транспортную инфраструктуру со стороны владельцев, повышения дисциплины участников пассажирских перевозок в части обеспечения их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4213" y="2708275"/>
            <a:ext cx="7848600" cy="1616075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Благодарю за внимание!</a:t>
            </a:r>
          </a:p>
        </p:txBody>
      </p:sp>
      <p:pic>
        <p:nvPicPr>
          <p:cNvPr id="4198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107113"/>
            <a:ext cx="2492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nxCbyQp0SCUV3Hirn1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27702</TotalTime>
  <Words>487</Words>
  <Application>Microsoft Office PowerPoint</Application>
  <PresentationFormat>Экран (4:3)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27</vt:i4>
      </vt:variant>
      <vt:variant>
        <vt:lpstr>Заголовки слайдов</vt:lpstr>
      </vt:variant>
      <vt:variant>
        <vt:i4>7</vt:i4>
      </vt:variant>
    </vt:vector>
  </HeadingPairs>
  <TitlesOfParts>
    <vt:vector size="39" baseType="lpstr">
      <vt:lpstr>Arial</vt:lpstr>
      <vt:lpstr>Palatino Linotype</vt:lpstr>
      <vt:lpstr>Calibri</vt:lpstr>
      <vt:lpstr>Tahoma</vt:lpstr>
      <vt:lpstr>Arial Black</vt:lpstr>
      <vt:lpstr>2_Тема Office</vt:lpstr>
      <vt:lpstr>5_Тема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5_Тема Office</vt:lpstr>
      <vt:lpstr>  </vt:lpstr>
      <vt:lpstr>Деятельность ФБУ «Росавтотранс»</vt:lpstr>
      <vt:lpstr>Проблемные вопросы</vt:lpstr>
      <vt:lpstr>Проблемные вопросы</vt:lpstr>
      <vt:lpstr>Примеры регулятивных мер</vt:lpstr>
      <vt:lpstr>Формирование цивилизованного рынка межрегиональных  пассажирских перевозок как результат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презентации</dc:title>
  <dc:creator>Toshiba</dc:creator>
  <cp:lastModifiedBy>Людмила</cp:lastModifiedBy>
  <cp:revision>3436</cp:revision>
  <cp:lastPrinted>2015-04-07T15:40:24Z</cp:lastPrinted>
  <dcterms:created xsi:type="dcterms:W3CDTF">2011-08-10T08:18:47Z</dcterms:created>
  <dcterms:modified xsi:type="dcterms:W3CDTF">2017-09-11T17:35:52Z</dcterms:modified>
</cp:coreProperties>
</file>