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notesSlides/notesSlide3.xml" ContentType="application/vnd.openxmlformats-officedocument.presentationml.notesSlide+xml"/>
  <Override PartName="/ppt/charts/chart3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4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  <Override PartName="/ppt/charts/style2.xml" ContentType="application/vnd.ms-office.chartstyle+xml"/>
  <Override PartName="/ppt/charts/colors2.xml" ContentType="application/vnd.ms-office.chartcolorstyle+xml"/>
  <Override PartName="/ppt/charts/style3.xml" ContentType="application/vnd.ms-office.chartstyle+xml"/>
  <Override PartName="/ppt/charts/colors3.xml" ContentType="application/vnd.ms-office.chartcolorstyle+xml"/>
  <Override PartName="/ppt/charts/style6.xml" ContentType="application/vnd.ms-office.chartstyle+xml"/>
  <Override PartName="/ppt/charts/colors6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56" r:id="rId1"/>
    <p:sldMasterId id="2147484000" r:id="rId2"/>
  </p:sldMasterIdLst>
  <p:notesMasterIdLst>
    <p:notesMasterId r:id="rId15"/>
  </p:notesMasterIdLst>
  <p:handoutMasterIdLst>
    <p:handoutMasterId r:id="rId16"/>
  </p:handoutMasterIdLst>
  <p:sldIdLst>
    <p:sldId id="433" r:id="rId3"/>
    <p:sldId id="430" r:id="rId4"/>
    <p:sldId id="439" r:id="rId5"/>
    <p:sldId id="441" r:id="rId6"/>
    <p:sldId id="437" r:id="rId7"/>
    <p:sldId id="438" r:id="rId8"/>
    <p:sldId id="442" r:id="rId9"/>
    <p:sldId id="443" r:id="rId10"/>
    <p:sldId id="444" r:id="rId11"/>
    <p:sldId id="445" r:id="rId12"/>
    <p:sldId id="447" r:id="rId13"/>
    <p:sldId id="446" r:id="rId14"/>
  </p:sldIdLst>
  <p:sldSz cx="9144000" cy="6858000" type="screen4x3"/>
  <p:notesSz cx="6808788" cy="99409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44" userDrawn="1">
          <p15:clr>
            <a:srgbClr val="A4A3A4"/>
          </p15:clr>
        </p15:guide>
        <p15:guide id="2" pos="2153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283BE"/>
    <a:srgbClr val="326798"/>
    <a:srgbClr val="DE4026"/>
    <a:srgbClr val="72142F"/>
    <a:srgbClr val="48B4FE"/>
    <a:srgbClr val="1C4DB0"/>
    <a:srgbClr val="0066CC"/>
    <a:srgbClr val="FF9900"/>
    <a:srgbClr val="E98705"/>
    <a:srgbClr val="66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146" autoAdjust="0"/>
    <p:restoredTop sz="96838" autoAdjust="0"/>
  </p:normalViewPr>
  <p:slideViewPr>
    <p:cSldViewPr>
      <p:cViewPr varScale="1">
        <p:scale>
          <a:sx n="113" d="100"/>
          <a:sy n="113" d="100"/>
        </p:scale>
        <p:origin x="-155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10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5" d="100"/>
          <a:sy n="75" d="100"/>
        </p:scale>
        <p:origin x="-2184" y="-114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Style" Target="style3.xml"/><Relationship Id="rId2" Type="http://schemas.microsoft.com/office/2011/relationships/chartColorStyle" Target="colors3.xml"/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3" Type="http://schemas.microsoft.com/office/2011/relationships/chartStyle" Target="style6.xml"/><Relationship Id="rId2" Type="http://schemas.microsoft.com/office/2011/relationships/chartColorStyle" Target="colors6.xml"/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2.7300555469569553E-3"/>
          <c:y val="0.15332328037457968"/>
          <c:w val="0.65664585805430875"/>
          <c:h val="0.4803497010970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1.2512610043480414E-17"/>
                  <c:y val="-7.6312171955304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железнодорожном транспорте, в т.ч. в пригородном сообщении (млн.пассажиров)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1065.5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за I полугодие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7300555469569553E-3"/>
                  <c:y val="-9.0187112310813985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железнодорожном транспорте, в т.ч. в пригородном сообщении (млн.пассажиров)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531.79999999999995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Ожидаемый результат на конец года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5.4601110939139106E-3"/>
                  <c:y val="-7.6312171955304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железнодорожном транспорте, в т.ч. в пригородном сообщении (млн.пассажиров)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1065.5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101737984"/>
        <c:axId val="102711680"/>
      </c:barChart>
      <c:catAx>
        <c:axId val="101737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02711680"/>
        <c:crosses val="autoZero"/>
        <c:auto val="1"/>
        <c:lblAlgn val="ctr"/>
        <c:lblOffset val="100"/>
        <c:noMultiLvlLbl val="0"/>
      </c:catAx>
      <c:valAx>
        <c:axId val="1027116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01737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0354477291097008"/>
          <c:y val="0.17396962862957377"/>
          <c:w val="0.31664989939637828"/>
          <c:h val="0.45312277656129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28361061666586895"/>
          <c:w val="0.64639141286786617"/>
          <c:h val="0.396488810891422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внутренних региональных авиалиниях, за исключением маршрутов, пунктом назначения/отправки которых является город Москва (млн. пассажиров)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11.39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за I полугодие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внутренних региональных авиалиниях, за исключением маршрутов, пунктом назначения/отправки которых является город Москва (млн. пассажиров)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Ожидаемый результат на конец года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на внутренних региональных авиалиниях, за исключением маршрутов, пунктом назначения/отправки которых является город Москва (млн. пассажиров)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11.39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5989888"/>
        <c:axId val="5991424"/>
      </c:barChart>
      <c:catAx>
        <c:axId val="5989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91424"/>
        <c:crosses val="autoZero"/>
        <c:auto val="1"/>
        <c:lblAlgn val="ctr"/>
        <c:lblOffset val="100"/>
        <c:noMultiLvlLbl val="0"/>
      </c:catAx>
      <c:valAx>
        <c:axId val="59914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59898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61596738848662547"/>
          <c:y val="0.23917614621049416"/>
          <c:w val="0.30277835473997255"/>
          <c:h val="0.4391677729022086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7104870963981E-2"/>
          <c:y val="0.18841280518848538"/>
          <c:w val="0.65664585805430875"/>
          <c:h val="0.4803497010970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7300555469569805E-3"/>
                  <c:y val="-1.0406205266632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в прямом смешанном сообщении на территорию Республики Крым и города федерального значения Севастополь и в обратном направлении (тыс.пассажиров)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369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за I полугодие 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5.4601110939139106E-3"/>
                  <c:y val="-6.9374701777549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в прямом смешанном сообщении на территорию Республики Крым и города федерального значения Севастополь и в обратном направлении (тыс.пассажиров)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56.5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Ожидаемый результат на конец года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7300555469568551E-3"/>
                  <c:y val="-6.9374701777549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Перевозка пассажиров в прямом смешанном сообщении на территорию Республики Крым и города федерального значения Севастополь и в обратном направлении (тыс.пассажиров)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369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34359552"/>
        <c:axId val="34381824"/>
      </c:barChart>
      <c:catAx>
        <c:axId val="343595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34381824"/>
        <c:crosses val="autoZero"/>
        <c:auto val="1"/>
        <c:lblAlgn val="ctr"/>
        <c:lblOffset val="100"/>
        <c:noMultiLvlLbl val="0"/>
      </c:catAx>
      <c:valAx>
        <c:axId val="34381824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343595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808466181705633"/>
          <c:y val="0.16703215845181885"/>
          <c:w val="0.27570696509911596"/>
          <c:h val="0.45312277656129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547104870963981E-2"/>
          <c:y val="0.18841280518848538"/>
          <c:w val="0.65664585805430875"/>
          <c:h val="0.4803497010970412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pattFill prst="narHorz">
              <a:fgClr>
                <a:schemeClr val="accent1"/>
              </a:fgClr>
              <a:bgClr>
                <a:schemeClr val="accent1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1"/>
              </a:innerShdw>
            </a:effectLst>
          </c:spPr>
          <c:invertIfNegative val="0"/>
          <c:dLbls>
            <c:dLbl>
              <c:idx val="0"/>
              <c:layout>
                <c:manualLayout>
                  <c:x val="-2.7300555469569805E-3"/>
                  <c:y val="-1.0406205266632379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Капитальный ремонт и реконструкция железнодорожных путей общего пользования (км)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5084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Отчет за I полугодие</c:v>
                </c:pt>
              </c:strCache>
            </c:strRef>
          </c:tx>
          <c:spPr>
            <a:pattFill prst="narHorz">
              <a:fgClr>
                <a:schemeClr val="accent2"/>
              </a:fgClr>
              <a:bgClr>
                <a:schemeClr val="accent2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2"/>
              </a:innerShdw>
            </a:effectLst>
          </c:spPr>
          <c:invertIfNegative val="0"/>
          <c:dLbls>
            <c:dLbl>
              <c:idx val="0"/>
              <c:layout>
                <c:manualLayout>
                  <c:x val="5.4601110939139106E-3"/>
                  <c:y val="-6.9374701777549837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Капитальный ремонт и реконструкция железнодорожных путей общего пользования (км)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2515.6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Ожидаемый результат на конец года</c:v>
                </c:pt>
              </c:strCache>
            </c:strRef>
          </c:tx>
          <c:spPr>
            <a:pattFill prst="narHorz">
              <a:fgClr>
                <a:schemeClr val="accent3"/>
              </a:fgClr>
              <a:bgClr>
                <a:schemeClr val="accent3">
                  <a:lumMod val="20000"/>
                  <a:lumOff val="80000"/>
                </a:schemeClr>
              </a:bgClr>
            </a:pattFill>
            <a:ln>
              <a:noFill/>
            </a:ln>
            <a:effectLst>
              <a:innerShdw blurRad="114300">
                <a:schemeClr val="accent3"/>
              </a:innerShdw>
            </a:effectLst>
          </c:spPr>
          <c:invertIfNegative val="0"/>
          <c:dLbls>
            <c:dLbl>
              <c:idx val="0"/>
              <c:layout>
                <c:manualLayout>
                  <c:x val="2.7300555469568551E-3"/>
                  <c:y val="-6.937470177754919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Капитальный ремонт и реконструкция железнодорожных путей общего пользования (км)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5084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64"/>
        <c:overlap val="-22"/>
        <c:axId val="43836544"/>
        <c:axId val="43838080"/>
      </c:barChart>
      <c:catAx>
        <c:axId val="4383654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838080"/>
        <c:crosses val="autoZero"/>
        <c:auto val="1"/>
        <c:lblAlgn val="ctr"/>
        <c:lblOffset val="100"/>
        <c:noMultiLvlLbl val="0"/>
      </c:catAx>
      <c:valAx>
        <c:axId val="4383808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4383654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pPr>
            <a:endParaRPr lang="ru-RU"/>
          </a:p>
        </c:txPr>
      </c:legendEntry>
      <c:layout>
        <c:manualLayout>
          <c:xMode val="edge"/>
          <c:yMode val="edge"/>
          <c:x val="0.59808466181705633"/>
          <c:y val="0.16703215845181885"/>
          <c:w val="0.27570696509911596"/>
          <c:h val="0.453122776561292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3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6.xml><?xml version="1.0" encoding="utf-8"?>
<cs:chartStyle xmlns:cs="http://schemas.microsoft.com/office/drawing/2012/chartStyle" xmlns:a="http://schemas.openxmlformats.org/drawingml/2006/main" id="203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b="1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9050" cap="flat" cmpd="sng" algn="ctr">
        <a:solidFill>
          <a:schemeClr val="tx1">
            <a:lumMod val="25000"/>
            <a:lumOff val="7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>
      <cs:styleClr val="auto"/>
    </cs:effectRef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pattFill prst="narHorz">
        <a:fgClr>
          <a:schemeClr val="phClr"/>
        </a:fgClr>
        <a:bgClr>
          <a:schemeClr val="phClr">
            <a:lumMod val="20000"/>
            <a:lumOff val="80000"/>
          </a:schemeClr>
        </a:bgClr>
      </a:pattFill>
      <a:effectLst>
        <a:innerShdw blurRad="114300">
          <a:schemeClr val="phClr"/>
        </a:inn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50000"/>
            <a:lumOff val="50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>
        <a:solidFill>
          <a:schemeClr val="tx1">
            <a:lumMod val="15000"/>
            <a:lumOff val="85000"/>
          </a:schemeClr>
        </a:solidFill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50000"/>
        <a:lumOff val="50000"/>
      </a:schemeClr>
    </cs:fontRef>
    <cs:defRPr sz="2200" b="1" kern="1200" cap="all" spc="15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50000"/>
            <a:lumOff val="50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0.23747</cdr:x>
      <cdr:y>0.30333</cdr:y>
    </cdr:from>
    <cdr:to>
      <cdr:x>0.43798</cdr:x>
      <cdr:y>0.5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1104697" y="1110575"/>
          <a:ext cx="932756" cy="7200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(4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86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3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пригород)</a:t>
          </a:r>
          <a:endParaRPr lang="ru-RU" sz="1000" b="1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0.06376</cdr:x>
      <cdr:y>0.10015</cdr:y>
    </cdr:from>
    <cdr:to>
      <cdr:x>0.26499</cdr:x>
      <cdr:y>0.2159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296615" y="366680"/>
          <a:ext cx="936106" cy="42379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ctr"/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64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пригород)</a:t>
          </a:r>
          <a:endParaRPr lang="ru-RU" sz="1000" b="1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  <cdr:relSizeAnchor xmlns:cdr="http://schemas.openxmlformats.org/drawingml/2006/chartDrawing">
    <cdr:from>
      <cdr:x>0.38966</cdr:x>
      <cdr:y>0.10511</cdr:y>
    </cdr:from>
    <cdr:to>
      <cdr:x>0.59089</cdr:x>
      <cdr:y>0.22085</cdr:y>
    </cdr:to>
    <cdr:sp macro="" textlink="">
      <cdr:nvSpPr>
        <cdr:cNvPr id="4" name="TextBox 1"/>
        <cdr:cNvSpPr txBox="1"/>
      </cdr:nvSpPr>
      <cdr:spPr>
        <a:xfrm xmlns:a="http://schemas.openxmlformats.org/drawingml/2006/main">
          <a:off x="1812652" y="384851"/>
          <a:ext cx="936106" cy="4237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(9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64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,</a:t>
          </a:r>
          <a:r>
            <a:rPr lang="en-US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1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rPr>
            <a:t> пригород)</a:t>
          </a:r>
          <a:endParaRPr lang="ru-RU" sz="1000" b="1" dirty="0">
            <a:solidFill>
              <a:schemeClr val="tx1">
                <a:lumMod val="75000"/>
                <a:lumOff val="25000"/>
              </a:schemeClr>
            </a:solidFill>
            <a:latin typeface="Tahoma" panose="020B0604030504040204" pitchFamily="34" charset="0"/>
            <a:ea typeface="Tahoma" panose="020B0604030504040204" pitchFamily="34" charset="0"/>
            <a:cs typeface="Tahoma" panose="020B0604030504040204" pitchFamily="34" charset="0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8" cy="496809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6023" y="0"/>
            <a:ext cx="2951168" cy="496809"/>
          </a:xfrm>
          <a:prstGeom prst="rect">
            <a:avLst/>
          </a:prstGeom>
        </p:spPr>
        <p:txBody>
          <a:bodyPr vert="horz" lIns="91684" tIns="45842" rIns="91684" bIns="45842" rtlCol="0"/>
          <a:lstStyle>
            <a:lvl1pPr algn="r">
              <a:defRPr sz="1200"/>
            </a:lvl1pPr>
          </a:lstStyle>
          <a:p>
            <a:fld id="{A5425C0A-270A-48A7-AB72-3FE02D421CD9}" type="datetimeFigureOut">
              <a:rPr lang="ru-RU" smtClean="0"/>
              <a:t>01.08.2017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2530"/>
            <a:ext cx="2951168" cy="496808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6023" y="9442530"/>
            <a:ext cx="2951168" cy="496808"/>
          </a:xfrm>
          <a:prstGeom prst="rect">
            <a:avLst/>
          </a:prstGeom>
        </p:spPr>
        <p:txBody>
          <a:bodyPr vert="horz" lIns="91684" tIns="45842" rIns="91684" bIns="45842" rtlCol="0" anchor="b"/>
          <a:lstStyle>
            <a:lvl1pPr algn="r">
              <a:defRPr sz="1200"/>
            </a:lvl1pPr>
          </a:lstStyle>
          <a:p>
            <a:fld id="{C1B3E4E7-CD55-447E-8DA5-C01080435A9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055994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50952" cy="496967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249" y="1"/>
            <a:ext cx="2950952" cy="496967"/>
          </a:xfrm>
          <a:prstGeom prst="rect">
            <a:avLst/>
          </a:prstGeom>
        </p:spPr>
        <p:txBody>
          <a:bodyPr vert="horz" lIns="91566" tIns="45783" rIns="91566" bIns="4578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39CB66F1-D4B0-4EC3-B690-2D9EA9E90471}" type="datetimeFigureOut">
              <a:rPr lang="ru-RU"/>
              <a:pPr>
                <a:defRPr/>
              </a:pPr>
              <a:t>01.08.2017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6125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66" tIns="45783" rIns="91566" bIns="45783" rtlCol="0" anchor="ctr"/>
          <a:lstStyle/>
          <a:p>
            <a:pPr lv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1356" y="4721979"/>
            <a:ext cx="5446078" cy="4472703"/>
          </a:xfrm>
          <a:prstGeom prst="rect">
            <a:avLst/>
          </a:prstGeom>
        </p:spPr>
        <p:txBody>
          <a:bodyPr vert="horz" lIns="91566" tIns="45783" rIns="91566" bIns="45783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2371"/>
            <a:ext cx="2950952" cy="496966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249" y="9442371"/>
            <a:ext cx="2950952" cy="496966"/>
          </a:xfrm>
          <a:prstGeom prst="rect">
            <a:avLst/>
          </a:prstGeom>
        </p:spPr>
        <p:txBody>
          <a:bodyPr vert="horz" lIns="91566" tIns="45783" rIns="91566" bIns="4578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2525837-33F8-4C05-96F3-7EA1DC06C0D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10795325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4909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0035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688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3139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8982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654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89144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95017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7233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14440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9387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BE27E9-017A-4872-89D4-6B98CD4C0386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D6F224-4D57-40B7-9199-FC196C2AC1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445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3E94C-54B4-4501-B78A-919BE7C2D22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386116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BF08B-F112-4501-9104-2A08CDE60AD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06603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685CC0-EF5A-4C57-B82A-C25934EFC13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61839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76C70E-9AC2-43AC-82AF-67877A09D45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4385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5"/>
          <p:cNvSpPr txBox="1">
            <a:spLocks/>
          </p:cNvSpPr>
          <p:nvPr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34D209E5-5E3B-4FAC-846F-D2EEEDB21BF5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Номер слайда 5"/>
          <p:cNvSpPr txBox="1">
            <a:spLocks/>
          </p:cNvSpPr>
          <p:nvPr userDrawn="1"/>
        </p:nvSpPr>
        <p:spPr>
          <a:xfrm>
            <a:off x="6604000" y="6381750"/>
            <a:ext cx="2289175" cy="476250"/>
          </a:xfrm>
          <a:prstGeom prst="rect">
            <a:avLst/>
          </a:prstGeom>
        </p:spPr>
        <p:txBody>
          <a:bodyPr anchor="ctr"/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fld id="{D490F7D7-014D-4817-9578-103D1DD329FB}" type="slidenum">
              <a:rPr lang="ru-RU" sz="1400" b="1" i="1">
                <a:solidFill>
                  <a:srgbClr val="2D4E77"/>
                </a:solidFill>
                <a:latin typeface="+mn-lt"/>
              </a:rPr>
              <a:pPr algn="r"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ru-RU" sz="1400" b="1" i="1" dirty="0">
              <a:solidFill>
                <a:srgbClr val="2D4E77"/>
              </a:solidFill>
              <a:latin typeface="+mn-lt"/>
            </a:endParaRPr>
          </a:p>
        </p:txBody>
      </p:sp>
      <p:sp>
        <p:nvSpPr>
          <p:cNvPr id="8" name="Заголовок 1"/>
          <p:cNvSpPr txBox="1">
            <a:spLocks/>
          </p:cNvSpPr>
          <p:nvPr userDrawn="1"/>
        </p:nvSpPr>
        <p:spPr bwMode="auto">
          <a:xfrm>
            <a:off x="3924300" y="115888"/>
            <a:ext cx="5040313" cy="865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endParaRPr lang="ru-RU" sz="2400" b="1" dirty="0">
              <a:solidFill>
                <a:srgbClr val="2D4E77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91264" cy="580926"/>
          </a:xfrm>
        </p:spPr>
        <p:txBody>
          <a:bodyPr>
            <a:normAutofit/>
          </a:bodyPr>
          <a:lstStyle>
            <a:lvl1pPr algn="l">
              <a:defRPr lang="ru-RU" sz="2300" b="1" kern="0" dirty="0" smtClean="0">
                <a:solidFill>
                  <a:schemeClr val="accent1">
                    <a:lumMod val="75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17" name="Содержимое 3"/>
          <p:cNvSpPr>
            <a:spLocks noGrp="1"/>
          </p:cNvSpPr>
          <p:nvPr>
            <p:ph sz="half" idx="2"/>
          </p:nvPr>
        </p:nvSpPr>
        <p:spPr>
          <a:xfrm>
            <a:off x="467544" y="1772816"/>
            <a:ext cx="8280920" cy="3816424"/>
          </a:xfrm>
        </p:spPr>
        <p:txBody>
          <a:bodyPr>
            <a:normAutofit/>
          </a:bodyPr>
          <a:lstStyle>
            <a:lvl1pPr>
              <a:buNone/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2pPr>
            <a:lvl3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3pPr>
            <a:lvl4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4pPr>
            <a:lvl5pPr>
              <a:defRPr sz="1800">
                <a:latin typeface="Tahoma" pitchFamily="34" charset="0"/>
                <a:ea typeface="Tahoma" pitchFamily="34" charset="0"/>
                <a:cs typeface="Tahoma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5805264"/>
            <a:ext cx="8280920" cy="720080"/>
          </a:xfrm>
        </p:spPr>
        <p:txBody>
          <a:bodyPr rtlCol="0">
            <a:normAutofit/>
          </a:bodyPr>
          <a:lstStyle>
            <a:lvl1pPr marL="342900" marR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ru-RU" sz="1800" b="1" kern="0" dirty="0">
                <a:solidFill>
                  <a:srgbClr val="669900"/>
                </a:solidFill>
                <a:latin typeface="Tahoma" pitchFamily="34" charset="0"/>
                <a:ea typeface="Tahoma" pitchFamily="34" charset="0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1DA032-7AB2-4B00-A27A-29595717AB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953555-B255-421B-8239-57E579D8F59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0941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941AE-100E-4A3F-BDFC-0B95C95EE04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1663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18BA7C-ECB3-46B5-B0C3-AA8D038ABC0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730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1BA3CD-8B16-49F5-BBA3-436CF7F654B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6577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0EEF23-CE2F-436D-BAA8-A9228455C3F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698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23C35-8279-4030-AA8D-E986CAA5A46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01.08.2017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19018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" name="Дата 1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3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491D35-B385-4F52-8EF7-93590F0C625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8" r:id="rId1"/>
    <p:sldLayoutId id="2147483999" r:id="rId2"/>
    <p:sldLayoutId id="2147483997" r:id="rId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Arial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 charset="0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 charset="0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EDB999D1-6D60-4557-B4BA-8F4F0E3D54D7}" type="datetime1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01.08.2017</a:t>
            </a:fld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  <a:latin typeface="Palatino Linotype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  <a:latin typeface="Palatino Linotype"/>
            </a:endParaRPr>
          </a:p>
        </p:txBody>
      </p:sp>
    </p:spTree>
    <p:extLst>
      <p:ext uri="{BB962C8B-B14F-4D97-AF65-F5344CB8AC3E}">
        <p14:creationId xmlns:p14="http://schemas.microsoft.com/office/powerpoint/2010/main" val="10217323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01" r:id="rId1"/>
    <p:sldLayoutId id="2147484002" r:id="rId2"/>
    <p:sldLayoutId id="2147484003" r:id="rId3"/>
    <p:sldLayoutId id="2147484004" r:id="rId4"/>
    <p:sldLayoutId id="2147484005" r:id="rId5"/>
    <p:sldLayoutId id="2147484006" r:id="rId6"/>
    <p:sldLayoutId id="2147484007" r:id="rId7"/>
    <p:sldLayoutId id="2147484008" r:id="rId8"/>
    <p:sldLayoutId id="2147484009" r:id="rId9"/>
    <p:sldLayoutId id="2147484010" r:id="rId10"/>
    <p:sldLayoutId id="214748401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g"/><Relationship Id="rId5" Type="http://schemas.openxmlformats.org/officeDocument/2006/relationships/image" Target="../media/image22.jpe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chart" Target="../charts/chart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chart" Target="../charts/char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7" Type="http://schemas.openxmlformats.org/officeDocument/2006/relationships/image" Target="../media/image1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700808"/>
            <a:ext cx="7272808" cy="2952328"/>
          </a:xfrm>
        </p:spPr>
        <p:txBody>
          <a:bodyPr>
            <a:normAutofit/>
          </a:bodyPr>
          <a:lstStyle/>
          <a:p>
            <a:pPr algn="l">
              <a:lnSpc>
                <a:spcPct val="150000"/>
              </a:lnSpc>
            </a:pP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57450" y="1988840"/>
            <a:ext cx="763665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ОТЧЕТ О ХОДЕ РЕАЛИЗАЦИИ ПО ИТОГАМ ПЕРВОГО ПОЛУГОДИЯ 2017 ГОДА ПУБЛИЧНОЙ ДЕКЛАРАЦИИ КЛЮЧЕВЫХ ЦЕЛЕЙ И ПРИОРИТЕТНЫХ ЗАДАЧ МИНИСТЕРСТВА ТРАНСПОРТА РОССИЙСКОЙ ФЕДЕРАЦИИ</a:t>
            </a:r>
          </a:p>
        </p:txBody>
      </p:sp>
    </p:spTree>
    <p:extLst>
      <p:ext uri="{BB962C8B-B14F-4D97-AF65-F5344CB8AC3E}">
        <p14:creationId xmlns:p14="http://schemas.microsoft.com/office/powerpoint/2010/main" val="3879719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932" y="1499970"/>
            <a:ext cx="7344816" cy="613031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4. </a:t>
            </a:r>
            <a:r>
              <a:rPr lang="ru-RU" sz="1600" dirty="0">
                <a:solidFill>
                  <a:srgbClr val="002060"/>
                </a:solidFill>
              </a:rPr>
              <a:t>Повышение эффективности и безопасности функционирования транспортного комплекса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41810" y="3287890"/>
            <a:ext cx="2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5.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модернизации системы транспортного образования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438454" y="1517129"/>
            <a:ext cx="4486726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1" y="1920811"/>
            <a:ext cx="2457779" cy="1179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2321" y="3212976"/>
            <a:ext cx="2457779" cy="2952328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32321" y="1966619"/>
            <a:ext cx="2346133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функционирования пунктов пропуска через государственную границу Российской Федерации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32321" y="3287891"/>
            <a:ext cx="2328621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6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роведение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работ по 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созданию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обновлению баз данных навигационной информации для картографического обеспечения внутренних водных путей с использованием сигналов навигационной спутниковой системы ГЛОНАСС, перспективных глобальных навигационных спутниковых систем и их функциональных дополнений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438454" y="1966618"/>
            <a:ext cx="4486726" cy="1277273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первом полугодии 2017 года функционируют 312 пунктов пропуска через государственную границу Российской Федерации (план – 311 пунктов пропуска).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открыт смешанный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грузо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-пассажирский временный двусторонний пункт пропуска через государственную границу Российской Федерации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Верхнеблаговещенский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приказ Минтранса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России от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 апреля 2017 г. № 134)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438454" y="3880361"/>
            <a:ext cx="4486726" cy="144655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ожидается создание и обновление электронных навигационных карт внутренних водных путей Российской Федерации и базы данных навигационной информации на участках внутренних водных путей общей протяженностью </a:t>
            </a:r>
            <a:b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10 207,5 км, что выше установленного в Публичной декларации значения на 997,5 км (9210 км)</a:t>
            </a:r>
          </a:p>
          <a:p>
            <a:pPr lvl="0" algn="just"/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just"/>
            <a:endParaRPr lang="ru-RU" sz="11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9669" y="6088658"/>
            <a:ext cx="8665511" cy="46166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Ожидается, что по итогам 2017 г. число происшествий на транспорте на единицу транспортных средств </a:t>
            </a: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</a:t>
            </a:r>
            <a:b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2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85,7 % к 2011 году, что соответствует установленному в Публичной декларации значению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8277" y="1813909"/>
            <a:ext cx="1816454" cy="13990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1990" y="3649368"/>
            <a:ext cx="1908909" cy="1851840"/>
          </a:xfrm>
          <a:prstGeom prst="rect">
            <a:avLst/>
          </a:prstGeom>
          <a:effectLst>
            <a:softEdge rad="152400"/>
          </a:effectLst>
        </p:spPr>
      </p:pic>
    </p:spTree>
    <p:extLst>
      <p:ext uri="{BB962C8B-B14F-4D97-AF65-F5344CB8AC3E}">
        <p14:creationId xmlns:p14="http://schemas.microsoft.com/office/powerpoint/2010/main" val="1374479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1932" y="1499970"/>
            <a:ext cx="7344816" cy="613031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4. </a:t>
            </a:r>
            <a:r>
              <a:rPr lang="ru-RU" sz="1600" dirty="0">
                <a:solidFill>
                  <a:srgbClr val="002060"/>
                </a:solidFill>
              </a:rPr>
              <a:t>Повышение эффективности и безопасности функционирования транспортного комплекса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282909" y="1664040"/>
            <a:ext cx="4651266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911" y="2250431"/>
            <a:ext cx="2139839" cy="1401896"/>
          </a:xfrm>
          <a:prstGeom prst="rect">
            <a:avLst/>
          </a:prstGeom>
        </p:spPr>
      </p:pic>
      <p:sp>
        <p:nvSpPr>
          <p:cNvPr id="17" name="Прямоугольник 16"/>
          <p:cNvSpPr/>
          <p:nvPr/>
        </p:nvSpPr>
        <p:spPr>
          <a:xfrm>
            <a:off x="197917" y="2330531"/>
            <a:ext cx="206982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реализация мер по поэтапному переходу на использование газомоторного топлива в транспортном комплексе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273914" y="2074331"/>
            <a:ext cx="4692834" cy="161582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государственной программы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Российской Федерации «Расширение использования природного газа в качестве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моторного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топлива на транспорте и техникой специального назначения»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внесен в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 Российской Федерации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письмо от 3 июля 2017 г. № МС-10/9458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). </a:t>
            </a:r>
          </a:p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доработки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срок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повторного внесения в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Правительство Российской Федерации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(письмо Аппарата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Правительства Российской Федерации (письмо от 5 июля 2017 г. № П9-35560)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– </a:t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август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2133" y="4434008"/>
            <a:ext cx="2190617" cy="138354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80265" y="4566897"/>
            <a:ext cx="226467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8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аращивание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интеграционного взаимодействия в сфере транспорта в рамках Евразийского экономического союза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273914" y="4105232"/>
            <a:ext cx="4692834" cy="2123658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Завершена разработка Плана мероприятий по реализации Основных направлений скоординированной (согласованной) транспортной политики государств - членов Евразийского экономического союза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в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части воздушного транспорта на 2018-2020 годы. План мероприятий в части воздушного транспорта был внесен на заседании Совета ЕЭК 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заседание Евразийского межправительственного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совета.</a:t>
            </a:r>
          </a:p>
          <a:p>
            <a:pPr lvl="0"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родолжается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разработка Плана мероприятий по реализации Основных направлений в части других видов транспорта, предусматривающего мероприятия, направленные на снятие имеющихся ограничений на перевозки автомобильным, железнодорожным и водным транспортом до 2025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8132" y="2243197"/>
            <a:ext cx="2163481" cy="1437638"/>
          </a:xfrm>
          <a:prstGeom prst="rect">
            <a:avLst/>
          </a:prstGeom>
          <a:effectLst>
            <a:softEdge rad="2286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7115" y="4221088"/>
            <a:ext cx="2204498" cy="1458977"/>
          </a:xfrm>
          <a:prstGeom prst="rect">
            <a:avLst/>
          </a:prstGeom>
          <a:effectLst>
            <a:softEdge rad="215900"/>
          </a:effectLst>
        </p:spPr>
      </p:pic>
    </p:spTree>
    <p:extLst>
      <p:ext uri="{BB962C8B-B14F-4D97-AF65-F5344CB8AC3E}">
        <p14:creationId xmlns:p14="http://schemas.microsoft.com/office/powerpoint/2010/main" val="2281471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1499970"/>
            <a:ext cx="8067156" cy="613031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4. </a:t>
            </a:r>
            <a:r>
              <a:rPr lang="ru-RU" sz="1600" dirty="0">
                <a:solidFill>
                  <a:srgbClr val="002060"/>
                </a:solidFill>
              </a:rPr>
              <a:t>Повышение эффективности и безопасности функционирования транспортного комплекса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743332"/>
            <a:ext cx="2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5.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модернизации системы транспортного образования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916569" y="1885228"/>
            <a:ext cx="4896543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39" y="2008339"/>
            <a:ext cx="3255141" cy="132711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28338" y="2202535"/>
            <a:ext cx="325514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ыработка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предложений в целях оптимизации мероприятий по практической реализации положений законодательства в области обеспечения транспортной безопасности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916570" y="2373416"/>
            <a:ext cx="4896543" cy="31393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разрабатывается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проект федерального закона «О внесении изменений в Федеральный закон о транспортной безопасности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Для обеспечения транспортной безопасности объектов транспортной инфраструктуры и транспортных средств, задействованных в ходе проведения в Российской Федерации Кубка конфедераций FIFA 2017 года, Минтранс России осуществлял координацию и контроль деятельности подведомственных федеральных агентств, службы и АНО «Транспортная дирекция - 2018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».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Федеральными агентствами по видам транспорта в соответствии с поручением Минтранса России во внеочередном порядке проводилось категорирование, рассматривались результаты оценки уязвимости и планы обеспечения транспортной безопасности объектов транспортной инфраструктуры и транспортных средств, которые были задействованы при проведении спортивных мероприятий. На регулярной основе было организовано участие руководства Минтранса России в заседаниях региональных антитеррористических комиссий субъектов Российской Федерации, которые были задействованы в проведении Кубка конфедераций FIFA 2017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02" y="3542318"/>
            <a:ext cx="2360416" cy="1970419"/>
          </a:xfrm>
          <a:prstGeom prst="rect">
            <a:avLst/>
          </a:prstGeom>
          <a:effectLst>
            <a:softEdge rad="177800"/>
          </a:effectLst>
        </p:spPr>
      </p:pic>
    </p:spTree>
    <p:extLst>
      <p:ext uri="{BB962C8B-B14F-4D97-AF65-F5344CB8AC3E}">
        <p14:creationId xmlns:p14="http://schemas.microsoft.com/office/powerpoint/2010/main" val="30162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23524" y="1484784"/>
            <a:ext cx="8640963" cy="584775"/>
          </a:xfrm>
          <a:prstGeom prst="rect">
            <a:avLst/>
          </a:prstGeom>
          <a:solidFill>
            <a:schemeClr val="tx2"/>
          </a:solidFill>
          <a:ln>
            <a:solidFill>
              <a:schemeClr val="accent1">
                <a:lumMod val="50000"/>
              </a:schemeClr>
            </a:solidFill>
            <a:headEnd/>
            <a:tailEnd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КЛЮЧЕВЫЕ ЦЕЛИ МИНИСТЕРСТВА ТРАНСПОРТА РОССИЙСКОЙ ФЕДЕРАЦИИ </a:t>
            </a:r>
            <a:b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16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НА 2017 ГОД</a:t>
            </a:r>
            <a:endParaRPr lang="ru-RU" sz="16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323525" y="2333191"/>
            <a:ext cx="8640962" cy="792088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1.  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доступности и качества услуг пассажирского транспорта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5" name="Прямоугольник с двумя скругленными противолежащими углами 24"/>
          <p:cNvSpPr/>
          <p:nvPr/>
        </p:nvSpPr>
        <p:spPr>
          <a:xfrm>
            <a:off x="338013" y="3407827"/>
            <a:ext cx="8640963" cy="808491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2.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Транспортное обеспечение Кубка конфедераций </a:t>
            </a:r>
            <a:r>
              <a:rPr lang="en-US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FIFA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года и чемпионата мира по футболу </a:t>
            </a:r>
            <a:r>
              <a:rPr lang="en-US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FIFA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2018 года в Российской Федерации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316163" y="4463547"/>
            <a:ext cx="8640963" cy="864096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транспортной инфраструктуры, стимулирующей увеличение темпов экономического роста и повышение конкурентоспособности отечественных товаров и услуг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316163" y="5574872"/>
            <a:ext cx="8611984" cy="864096"/>
          </a:xfrm>
          <a:prstGeom prst="round2Diag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solidFill>
              <a:srgbClr val="00206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1600" b="1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Цель </a:t>
            </a:r>
            <a:r>
              <a:rPr lang="ru-RU" sz="1600" b="1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r>
              <a:rPr lang="ru-RU" sz="16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1600" b="1" dirty="0" smtClean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Повышение эффективности и безопасности функционирования транспортного комплекса</a:t>
            </a:r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just"/>
            <a:endParaRPr lang="ru-RU" sz="1600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99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2628522673"/>
              </p:ext>
            </p:extLst>
          </p:nvPr>
        </p:nvGraphicFramePr>
        <p:xfrm>
          <a:off x="311076" y="2500183"/>
          <a:ext cx="4651920" cy="36612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765" y="1673399"/>
            <a:ext cx="2859272" cy="108518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187624" y="1321461"/>
            <a:ext cx="7488831" cy="273316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1. </a:t>
            </a:r>
            <a:r>
              <a:rPr lang="ru-RU" sz="1600" dirty="0">
                <a:solidFill>
                  <a:srgbClr val="002060"/>
                </a:solidFill>
              </a:rPr>
              <a:t>Повышение доступности и качества услуг пассажирского транспорта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7762" y="1729207"/>
            <a:ext cx="244820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1.</a:t>
            </a:r>
          </a:p>
          <a:p>
            <a:pPr lvl="0"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беспечение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потребности в перевозках пассажиров на 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железнодорожном транспорте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26640" y="1673399"/>
            <a:ext cx="2859272" cy="1085182"/>
          </a:xfrm>
          <a:prstGeom prst="rect">
            <a:avLst/>
          </a:prstGeom>
        </p:spPr>
      </p:pic>
      <p:sp>
        <p:nvSpPr>
          <p:cNvPr id="32" name="TextBox 31"/>
          <p:cNvSpPr txBox="1"/>
          <p:nvPr/>
        </p:nvSpPr>
        <p:spPr>
          <a:xfrm>
            <a:off x="5872304" y="1821540"/>
            <a:ext cx="26136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2. </a:t>
            </a:r>
          </a:p>
          <a:p>
            <a:pPr lvl="0"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внутренних перевозок воздушным транспортом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graphicFrame>
        <p:nvGraphicFramePr>
          <p:cNvPr id="35" name="Диаграмма 34"/>
          <p:cNvGraphicFramePr/>
          <p:nvPr>
            <p:extLst>
              <p:ext uri="{D42A27DB-BD31-4B8C-83A1-F6EECF244321}">
                <p14:modId xmlns:p14="http://schemas.microsoft.com/office/powerpoint/2010/main" val="3653444681"/>
              </p:ext>
            </p:extLst>
          </p:nvPr>
        </p:nvGraphicFramePr>
        <p:xfrm>
          <a:off x="4572000" y="2161851"/>
          <a:ext cx="4968552" cy="35111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4841332" y="5631050"/>
            <a:ext cx="3787345" cy="1015663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ожидается достижение планового значения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показателя - рост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авиационной подвижности населения на региональных и местных авиалиниях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составит 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165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,6 % к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уровню 2011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3" name="TextBox 35"/>
          <p:cNvSpPr txBox="1"/>
          <p:nvPr/>
        </p:nvSpPr>
        <p:spPr>
          <a:xfrm>
            <a:off x="311076" y="5631051"/>
            <a:ext cx="4074907" cy="1015663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/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ожидается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планового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значения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показателя - транспортная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подвижность населения составит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7,9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тыс. пасс.-км на 1 человека, в том числе на транспорте общего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пользования, - 3,</a:t>
            </a:r>
            <a:r>
              <a:rPr lang="en-US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тыс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пасс</a:t>
            </a:r>
            <a:r>
              <a:rPr lang="ru-RU" sz="1200" dirty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.-км на 1 </a:t>
            </a:r>
            <a:r>
              <a:rPr lang="ru-RU" sz="1200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человека</a:t>
            </a:r>
            <a:endParaRPr lang="ru-RU" sz="1200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3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" name="Диаграмма 29"/>
          <p:cNvGraphicFramePr/>
          <p:nvPr>
            <p:extLst>
              <p:ext uri="{D42A27DB-BD31-4B8C-83A1-F6EECF244321}">
                <p14:modId xmlns:p14="http://schemas.microsoft.com/office/powerpoint/2010/main" val="1477179209"/>
              </p:ext>
            </p:extLst>
          </p:nvPr>
        </p:nvGraphicFramePr>
        <p:xfrm>
          <a:off x="270011" y="2708920"/>
          <a:ext cx="367722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3819" y="1628800"/>
            <a:ext cx="2750626" cy="1261552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997081" y="1214582"/>
            <a:ext cx="7488831" cy="273316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1. </a:t>
            </a:r>
            <a:r>
              <a:rPr lang="ru-RU" sz="1600" dirty="0">
                <a:solidFill>
                  <a:srgbClr val="002060"/>
                </a:solidFill>
              </a:rPr>
              <a:t>Повышение доступности и качества услуг пассажирского транспорта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63819" y="1731379"/>
            <a:ext cx="26513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3.</a:t>
            </a:r>
          </a:p>
          <a:p>
            <a:pPr algn="ctr"/>
            <a:r>
              <a:rPr lang="ru-RU" sz="1200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Организация прямого смешанного сообщения с Республикой Крым и городом федерального значения Севастополем</a:t>
            </a:r>
            <a:endParaRPr lang="ru-RU" sz="1200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1200" dirty="0" smtClean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>
              <a:solidFill>
                <a:prstClr val="white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56702" y="1628800"/>
            <a:ext cx="5233992" cy="13026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947238" y="1742605"/>
            <a:ext cx="4852919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4.</a:t>
            </a:r>
          </a:p>
          <a:p>
            <a:pPr lvl="0"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Стандартизация в сфере транспортного обслуживания населения при осуществлении перевозок пассажиров и багажа автомобильным транспортом и городским наземным электрическим транспортом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3851920" y="2890353"/>
            <a:ext cx="4948237" cy="83099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Социальный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стандарт транспортного обслуживания населения при осуществлении перевозок пассажиров и багажа автомобильным транспортом и городским наземным электрическим транспортом в г. Калининграде апробирован</a:t>
            </a: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42083" y="3861048"/>
            <a:ext cx="5294413" cy="180020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842467" y="3861048"/>
            <a:ext cx="512194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5.</a:t>
            </a:r>
          </a:p>
          <a:p>
            <a:pPr lvl="0"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азработка </a:t>
            </a:r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порядка определения начальной (максимальной) цены государственного или муниципального контракта, цены государственного или муниципального контракта, заключаемого с единственным подрядчиком на выполнение работ, связанных с осуществлением регулярных перевозок по регулируемым тарифам автомобильным транспортом и городским наземным электрическим транспортом общего пользования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791580" y="5661248"/>
            <a:ext cx="5100900" cy="64633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Минтрансом России подготовлен проект приказа, который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проходит 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согласование с Минфином России, ФАС России, а также размещен на 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сайте http</a:t>
            </a:r>
            <a:r>
              <a:rPr lang="ru-RU" sz="1200" dirty="0">
                <a:solidFill>
                  <a:schemeClr val="accent1">
                    <a:lumMod val="50000"/>
                  </a:schemeClr>
                </a:solidFill>
              </a:rPr>
              <a:t>://</a:t>
            </a:r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regulation.gov.ru</a:t>
            </a:r>
            <a:endParaRPr lang="ru-RU" sz="12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02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93330" y="1402716"/>
            <a:ext cx="7344816" cy="613031"/>
          </a:xfrm>
        </p:spPr>
        <p:txBody>
          <a:bodyPr>
            <a:noAutofit/>
          </a:bodyPr>
          <a:lstStyle/>
          <a:p>
            <a:pPr lvl="0" algn="ctr" eaLnBrk="1" hangingPunct="1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2. </a:t>
            </a:r>
            <a:r>
              <a:rPr lang="ru-RU" sz="1600" dirty="0">
                <a:solidFill>
                  <a:srgbClr val="002060"/>
                </a:solidFill>
              </a:rPr>
              <a:t>Транспортное обеспечение Кубка конфедераций </a:t>
            </a:r>
            <a:r>
              <a:rPr lang="en-US" sz="1600" dirty="0">
                <a:solidFill>
                  <a:srgbClr val="002060"/>
                </a:solidFill>
              </a:rPr>
              <a:t>FIFA </a:t>
            </a:r>
            <a:r>
              <a:rPr lang="ru-RU" sz="1600" dirty="0">
                <a:solidFill>
                  <a:srgbClr val="002060"/>
                </a:solidFill>
              </a:rPr>
              <a:t>2017 года и чемпионата мира по футболу </a:t>
            </a:r>
            <a:r>
              <a:rPr lang="en-US" sz="1600" dirty="0">
                <a:solidFill>
                  <a:srgbClr val="002060"/>
                </a:solidFill>
              </a:rPr>
              <a:t>FIFA </a:t>
            </a:r>
            <a:r>
              <a:rPr lang="ru-RU" sz="1600" dirty="0">
                <a:solidFill>
                  <a:srgbClr val="002060"/>
                </a:solidFill>
              </a:rPr>
              <a:t>2018 года в Российской </a:t>
            </a:r>
            <a:r>
              <a:rPr lang="ru-RU" sz="1600" dirty="0" smtClean="0">
                <a:solidFill>
                  <a:srgbClr val="002060"/>
                </a:solidFill>
              </a:rPr>
              <a:t>Федерации</a:t>
            </a:r>
            <a:r>
              <a:rPr lang="en-US" sz="1600" dirty="0" smtClean="0">
                <a:solidFill>
                  <a:srgbClr val="002060"/>
                </a:solidFill>
              </a:rPr>
              <a:t/>
            </a:r>
            <a:br>
              <a:rPr lang="en-US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/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215" y="1764866"/>
            <a:ext cx="2935910" cy="202417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86940" y="2062870"/>
            <a:ext cx="28018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1.</a:t>
            </a:r>
          </a:p>
          <a:p>
            <a:pPr lvl="0" algn="ctr"/>
            <a:r>
              <a:rPr lang="ru-R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Строительство и реконструкция транспортной инфраструктуры в рамках федеральной программы подготовки к проведению Кубка конфедераций FIFA </a:t>
            </a:r>
            <a:br>
              <a:rPr lang="ru-R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года и чемпионата мира по футболу FIFA 2018 года в Российской Федерации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8215" y="3901118"/>
            <a:ext cx="2920565" cy="228958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93303" y="3901118"/>
            <a:ext cx="281082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1200" b="1" dirty="0" smtClean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</a:t>
            </a:r>
          </a:p>
          <a:p>
            <a:pPr lvl="0" algn="ctr"/>
            <a:r>
              <a:rPr lang="ru-RU" sz="1000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Перевозка зрителей и участников Кубка конфедераций FIFA 2017 года в соответствии со Стратегией транспортного обеспечения Кубка конфедераций FIFA 2017 года и чемпионата мира по футболу FIFA 2018 года в Российской Федерации, в том числе перевозка зрителей бесплатно железнодорожным транспортом в дополнительных поездах в соответствии с правительственной гарантией по обеспечению бесплатного проезда зрителей между городами-организаторами матчей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5292080" y="1985927"/>
            <a:ext cx="3518102" cy="1323439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ожидается запланированный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публичной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декларацией ввод в эксплуатацию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после строительства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реконструкции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объектов аэропортовой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инфраструктуры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аэропортах «</a:t>
            </a:r>
            <a:r>
              <a:rPr lang="ru-RU" sz="1000" dirty="0" err="1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Стригино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 (г. Нижний Новгород) и «Кольцово»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г. Екатеринбург), завершение строительства аэропортового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комплекса  «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Платов» </a:t>
            </a:r>
            <a:b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(г. Ростов-на-Дону)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92080" y="3437420"/>
            <a:ext cx="3518102" cy="40011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2017 году планируется завершить строительство и реконструкцию 7 объектов улично-дорожной сети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292080" y="1641756"/>
            <a:ext cx="3528392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865" y="1812253"/>
            <a:ext cx="1984838" cy="18337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6513" y="4005064"/>
            <a:ext cx="1919543" cy="20197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5292080" y="4005064"/>
            <a:ext cx="3518102" cy="2554545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Обеспечена возможность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перевозки 736,5 тыс. зрителей и участников Кубка конфедераций FIFA 2017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соответствии со Стратегией транспортного обеспечения Кубка конфедераций FIFA 2017 года и чемпионата мира по футболу FIFA 2018 года в Российской Федерации, в том числе перевозки 80,5 тыс. зрителей бесплатно железнодорожным транспортом в дополнительных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поездах (приказ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Минтранса России от 30 декабря 2016 г. № 429 «Об определении маршрутов спортивных соревнований, обеспечивающих транспортное сообщение между аэропортами и населёнными пунктами, в которых проводятся матчи спортивных соревнований, маршрутов спортивных соревнований, проезд по которым осуществляется железнодорожным 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транспортом </a:t>
            </a:r>
            <a:r>
              <a:rPr lang="ru-RU" sz="1000" dirty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дополнительных поездах, а также нормы мест</a:t>
            </a:r>
            <a:r>
              <a:rPr lang="ru-RU" sz="1000" dirty="0" smtClean="0">
                <a:solidFill>
                  <a:schemeClr val="accent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»)</a:t>
            </a:r>
            <a:endParaRPr lang="ru-RU" sz="1000" dirty="0">
              <a:solidFill>
                <a:schemeClr val="accent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042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7750"/>
            <a:ext cx="7344816" cy="613031"/>
          </a:xfrm>
        </p:spPr>
        <p:txBody>
          <a:bodyPr>
            <a:noAutofit/>
          </a:bodyPr>
          <a:lstStyle/>
          <a:p>
            <a:pPr lvl="0" algn="ctr" eaLnBrk="1" hangingPunct="1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3. </a:t>
            </a:r>
            <a:r>
              <a:rPr lang="ru-RU" sz="1600" dirty="0">
                <a:solidFill>
                  <a:srgbClr val="002060"/>
                </a:solidFill>
              </a:rPr>
              <a:t>Развитие транспортной инфраструктуры, стимулирующей увеличение темпов экономического роста и повышение конкурентоспособности отечественных товаров и услуг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852" y="1894560"/>
            <a:ext cx="4581375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09" y="2580056"/>
            <a:ext cx="1997924" cy="1103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531" y="4080196"/>
            <a:ext cx="1965763" cy="10808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0" y="2620288"/>
            <a:ext cx="219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1.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сети автомобильных дорог федерального значения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0" y="4257219"/>
            <a:ext cx="20007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2.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железнодорожных линий</a:t>
            </a: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860" y="2365897"/>
            <a:ext cx="2170719" cy="1532140"/>
          </a:xfrm>
          <a:prstGeom prst="rect">
            <a:avLst/>
          </a:prstGeom>
          <a:ln>
            <a:noFill/>
          </a:ln>
          <a:effectLst>
            <a:glow>
              <a:schemeClr val="accent1">
                <a:alpha val="26000"/>
              </a:schemeClr>
            </a:glow>
            <a:softEdge rad="101600"/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7883" y="3944692"/>
            <a:ext cx="2229387" cy="13518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TextBox 19"/>
          <p:cNvSpPr txBox="1"/>
          <p:nvPr/>
        </p:nvSpPr>
        <p:spPr>
          <a:xfrm>
            <a:off x="4334852" y="2343043"/>
            <a:ext cx="4573516" cy="195438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ожидается достижение планового значения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показателя - ввод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эксплуатацию после строительства и реконструкции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326,2 км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автомобильных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дорог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федерального значения, в т.ч. ввод в эксплуатацию 69,5 км автомобильных дорог федерального значения на условиях государственно-частного партнерства.</a:t>
            </a:r>
          </a:p>
          <a:p>
            <a:pPr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состоянию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на 1 июля 2017 года введено в эксплуатацию после строительства и реконструкции 78,8 км автомобильных дорог федерального значения, из них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находящихся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в ведении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Росавтодора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– 50,9 км, переданных в доверительное управление ГК «Автодор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»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- 27,9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км</a:t>
            </a:r>
            <a:endParaRPr lang="en-US" sz="11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34852" y="4415048"/>
            <a:ext cx="4606301" cy="1785104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Плановое значение показателя - ввод в эксплуатацию 717,2 км дополнительных главных путей и новых железнодорожных линий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подлежит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корректировке.</a:t>
            </a:r>
            <a:r>
              <a:rPr lang="en-US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Ожидается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что на конец 2017 года значение показателя составит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214,4 км.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Корректировка связана с переносом ввода в эксплуатацию 450 км новых линий по проекту «Строительство пускового комплекса  Томмот – Якутск (Нижний Бестях) железнодорожной линии Беркакит - Томмот - Якутск в Республике Саха (Якутия)», а также 64 км новых линий по проекту «Строительство железнодорожной линии «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Лосево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Каменногорск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»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3694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1527750"/>
            <a:ext cx="7344816" cy="613031"/>
          </a:xfrm>
        </p:spPr>
        <p:txBody>
          <a:bodyPr>
            <a:noAutofit/>
          </a:bodyPr>
          <a:lstStyle/>
          <a:p>
            <a:pPr lvl="0" algn="ctr" eaLnBrk="1" hangingPunct="1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3. </a:t>
            </a:r>
            <a:r>
              <a:rPr lang="ru-RU" sz="1600" dirty="0">
                <a:solidFill>
                  <a:srgbClr val="002060"/>
                </a:solidFill>
              </a:rPr>
              <a:t>Развитие транспортной инфраструктуры, стимулирующей увеличение темпов экономического роста и повышение конкурентоспособности отечественных товаров и услуг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334852" y="1894560"/>
            <a:ext cx="4581375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691" y="2529795"/>
            <a:ext cx="1997924" cy="110382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9703" y="4090259"/>
            <a:ext cx="1965763" cy="1080887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3562" y="2582098"/>
            <a:ext cx="219067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2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</a:t>
            </a:r>
            <a:endParaRPr lang="ru-RU" sz="12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Увеличение пропускной способности российских портов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88563" y="4273624"/>
            <a:ext cx="2000761" cy="63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Развитие </a:t>
            </a:r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аэродромной сети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352287" y="3413095"/>
            <a:ext cx="4606301" cy="2123658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года ожидается достижение планового значения показателя - ввод в эксплуатацию после реконструкции </a:t>
            </a:r>
            <a:b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взлетно-посадочных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полос.</a:t>
            </a:r>
          </a:p>
          <a:p>
            <a:pPr algn="just"/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З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авершена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реконструкция взлетно-посадочной полосы (ИВПП-2) в аэропорту Пашковский (г. Краснодар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). В полном объеме завершены строительно-монтажные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работы по реконструкции взлетно-посадочных полос в аэропортах Кызыл и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</a:rPr>
              <a:t>Баратаевка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(г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. Ульяновск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).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П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родолжаются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работы по реконструкции взлетно-посадочных полос в аэропортах Храброво (г. Калининград),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Стригино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(г. Нижний Новгород), Кольцово (г. Екатеринбург), </a:t>
            </a:r>
            <a:r>
              <a:rPr lang="ru-RU" sz="1100" dirty="0" err="1">
                <a:solidFill>
                  <a:schemeClr val="tx2">
                    <a:lumMod val="75000"/>
                  </a:schemeClr>
                </a:solidFill>
              </a:rPr>
              <a:t>Курумоч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</a:rPr>
              <a:t> (г. Самара),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</a:rPr>
              <a:t>Саранск, а также строительство нового аэропорта Платов (г. Ростов-на-Дону)</a:t>
            </a:r>
            <a:endParaRPr lang="ru-RU" sz="1100" dirty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5002" y="2277952"/>
            <a:ext cx="2177274" cy="13866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546" y="3875342"/>
            <a:ext cx="2148469" cy="13979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3" name="TextBox 22"/>
          <p:cNvSpPr txBox="1"/>
          <p:nvPr/>
        </p:nvSpPr>
        <p:spPr>
          <a:xfrm>
            <a:off x="4337523" y="2332395"/>
            <a:ext cx="4578704" cy="76944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2017 года ожидается достижение планового значения показателя - прирост производственных мощностей российских морских портов в объеме 27,12 млн. тонн (в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т.ч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в портах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Саббета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Восточный, Мурманск и </a:t>
            </a:r>
            <a:r>
              <a:rPr lang="ru-RU" sz="1100" dirty="0" err="1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Певек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583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1628" y="1052736"/>
            <a:ext cx="7476795" cy="1088045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4. </a:t>
            </a:r>
            <a:r>
              <a:rPr lang="ru-RU" sz="1600" dirty="0">
                <a:solidFill>
                  <a:srgbClr val="002060"/>
                </a:solidFill>
              </a:rPr>
              <a:t>Повышение эффективности и безопасности функционирования транспортного комплекса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54681" y="1254055"/>
            <a:ext cx="5652570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59" y="1640548"/>
            <a:ext cx="1535329" cy="144446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08" y="3051480"/>
            <a:ext cx="1642832" cy="3401856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-254615" y="1623763"/>
            <a:ext cx="219067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</a:t>
            </a:r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>
                <a:solidFill>
                  <a:schemeClr val="bg1"/>
                </a:solidFill>
              </a:rPr>
              <a:t>П</a:t>
            </a:r>
            <a:r>
              <a:rPr lang="ru-RU" sz="1000" dirty="0" smtClean="0">
                <a:solidFill>
                  <a:schemeClr val="bg1"/>
                </a:solidFill>
              </a:rPr>
              <a:t>овышение </a:t>
            </a:r>
            <a:r>
              <a:rPr lang="ru-RU" sz="1000" dirty="0">
                <a:solidFill>
                  <a:schemeClr val="bg1"/>
                </a:solidFill>
              </a:rPr>
              <a:t>качества автомобильных дорог федерального значения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-69770" y="3240052"/>
            <a:ext cx="16405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0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2</a:t>
            </a:r>
            <a:r>
              <a:rPr lang="ru-RU" sz="1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Повышение</a:t>
            </a:r>
          </a:p>
          <a:p>
            <a:pPr algn="ctr"/>
            <a:r>
              <a:rPr lang="ru-RU" sz="1000" dirty="0" smtClean="0">
                <a:solidFill>
                  <a:schemeClr val="bg1"/>
                </a:solidFill>
              </a:rPr>
              <a:t> </a:t>
            </a:r>
            <a:r>
              <a:rPr lang="ru-RU" sz="1000" dirty="0">
                <a:solidFill>
                  <a:schemeClr val="bg1"/>
                </a:solidFill>
              </a:rPr>
              <a:t>качества дорожной сети городских агломераций, совершенствование системы организации дорожного движения, создание системы контроля за формированием и эффективностью использования средств дорожных фондов в рамках реализации приоритетного проекта «Безопасные и качественные дороги»</a:t>
            </a:r>
            <a:endParaRPr lang="ru-RU" sz="10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3454681" y="1576851"/>
            <a:ext cx="5659066" cy="64633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итогам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года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ожидается достижение планового значения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показателя – протяженность автомобильных дорог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общего пользования федерального значения, соответствующих нормативным требованиям к транспортно-эксплуатационным показателям, составит 40869 км или 77,3 % от общей протяженности</a:t>
            </a:r>
            <a:endParaRPr lang="ru-RU" sz="9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454681" y="2297670"/>
            <a:ext cx="5659066" cy="923330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2017 года ожидается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достижение планового значения показателя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доля протяженности дорожной сети городских агломераций, соответствующих нормативным требованиям к их транспортно-эксплуатационному состоянию, составит 44%.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 первом полугодии 2017 года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с администрациями 36 субъектов Российской Федерации заключены соглашения о предоставлении трансфертов. Средства федерального бюджета доведены до субъектов Российской Федерации в полном объеме</a:t>
            </a:r>
            <a:endParaRPr lang="ru-RU" sz="9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454681" y="3284983"/>
            <a:ext cx="5652570" cy="161582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2017 года ожидается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утверждение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дорожной карты по принятию нормативных правовых актов, необходимых для реализации предусмотренных приоритетным проектом «Безопасные и качественные дороги» мероприятий, направленных на совершенствование системы организации дорожного движения и оптимизацию транспортных потоков, синхронизацию развития транспортной инфраструктуры и всех видов транспорта с планами по осуществлению развития территорий, градостроительной политики, переключение перевозок грузов на иные виды транспорта, перевозок пассажиров – на общественный транспорт, включая пригородные пассажирские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перевозки.</a:t>
            </a:r>
          </a:p>
          <a:p>
            <a:pPr lvl="0"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В первом полугодии 2017 года проект плана мероприятий рассмотрен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на заседании проектного комитета по основному направлению стратегического развития Российской Федерации «Безопасные и качественные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дороги». Внесен в Правительство Российской Федерации письмом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от 11 июля 2017 г. № ЕД-10/9828 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449741" y="4963375"/>
            <a:ext cx="5664006" cy="1615827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итогам 2017 года ожидается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разработка и запуск в пилотную эксплуатацию общественно доступной информационно-аналитической системы контроля за формированием и эффективностью использования средств дорожных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фондов. </a:t>
            </a:r>
          </a:p>
          <a:p>
            <a:pPr algn="just"/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В первом полугодии 2017 года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разработан прототип интернет-портала,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посвященного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приоритетному проекту «Безопасные и качественные дороги», предусматривающий информирование граждан о целях и задачах приоритетного проекта, планах по выполнению работ, стоимости таких работ и стадии их выполнения, визуализацию данных по объектам дорожных работ, в том числе посредством интерактивной карты, а также сервис по сбору и обработке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мнений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граждан в части </a:t>
            </a:r>
            <a:r>
              <a:rPr lang="ru-RU" sz="900" dirty="0" err="1">
                <a:solidFill>
                  <a:schemeClr val="tx2">
                    <a:lumMod val="75000"/>
                  </a:schemeClr>
                </a:solidFill>
              </a:rPr>
              <a:t>приоритезации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 дорожных работ. </a:t>
            </a:r>
            <a:r>
              <a:rPr lang="ru-RU" sz="900" dirty="0" smtClean="0">
                <a:solidFill>
                  <a:schemeClr val="tx2">
                    <a:lumMod val="75000"/>
                  </a:schemeClr>
                </a:solidFill>
              </a:rPr>
              <a:t>После </a:t>
            </a:r>
            <a:r>
              <a:rPr lang="ru-RU" sz="900" dirty="0">
                <a:solidFill>
                  <a:schemeClr val="tx2">
                    <a:lumMod val="75000"/>
                  </a:schemeClr>
                </a:solidFill>
              </a:rPr>
              <a:t>отработки на примере участвующих в приоритетном проекте субъектах Российской Федерации соответствующие принципы и механизмы планируется экстраполировать на дорожное хозяйство на всей территории Российской Федерации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773" y="2873842"/>
            <a:ext cx="1806908" cy="20162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388" y="4939592"/>
            <a:ext cx="1780761" cy="161978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0755" y="1500276"/>
            <a:ext cx="1818394" cy="15512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64595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8454" y="1499970"/>
            <a:ext cx="8278294" cy="613031"/>
          </a:xfrm>
        </p:spPr>
        <p:txBody>
          <a:bodyPr>
            <a:noAutofit/>
          </a:bodyPr>
          <a:lstStyle/>
          <a:p>
            <a:pPr algn="ctr"/>
            <a:r>
              <a:rPr sz="1600" dirty="0">
                <a:solidFill>
                  <a:srgbClr val="3C578C"/>
                </a:solidFill>
              </a:rPr>
              <a:t/>
            </a:r>
            <a:br>
              <a:rPr sz="1600" dirty="0">
                <a:solidFill>
                  <a:srgbClr val="3C578C"/>
                </a:solidFill>
              </a:rPr>
            </a:br>
            <a:r>
              <a:rPr lang="ru-RU" sz="1600" dirty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Цель </a:t>
            </a:r>
            <a:r>
              <a:rPr lang="ru-RU" sz="1600" dirty="0" smtClean="0">
                <a:solidFill>
                  <a:srgbClr val="C000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a:rPr>
              <a:t>4. </a:t>
            </a:r>
            <a:r>
              <a:rPr lang="ru-RU" sz="1600" dirty="0">
                <a:solidFill>
                  <a:srgbClr val="002060"/>
                </a:solidFill>
              </a:rPr>
              <a:t>Повышение эффективности и </a:t>
            </a:r>
            <a:r>
              <a:rPr lang="ru-RU" sz="1600" dirty="0" smtClean="0">
                <a:solidFill>
                  <a:srgbClr val="002060"/>
                </a:solidFill>
              </a:rPr>
              <a:t>безопасности</a:t>
            </a:r>
            <a:br>
              <a:rPr lang="ru-RU" sz="1600" dirty="0" smtClean="0">
                <a:solidFill>
                  <a:srgbClr val="002060"/>
                </a:solidFill>
              </a:rPr>
            </a:br>
            <a:r>
              <a:rPr lang="ru-RU" sz="1600" dirty="0" smtClean="0">
                <a:solidFill>
                  <a:srgbClr val="002060"/>
                </a:solidFill>
              </a:rPr>
              <a:t> </a:t>
            </a:r>
            <a:r>
              <a:rPr lang="ru-RU" sz="1600" dirty="0">
                <a:solidFill>
                  <a:srgbClr val="002060"/>
                </a:solidFill>
              </a:rPr>
              <a:t>функционирования транспортного комплекса</a:t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600" dirty="0">
                <a:solidFill>
                  <a:srgbClr val="002060"/>
                </a:solidFill>
              </a:rPr>
              <a:t/>
            </a:r>
            <a:br>
              <a:rPr lang="ru-RU" sz="1600" dirty="0">
                <a:solidFill>
                  <a:srgbClr val="002060"/>
                </a:solidFill>
              </a:rPr>
            </a:br>
            <a:r>
              <a:rPr lang="ru-RU" sz="1800" dirty="0">
                <a:solidFill>
                  <a:srgbClr val="002060"/>
                </a:solidFill>
              </a:rPr>
              <a:t/>
            </a:r>
            <a:br>
              <a:rPr lang="ru-RU" sz="1800" dirty="0">
                <a:solidFill>
                  <a:srgbClr val="002060"/>
                </a:solidFill>
              </a:rPr>
            </a:br>
            <a:endParaRPr lang="ru-RU" sz="1800" dirty="0">
              <a:solidFill>
                <a:schemeClr val="tx2"/>
              </a:solidFill>
              <a:effectLst>
                <a:innerShdw blurRad="63500" dist="50800">
                  <a:prstClr val="black">
                    <a:alpha val="50000"/>
                  </a:prstClr>
                </a:innerShdw>
              </a:effectLst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67544" y="3743332"/>
            <a:ext cx="230451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5. </a:t>
            </a:r>
          </a:p>
          <a:p>
            <a:pPr algn="ctr"/>
            <a:r>
              <a:rPr lang="ru-RU" sz="12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Обеспечение модернизации системы транспортного образования</a:t>
            </a:r>
            <a:endParaRPr lang="ru-RU" sz="12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347864" y="1711154"/>
            <a:ext cx="5590697" cy="246221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1000" b="1" dirty="0" smtClean="0">
                <a:solidFill>
                  <a:schemeClr val="tx2"/>
                </a:solidFill>
              </a:rPr>
              <a:t>ОЖИДАЕМЫЙ РЕЗУЛЬТАТ</a:t>
            </a:r>
            <a:endParaRPr lang="ru-RU" sz="1000" b="1" dirty="0">
              <a:solidFill>
                <a:schemeClr val="tx2"/>
              </a:solidFill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843" y="2058992"/>
            <a:ext cx="2539804" cy="1179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231" y="3743332"/>
            <a:ext cx="2615102" cy="130363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49843" y="2264072"/>
            <a:ext cx="245541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3</a:t>
            </a:r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охранение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качественных характеристик внутренних водных путей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88454" y="3763415"/>
            <a:ext cx="22716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0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Задача 4. </a:t>
            </a:r>
            <a:endParaRPr lang="ru-RU" sz="11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</a:t>
            </a:r>
            <a:r>
              <a:rPr lang="ru-RU" sz="11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оддержание </a:t>
            </a:r>
            <a:r>
              <a:rPr lang="ru-RU" sz="11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характеристик инфраструктуры железнодорожного транспорта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47864" y="2349067"/>
            <a:ext cx="5589047" cy="600164"/>
          </a:xfrm>
          <a:prstGeom prst="rect">
            <a:avLst/>
          </a:prstGeom>
          <a:ln w="127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итогам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2017 года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ожидается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выполнение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планового значения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показателя –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доля эксплуатируемых внутренних водных путей с освещаемой и отражательной </a:t>
            </a:r>
            <a:r>
              <a:rPr lang="ru-RU" sz="1100" dirty="0" smtClean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обстановкой - 36,7 </a:t>
            </a:r>
            <a:r>
              <a:rPr lang="ru-RU" sz="1100" dirty="0">
                <a:solidFill>
                  <a:schemeClr val="tx2">
                    <a:lumMod val="7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%</a:t>
            </a:r>
            <a:endParaRPr lang="ru-RU" sz="1100" dirty="0" smtClean="0">
              <a:solidFill>
                <a:schemeClr val="tx2">
                  <a:lumMod val="75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759228741"/>
              </p:ext>
            </p:extLst>
          </p:nvPr>
        </p:nvGraphicFramePr>
        <p:xfrm>
          <a:off x="3707904" y="2846137"/>
          <a:ext cx="4464496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3400725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_Доклад МИНТРАНСА (задан форма)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4_Доклад МИНТРАНСА (задан форма)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18449</TotalTime>
  <Words>1578</Words>
  <Application>Microsoft Office PowerPoint</Application>
  <PresentationFormat>Экран (4:3)</PresentationFormat>
  <Paragraphs>119</Paragraphs>
  <Slides>12</Slides>
  <Notes>11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12</vt:i4>
      </vt:variant>
    </vt:vector>
  </HeadingPairs>
  <TitlesOfParts>
    <vt:vector size="14" baseType="lpstr">
      <vt:lpstr>4_Доклад МИНТРАНСА (задан форма)</vt:lpstr>
      <vt:lpstr>1_Тема Office</vt:lpstr>
      <vt:lpstr> </vt:lpstr>
      <vt:lpstr>Презентация PowerPoint</vt:lpstr>
      <vt:lpstr> Цель 1. Повышение доступности и качества услуг пассажирского транспорта  </vt:lpstr>
      <vt:lpstr> Цель 1. Повышение доступности и качества услуг пассажирского транспорта  </vt:lpstr>
      <vt:lpstr> Цель 2. Транспортное обеспечение Кубка конфедераций FIFA 2017 года и чемпионата мира по футболу FIFA 2018 года в Российской Федерации     </vt:lpstr>
      <vt:lpstr> Цель 3. Развитие транспортной инфраструктуры, стимулирующей увеличение темпов экономического роста и повышение конкурентоспособности отечественных товаров и услуг     </vt:lpstr>
      <vt:lpstr> Цель 3. Развитие транспортной инфраструктуры, стимулирующей увеличение темпов экономического роста и повышение конкурентоспособности отечественных товаров и услуг     </vt:lpstr>
      <vt:lpstr> Цель 4. Повышение эффективности и безопасности функционирования транспортного комплекса      </vt:lpstr>
      <vt:lpstr> Цель 4. Повышение эффективности и безопасности  функционирования транспортного комплекса      </vt:lpstr>
      <vt:lpstr> Цель 4. Повышение эффективности и безопасности функционирования транспортного комплекса      </vt:lpstr>
      <vt:lpstr> Цель 4. Повышение эффективности и безопасности функционирования транспортного комплекса      </vt:lpstr>
      <vt:lpstr> Цель 4. Повышение эффективности и безопасности функционирования транспортного комплекса 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Наименование презентации</dc:title>
  <dc:creator>a.vasilyeva</dc:creator>
  <cp:lastModifiedBy>Колбасникова Марина Андреевна</cp:lastModifiedBy>
  <cp:revision>2018</cp:revision>
  <cp:lastPrinted>2017-08-01T08:08:21Z</cp:lastPrinted>
  <dcterms:created xsi:type="dcterms:W3CDTF">2011-08-10T08:18:47Z</dcterms:created>
  <dcterms:modified xsi:type="dcterms:W3CDTF">2017-08-01T08:29:55Z</dcterms:modified>
</cp:coreProperties>
</file>