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54" r:id="rId2"/>
    <p:sldId id="418" r:id="rId3"/>
    <p:sldId id="621" r:id="rId4"/>
    <p:sldId id="613" r:id="rId5"/>
    <p:sldId id="614" r:id="rId6"/>
    <p:sldId id="619" r:id="rId7"/>
    <p:sldId id="616" r:id="rId8"/>
    <p:sldId id="617" r:id="rId9"/>
    <p:sldId id="618" r:id="rId10"/>
  </p:sldIdLst>
  <p:sldSz cx="9144000" cy="6858000" type="screen4x3"/>
  <p:notesSz cx="6718300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tutushkina" initials="" lastIdx="15" clrIdx="0"/>
  <p:cmAuthor id="1" name="Боронина Оксана Игоревна" initials="" lastIdx="4" clrIdx="1"/>
  <p:cmAuthor id="2" name="mtveritnikova" initials="" lastIdx="2" clrIdx="2"/>
  <p:cmAuthor id="3" name="Сизов Олег Юрьевич" initials="" lastIdx="3" clrIdx="3"/>
  <p:cmAuthor id="4" name="Ширяева Ольга Сергеевна" initials="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FF00FF"/>
    <a:srgbClr val="0A1BF4"/>
    <a:srgbClr val="3B6487"/>
    <a:srgbClr val="FFFFFF"/>
    <a:srgbClr val="008000"/>
    <a:srgbClr val="00B050"/>
    <a:srgbClr val="0128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89" autoAdjust="0"/>
    <p:restoredTop sz="94545" autoAdjust="0"/>
  </p:normalViewPr>
  <p:slideViewPr>
    <p:cSldViewPr>
      <p:cViewPr>
        <p:scale>
          <a:sx n="116" d="100"/>
          <a:sy n="116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lIns="91434" tIns="45716" rIns="91434" bIns="45716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lIns="91434" tIns="45716" rIns="91434" bIns="45716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2B13823C-DD2C-48DF-8A36-EF509A59B4EF}" type="datetimeFigureOut">
              <a:rPr lang="ru-RU"/>
              <a:pPr>
                <a:defRPr/>
              </a:pPr>
              <a:t>16.09.2016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1475" cy="493713"/>
          </a:xfrm>
          <a:prstGeom prst="rect">
            <a:avLst/>
          </a:prstGeom>
        </p:spPr>
        <p:txBody>
          <a:bodyPr vert="horz" lIns="91434" tIns="45716" rIns="91434" bIns="45716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5238" y="9372600"/>
            <a:ext cx="2911475" cy="493713"/>
          </a:xfrm>
          <a:prstGeom prst="rect">
            <a:avLst/>
          </a:prstGeom>
        </p:spPr>
        <p:txBody>
          <a:bodyPr vert="horz" lIns="91434" tIns="45716" rIns="91434" bIns="45716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201202EE-CB01-4F50-AC8B-742D98C4D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0" tIns="46157" rIns="92310" bIns="46157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6825" y="0"/>
            <a:ext cx="29098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0" tIns="46157" rIns="92310" bIns="4615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1363"/>
            <a:ext cx="493077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6300"/>
            <a:ext cx="537527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0" tIns="46157" rIns="92310" bIns="461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098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0" tIns="46157" rIns="92310" bIns="46157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6825" y="9372600"/>
            <a:ext cx="29098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0" tIns="46157" rIns="92310" bIns="4615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DD93BBB-EC54-4FCB-8FD5-B31B1CF6F9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AA4326-35E1-43BF-8DFB-82CDE42182EA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9775"/>
            <a:ext cx="4937125" cy="3703638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73688" cy="4443413"/>
          </a:xfrm>
          <a:noFill/>
          <a:ln/>
        </p:spPr>
        <p:txBody>
          <a:bodyPr lIns="91699" tIns="45848" rIns="91699" bIns="4584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945D2B-7240-420B-BA97-6B1EAB6B2F0A}" type="slidenum">
              <a:rPr lang="ru-RU" smtClean="0">
                <a:cs typeface="Arial" charset="0"/>
              </a:rPr>
              <a:pPr/>
              <a:t>3</a:t>
            </a:fld>
            <a:endParaRPr lang="ru-RU" smtClean="0">
              <a:cs typeface="Arial" charset="0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3" tIns="46188" rIns="92383" bIns="46188" anchor="b"/>
          <a:lstStyle/>
          <a:p>
            <a:pPr algn="r" defTabSz="923925"/>
            <a:fld id="{C3EC5CF8-DAD2-43D0-B6FE-D46304A94D33}" type="slidenum">
              <a:rPr lang="ru-RU" sz="1200"/>
              <a:pPr algn="r" defTabSz="923925"/>
              <a:t>3</a:t>
            </a:fld>
            <a:endParaRPr lang="ru-RU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2950"/>
            <a:ext cx="4929187" cy="36972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4684713"/>
            <a:ext cx="5375275" cy="4441825"/>
          </a:xfrm>
          <a:noFill/>
          <a:ln/>
        </p:spPr>
        <p:txBody>
          <a:bodyPr lIns="92383" tIns="46188" rIns="92383" bIns="46188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DE4-1B37-4622-AE8A-C490E3EDFDA0}" type="slidenum">
              <a:rPr lang="ru-RU" smtClean="0">
                <a:cs typeface="Arial" charset="0"/>
              </a:rPr>
              <a:pPr/>
              <a:t>4</a:t>
            </a:fld>
            <a:endParaRPr lang="ru-RU" smtClean="0">
              <a:cs typeface="Arial" charset="0"/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3" tIns="46188" rIns="92383" bIns="46188" anchor="b"/>
          <a:lstStyle/>
          <a:p>
            <a:pPr algn="r" defTabSz="923925"/>
            <a:fld id="{6CAEC600-3901-4CDF-98AD-32E3F592FF00}" type="slidenum">
              <a:rPr lang="ru-RU" sz="1200"/>
              <a:pPr algn="r" defTabSz="923925"/>
              <a:t>4</a:t>
            </a:fld>
            <a:endParaRPr 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2950"/>
            <a:ext cx="4929187" cy="3697288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4684713"/>
            <a:ext cx="5375275" cy="4441825"/>
          </a:xfrm>
          <a:noFill/>
          <a:ln/>
        </p:spPr>
        <p:txBody>
          <a:bodyPr lIns="92383" tIns="46188" rIns="92383" bIns="46188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38BFC-3A35-4BF0-B4AB-E675E826E73B}" type="slidenum">
              <a:rPr lang="ru-RU" smtClean="0">
                <a:cs typeface="Arial" charset="0"/>
              </a:rPr>
              <a:pPr/>
              <a:t>5</a:t>
            </a:fld>
            <a:endParaRPr lang="ru-RU" smtClean="0">
              <a:cs typeface="Arial" charset="0"/>
            </a:endParaRPr>
          </a:p>
        </p:txBody>
      </p:sp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3" tIns="46188" rIns="92383" bIns="46188" anchor="b"/>
          <a:lstStyle/>
          <a:p>
            <a:pPr algn="r" defTabSz="923925"/>
            <a:fld id="{2891BB72-B235-488F-A38F-A4DAA4882E7A}" type="slidenum">
              <a:rPr lang="ru-RU" sz="1200"/>
              <a:pPr algn="r" defTabSz="923925"/>
              <a:t>5</a:t>
            </a:fld>
            <a:endParaRPr lang="ru-RU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2950"/>
            <a:ext cx="4929187" cy="36972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4684713"/>
            <a:ext cx="5375275" cy="4441825"/>
          </a:xfrm>
          <a:noFill/>
          <a:ln/>
        </p:spPr>
        <p:txBody>
          <a:bodyPr lIns="92383" tIns="46188" rIns="92383" bIns="46188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D3E27-0FC0-482C-8A7E-1572D9A1E706}" type="slidenum">
              <a:rPr lang="ru-RU" smtClean="0">
                <a:cs typeface="Arial" charset="0"/>
              </a:rPr>
              <a:pPr/>
              <a:t>6</a:t>
            </a:fld>
            <a:endParaRPr lang="ru-RU" smtClean="0">
              <a:cs typeface="Arial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3" tIns="46188" rIns="92383" bIns="46188" anchor="b"/>
          <a:lstStyle/>
          <a:p>
            <a:pPr algn="r" defTabSz="923925"/>
            <a:fld id="{3AC2ED8C-7795-4932-97B8-8829DFE12420}" type="slidenum">
              <a:rPr lang="ru-RU" sz="1200"/>
              <a:pPr algn="r" defTabSz="923925"/>
              <a:t>6</a:t>
            </a:fld>
            <a:endParaRPr lang="ru-RU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2950"/>
            <a:ext cx="4929187" cy="36972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4684713"/>
            <a:ext cx="5375275" cy="4441825"/>
          </a:xfrm>
          <a:noFill/>
          <a:ln/>
        </p:spPr>
        <p:txBody>
          <a:bodyPr lIns="92383" tIns="46188" rIns="92383" bIns="46188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5A50A-B7A0-49A0-903F-11F3B0FAC2BA}" type="slidenum">
              <a:rPr lang="ru-RU" smtClean="0">
                <a:cs typeface="Arial" charset="0"/>
              </a:rPr>
              <a:pPr/>
              <a:t>7</a:t>
            </a:fld>
            <a:endParaRPr lang="ru-RU" smtClean="0">
              <a:cs typeface="Arial" charset="0"/>
            </a:endParaRPr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3" tIns="46188" rIns="92383" bIns="46188" anchor="b"/>
          <a:lstStyle/>
          <a:p>
            <a:pPr algn="r" defTabSz="923925"/>
            <a:fld id="{2CD38EEF-237A-4804-9130-85450353CBF5}" type="slidenum">
              <a:rPr lang="ru-RU" sz="1200"/>
              <a:pPr algn="r" defTabSz="923925"/>
              <a:t>7</a:t>
            </a:fld>
            <a:endParaRPr lang="ru-RU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2950"/>
            <a:ext cx="4929187" cy="36972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4684713"/>
            <a:ext cx="5375275" cy="4441825"/>
          </a:xfrm>
          <a:noFill/>
          <a:ln/>
        </p:spPr>
        <p:txBody>
          <a:bodyPr lIns="92383" tIns="46188" rIns="92383" bIns="46188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7C4F5-75C3-4F3B-A7BB-429B5DD7FE67}" type="slidenum">
              <a:rPr lang="ru-RU" smtClean="0">
                <a:cs typeface="Arial" charset="0"/>
              </a:rPr>
              <a:pPr/>
              <a:t>8</a:t>
            </a:fld>
            <a:endParaRPr lang="ru-RU" smtClean="0">
              <a:cs typeface="Arial" charset="0"/>
            </a:endParaRPr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3" tIns="46188" rIns="92383" bIns="46188" anchor="b"/>
          <a:lstStyle/>
          <a:p>
            <a:pPr algn="r" defTabSz="923925"/>
            <a:fld id="{9CA6B2C6-4C20-441B-90A1-043039FC514F}" type="slidenum">
              <a:rPr lang="ru-RU" sz="1200"/>
              <a:pPr algn="r" defTabSz="923925"/>
              <a:t>8</a:t>
            </a:fld>
            <a:endParaRPr 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2950"/>
            <a:ext cx="4929187" cy="36972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4684713"/>
            <a:ext cx="5375275" cy="4441825"/>
          </a:xfrm>
          <a:noFill/>
          <a:ln/>
        </p:spPr>
        <p:txBody>
          <a:bodyPr lIns="92383" tIns="46188" rIns="92383" bIns="46188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964178-438E-48D0-8427-EBA1545961F8}" type="slidenum">
              <a:rPr lang="ru-RU" smtClean="0">
                <a:cs typeface="Arial" charset="0"/>
              </a:rPr>
              <a:pPr/>
              <a:t>9</a:t>
            </a:fld>
            <a:endParaRPr lang="ru-RU" smtClean="0">
              <a:cs typeface="Arial" charset="0"/>
            </a:endParaRPr>
          </a:p>
        </p:txBody>
      </p:sp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3" tIns="46188" rIns="92383" bIns="46188" anchor="b"/>
          <a:lstStyle/>
          <a:p>
            <a:pPr algn="r" defTabSz="923925"/>
            <a:fld id="{07FFA435-BEC0-4CAB-A9F4-380ADCCBF3CC}" type="slidenum">
              <a:rPr lang="ru-RU" sz="1200"/>
              <a:pPr algn="r" defTabSz="923925"/>
              <a:t>9</a:t>
            </a:fld>
            <a:endParaRPr 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2950"/>
            <a:ext cx="4929187" cy="36972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4684713"/>
            <a:ext cx="5375275" cy="4441825"/>
          </a:xfrm>
          <a:noFill/>
          <a:ln/>
        </p:spPr>
        <p:txBody>
          <a:bodyPr lIns="92383" tIns="46188" rIns="92383" bIns="46188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D8DA4-966F-4A1B-B275-A064DA66AA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4BBA8-94A1-4C19-9CA3-1B9FDD5215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BE5E3-064C-4A78-A7C9-8C2F14EF69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4015-0D1F-46E6-AC5A-B0A4A9D14E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DF8EC-65C1-47CE-A19E-39414CBC5E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725D6-3C8B-4F37-942E-492BE28AB5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29FD-4975-45AE-ACBB-DC86976A7D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8D30E-AB5D-4322-B865-EA69AA8749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75848-BA10-45BD-91F6-78C41420E4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C1318-7ABF-421B-9933-C949431A1B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ED6DF-6827-4510-8C7A-E705EEC9A4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1BA27B5-D406-4A5F-81E8-6128A50058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8"/>
          <p:cNvSpPr>
            <a:spLocks/>
          </p:cNvSpPr>
          <p:nvPr/>
        </p:nvSpPr>
        <p:spPr bwMode="auto">
          <a:xfrm>
            <a:off x="395288" y="3068638"/>
            <a:ext cx="82804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/>
          </a:p>
          <a:p>
            <a:pPr marL="342900" indent="-342900">
              <a:spcBef>
                <a:spcPct val="20000"/>
              </a:spcBef>
            </a:pPr>
            <a:endParaRPr lang="en-US" sz="1600"/>
          </a:p>
          <a:p>
            <a:pPr marL="342900" indent="-342900">
              <a:spcBef>
                <a:spcPct val="20000"/>
              </a:spcBef>
            </a:pPr>
            <a:r>
              <a:rPr lang="ru-RU" sz="1600"/>
              <a:t>ПАО «Аэрофлот</a:t>
            </a:r>
            <a:r>
              <a:rPr lang="en-US" sz="1600"/>
              <a:t> – </a:t>
            </a:r>
            <a:r>
              <a:rPr lang="ru-RU" sz="1600"/>
              <a:t>российские авиалинии»</a:t>
            </a:r>
          </a:p>
          <a:p>
            <a:pPr marL="342900" indent="-342900">
              <a:spcBef>
                <a:spcPct val="20000"/>
              </a:spcBef>
            </a:pPr>
            <a:r>
              <a:rPr lang="ru-RU" sz="1600"/>
              <a:t>Сентябрь</a:t>
            </a:r>
            <a:r>
              <a:rPr lang="ru-RU" sz="1600">
                <a:solidFill>
                  <a:srgbClr val="FF0000"/>
                </a:solidFill>
              </a:rPr>
              <a:t> </a:t>
            </a:r>
            <a:r>
              <a:rPr lang="ru-RU" sz="1600"/>
              <a:t>201</a:t>
            </a:r>
            <a:r>
              <a:rPr lang="en-US" sz="1600"/>
              <a:t>6</a:t>
            </a:r>
            <a:r>
              <a:rPr lang="ru-RU" sz="1600"/>
              <a:t> года</a:t>
            </a:r>
          </a:p>
          <a:p>
            <a:pPr marL="342900" indent="-342900">
              <a:spcBef>
                <a:spcPct val="20000"/>
              </a:spcBef>
            </a:pPr>
            <a:endParaRPr lang="ru-RU" sz="1600"/>
          </a:p>
          <a:p>
            <a:pPr marL="342900" indent="-342900">
              <a:spcBef>
                <a:spcPct val="20000"/>
              </a:spcBef>
            </a:pPr>
            <a:endParaRPr lang="ru-RU" sz="1600"/>
          </a:p>
        </p:txBody>
      </p:sp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179388" y="5589588"/>
            <a:ext cx="8640762" cy="10795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90000" tIns="46800" rIns="90000" bIns="3600"/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ru-RU" sz="900">
              <a:cs typeface="Times New Roman" pitchFamily="18" charset="0"/>
            </a:endParaRPr>
          </a:p>
        </p:txBody>
      </p:sp>
      <p:sp>
        <p:nvSpPr>
          <p:cNvPr id="15363" name="Заголовок 7"/>
          <p:cNvSpPr>
            <a:spLocks/>
          </p:cNvSpPr>
          <p:nvPr/>
        </p:nvSpPr>
        <p:spPr bwMode="auto">
          <a:xfrm>
            <a:off x="323850" y="1700213"/>
            <a:ext cx="867568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600" b="1">
                <a:solidFill>
                  <a:srgbClr val="012878"/>
                </a:solidFill>
              </a:rPr>
              <a:t>Обеспечение доступности услуг для инвалидов </a:t>
            </a:r>
            <a:br>
              <a:rPr lang="ru-RU" sz="2600" b="1">
                <a:solidFill>
                  <a:srgbClr val="012878"/>
                </a:solidFill>
              </a:rPr>
            </a:br>
            <a:r>
              <a:rPr lang="ru-RU" sz="2600" b="1">
                <a:solidFill>
                  <a:srgbClr val="012878"/>
                </a:solidFill>
              </a:rPr>
              <a:t>и других лиц с ограничениями жизнедеятельности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321425" cy="1028700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solidFill>
                  <a:srgbClr val="FFFFFF"/>
                </a:solidFill>
              </a:rPr>
              <a:t>Содержание</a:t>
            </a: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15900" y="1354138"/>
            <a:ext cx="88201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438"/>
              </a:spcBef>
              <a:buFont typeface="Arial" charset="0"/>
              <a:buAutoNum type="arabicPeriod"/>
            </a:pPr>
            <a:r>
              <a:rPr lang="ru-RU" sz="1600">
                <a:solidFill>
                  <a:srgbClr val="012878"/>
                </a:solidFill>
              </a:rPr>
              <a:t>Административно-управленческое решение</a:t>
            </a:r>
          </a:p>
          <a:p>
            <a:pPr marL="342900" indent="-342900">
              <a:spcBef>
                <a:spcPts val="438"/>
              </a:spcBef>
              <a:buFont typeface="Arial" charset="0"/>
              <a:buAutoNum type="arabicPeriod"/>
            </a:pPr>
            <a:endParaRPr lang="ru-RU" sz="1600">
              <a:solidFill>
                <a:srgbClr val="012878"/>
              </a:solidFill>
            </a:endParaRPr>
          </a:p>
          <a:p>
            <a:pPr marL="342900" indent="-342900">
              <a:spcBef>
                <a:spcPts val="438"/>
              </a:spcBef>
              <a:buFont typeface="Arial" charset="0"/>
              <a:buAutoNum type="arabicPeriod"/>
            </a:pPr>
            <a:r>
              <a:rPr lang="ru-RU" sz="1600">
                <a:solidFill>
                  <a:srgbClr val="012878"/>
                </a:solidFill>
              </a:rPr>
              <a:t>Внутрикорпоративные нормативные документы</a:t>
            </a:r>
          </a:p>
          <a:p>
            <a:pPr marL="342900" indent="-342900">
              <a:spcBef>
                <a:spcPts val="438"/>
              </a:spcBef>
              <a:buFont typeface="Arial" charset="0"/>
              <a:buAutoNum type="arabicPeriod"/>
            </a:pPr>
            <a:endParaRPr lang="ru-RU" sz="1600">
              <a:solidFill>
                <a:srgbClr val="012878"/>
              </a:solidFill>
            </a:endParaRPr>
          </a:p>
          <a:p>
            <a:pPr marL="342900" indent="-342900">
              <a:spcBef>
                <a:spcPts val="438"/>
              </a:spcBef>
              <a:buFont typeface="Arial" charset="0"/>
              <a:buAutoNum type="arabicPeriod"/>
            </a:pPr>
            <a:r>
              <a:rPr lang="ru-RU" sz="1600">
                <a:solidFill>
                  <a:srgbClr val="012878"/>
                </a:solidFill>
              </a:rPr>
              <a:t>Доступность объектов и услуг. Воздушные суда</a:t>
            </a:r>
            <a:endParaRPr lang="en-US" sz="1600">
              <a:solidFill>
                <a:srgbClr val="012878"/>
              </a:solidFill>
            </a:endParaRPr>
          </a:p>
          <a:p>
            <a:pPr marL="342900" indent="-342900">
              <a:spcBef>
                <a:spcPts val="438"/>
              </a:spcBef>
              <a:buFont typeface="Arial" charset="0"/>
              <a:buAutoNum type="arabicPeriod"/>
            </a:pPr>
            <a:endParaRPr lang="ru-RU" sz="1600">
              <a:solidFill>
                <a:srgbClr val="012878"/>
              </a:solidFill>
            </a:endParaRPr>
          </a:p>
          <a:p>
            <a:pPr marL="342900" indent="-342900">
              <a:spcBef>
                <a:spcPts val="438"/>
              </a:spcBef>
              <a:buFont typeface="Arial" charset="0"/>
              <a:buAutoNum type="arabicPeriod"/>
            </a:pPr>
            <a:r>
              <a:rPr lang="ru-RU" sz="1600">
                <a:solidFill>
                  <a:srgbClr val="012878"/>
                </a:solidFill>
              </a:rPr>
              <a:t>Доступность объектов и услуг. Здания офисов продаж, интернет-сайт.</a:t>
            </a:r>
          </a:p>
          <a:p>
            <a:pPr marL="342900" indent="-342900">
              <a:spcBef>
                <a:spcPts val="438"/>
              </a:spcBef>
              <a:buFont typeface="Arial" charset="0"/>
              <a:buAutoNum type="arabicPeriod"/>
            </a:pPr>
            <a:endParaRPr lang="ru-RU" sz="1600">
              <a:solidFill>
                <a:srgbClr val="012878"/>
              </a:solidFill>
            </a:endParaRPr>
          </a:p>
          <a:p>
            <a:pPr marL="342900" indent="-342900">
              <a:spcBef>
                <a:spcPts val="438"/>
              </a:spcBef>
              <a:buFont typeface="Arial" charset="0"/>
              <a:buAutoNum type="arabicPeriod"/>
            </a:pPr>
            <a:r>
              <a:rPr lang="ru-RU" sz="1600">
                <a:solidFill>
                  <a:srgbClr val="012878"/>
                </a:solidFill>
              </a:rPr>
              <a:t>Доступность объектов и услуг. Услуги авиакомпании</a:t>
            </a:r>
          </a:p>
          <a:p>
            <a:pPr marL="342900" indent="-342900">
              <a:spcBef>
                <a:spcPts val="438"/>
              </a:spcBef>
              <a:buFont typeface="Arial" charset="0"/>
              <a:buAutoNum type="arabicPeriod"/>
            </a:pPr>
            <a:endParaRPr lang="ru-RU" sz="1600">
              <a:solidFill>
                <a:srgbClr val="012878"/>
              </a:solidFill>
            </a:endParaRPr>
          </a:p>
          <a:p>
            <a:pPr marL="342900" indent="-342900">
              <a:spcBef>
                <a:spcPts val="438"/>
              </a:spcBef>
              <a:buFont typeface="Arial" charset="0"/>
              <a:buAutoNum type="arabicPeriod"/>
            </a:pPr>
            <a:r>
              <a:rPr lang="ru-RU" sz="1600">
                <a:solidFill>
                  <a:srgbClr val="012878"/>
                </a:solidFill>
              </a:rPr>
              <a:t>Обучение персонала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4"/>
          <p:cNvSpPr>
            <a:spLocks noChangeArrowheads="1"/>
          </p:cNvSpPr>
          <p:nvPr/>
        </p:nvSpPr>
        <p:spPr bwMode="auto">
          <a:xfrm>
            <a:off x="0" y="146050"/>
            <a:ext cx="72358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b="1">
                <a:solidFill>
                  <a:schemeClr val="bg1"/>
                </a:solidFill>
              </a:rPr>
              <a:t>Административно-управленческое </a:t>
            </a:r>
            <a:br>
              <a:rPr lang="ru-RU" sz="2300" b="1">
                <a:solidFill>
                  <a:schemeClr val="bg1"/>
                </a:solidFill>
              </a:rPr>
            </a:br>
            <a:r>
              <a:rPr lang="ru-RU" sz="2300" b="1">
                <a:solidFill>
                  <a:schemeClr val="bg1"/>
                </a:solidFill>
              </a:rPr>
              <a:t>решение</a:t>
            </a:r>
          </a:p>
        </p:txBody>
      </p:sp>
      <p:sp>
        <p:nvSpPr>
          <p:cNvPr id="18434" name="TextBox 17"/>
          <p:cNvSpPr txBox="1">
            <a:spLocks noChangeArrowheads="1"/>
          </p:cNvSpPr>
          <p:nvPr/>
        </p:nvSpPr>
        <p:spPr bwMode="auto">
          <a:xfrm>
            <a:off x="8893175" y="6597650"/>
            <a:ext cx="268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3</a:t>
            </a: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71438" y="1265238"/>
            <a:ext cx="63722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 b="1"/>
              <a:t>Генеральным директором авиакомпании утвержден </a:t>
            </a:r>
            <a:r>
              <a:rPr lang="en-US" sz="1400" b="1"/>
              <a:t/>
            </a:r>
            <a:br>
              <a:rPr lang="en-US" sz="1400" b="1"/>
            </a:br>
            <a:r>
              <a:rPr lang="ru-RU" sz="1400" b="1"/>
              <a:t>«План мероприятий по обеспечению доступности услуг </a:t>
            </a:r>
            <a:r>
              <a:rPr lang="en-US" sz="1400" b="1"/>
              <a:t/>
            </a:r>
            <a:br>
              <a:rPr lang="en-US" sz="1400" b="1"/>
            </a:br>
            <a:r>
              <a:rPr lang="ru-RU" sz="1400" b="1"/>
              <a:t>ПАО «Аэрофлот» для инвалидов и других лиц с ограничениями жизнедеятельности», включающий </a:t>
            </a:r>
            <a:r>
              <a:rPr lang="ru-RU" sz="1400" b="1">
                <a:solidFill>
                  <a:srgbClr val="000000"/>
                </a:solidFill>
              </a:rPr>
              <a:t>такие </a:t>
            </a:r>
            <a:r>
              <a:rPr lang="ru-RU" sz="1400" b="1"/>
              <a:t>разделы </a:t>
            </a:r>
            <a:r>
              <a:rPr lang="ru-RU" sz="1400" b="1">
                <a:solidFill>
                  <a:srgbClr val="000000"/>
                </a:solidFill>
              </a:rPr>
              <a:t>как</a:t>
            </a:r>
            <a:r>
              <a:rPr lang="ru-RU" sz="1400" b="1"/>
              <a:t>:</a:t>
            </a:r>
            <a:endParaRPr lang="en-US" sz="1400" b="1"/>
          </a:p>
          <a:p>
            <a:pPr algn="just"/>
            <a:endParaRPr lang="ru-RU" sz="800" b="1"/>
          </a:p>
          <a:p>
            <a:pPr marL="857250" lvl="1" indent="-400050" algn="just">
              <a:spcBef>
                <a:spcPts val="600"/>
              </a:spcBef>
              <a:buFont typeface="Arial" charset="0"/>
              <a:buAutoNum type="romanUcPeriod"/>
            </a:pPr>
            <a:r>
              <a:rPr lang="ru-RU" sz="1400"/>
              <a:t>Внутрикорпоративные регламенты (правила) обеспечения доступности для инвалидов объектов и услуг, предоставляемых организацией.</a:t>
            </a:r>
          </a:p>
          <a:p>
            <a:pPr marL="857250" lvl="1" indent="-400050" algn="just">
              <a:spcBef>
                <a:spcPts val="600"/>
              </a:spcBef>
              <a:buFont typeface="Arial" charset="0"/>
              <a:buAutoNum type="romanUcPeriod"/>
            </a:pPr>
            <a:r>
              <a:rPr lang="ru-RU" sz="1400"/>
              <a:t>Паспортизация объектов и услуг с последующим утверждением планов поэтапного доведения доступности до уровня требований законодательства.</a:t>
            </a:r>
            <a:endParaRPr lang="en-US" sz="1400"/>
          </a:p>
          <a:p>
            <a:pPr marL="857250" lvl="1" indent="-400050" algn="just">
              <a:spcBef>
                <a:spcPts val="600"/>
              </a:spcBef>
              <a:buFont typeface="Arial" charset="0"/>
              <a:buAutoNum type="romanUcPeriod"/>
            </a:pPr>
            <a:r>
              <a:rPr lang="ru-RU" sz="1400"/>
              <a:t>Обучение (инструктирование) соответствующих специалистов по вопросам, связанным с обеспечением доступности </a:t>
            </a:r>
            <a:br>
              <a:rPr lang="ru-RU" sz="1400"/>
            </a:br>
            <a:r>
              <a:rPr lang="ru-RU" sz="1400"/>
              <a:t>для инвалидов и других лиц с ограничениями жизнедеятельности услуг организации.</a:t>
            </a:r>
          </a:p>
          <a:p>
            <a:pPr marL="857250" lvl="1" indent="-400050" algn="just">
              <a:spcBef>
                <a:spcPts val="600"/>
              </a:spcBef>
              <a:buFont typeface="Arial" charset="0"/>
              <a:buAutoNum type="romanUcPeriod"/>
            </a:pPr>
            <a:r>
              <a:rPr lang="ru-RU" sz="1400"/>
              <a:t>Вопросы финансирования.</a:t>
            </a:r>
          </a:p>
          <a:p>
            <a:pPr marL="857250" lvl="1" indent="-400050" algn="just">
              <a:spcBef>
                <a:spcPts val="600"/>
              </a:spcBef>
              <a:buFont typeface="Arial" charset="0"/>
              <a:buAutoNum type="romanUcPeriod"/>
            </a:pPr>
            <a:r>
              <a:rPr lang="ru-RU" sz="1400"/>
              <a:t>Контроль выполнения</a:t>
            </a:r>
            <a:endParaRPr lang="en-US" sz="1400"/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34925" y="5543550"/>
            <a:ext cx="88582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 b="1"/>
              <a:t>Для обеспечения выполнения «Плана мероприятий» составлены планы структурных подразделений, обеспечивающих обслуживание пассажиров данной категории при перевозке.</a:t>
            </a:r>
            <a:endParaRPr lang="en-US" sz="1400" b="1"/>
          </a:p>
          <a:p>
            <a:pPr algn="just"/>
            <a:endParaRPr lang="en-US" sz="1400" b="1"/>
          </a:p>
          <a:p>
            <a:pPr algn="just"/>
            <a:r>
              <a:rPr lang="ru-RU" sz="1400" b="1"/>
              <a:t>Определен руководитель и структурное подразделение, ответственные за разработку </a:t>
            </a:r>
            <a:br>
              <a:rPr lang="ru-RU" sz="1400" b="1"/>
            </a:br>
            <a:r>
              <a:rPr lang="ru-RU" sz="1400" b="1"/>
              <a:t>и реализацию решений по выполнению требований законодательства.</a:t>
            </a:r>
          </a:p>
        </p:txBody>
      </p:sp>
      <p:pic>
        <p:nvPicPr>
          <p:cNvPr id="18437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412875"/>
            <a:ext cx="243046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4"/>
          <p:cNvSpPr>
            <a:spLocks noChangeArrowheads="1"/>
          </p:cNvSpPr>
          <p:nvPr/>
        </p:nvSpPr>
        <p:spPr bwMode="auto">
          <a:xfrm>
            <a:off x="0" y="146050"/>
            <a:ext cx="72358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b="1">
                <a:solidFill>
                  <a:schemeClr val="bg1"/>
                </a:solidFill>
              </a:rPr>
              <a:t>Внутрикорпоративные нормативные документы</a:t>
            </a:r>
          </a:p>
        </p:txBody>
      </p:sp>
      <p:sp>
        <p:nvSpPr>
          <p:cNvPr id="20482" name="TextBox 17"/>
          <p:cNvSpPr txBox="1">
            <a:spLocks noChangeArrowheads="1"/>
          </p:cNvSpPr>
          <p:nvPr/>
        </p:nvSpPr>
        <p:spPr bwMode="auto">
          <a:xfrm>
            <a:off x="8893175" y="6597650"/>
            <a:ext cx="268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4</a:t>
            </a: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71438" y="1196975"/>
            <a:ext cx="90725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cs typeface="+mn-cs"/>
              </a:rPr>
              <a:t>Стандарт организации по обслуживанию пассажиров с ограничениями жизнедеятельности, </a:t>
            </a:r>
            <a:br>
              <a:rPr lang="ru-RU" sz="1400" b="1" dirty="0">
                <a:cs typeface="+mn-cs"/>
              </a:rPr>
            </a:br>
            <a:r>
              <a:rPr lang="ru-RU" sz="1400" b="1" dirty="0">
                <a:cs typeface="+mn-cs"/>
              </a:rPr>
              <a:t>как внутрикорпоративный нормативный документ существует в авиакомпании с 2006 года. 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  <a:defRPr/>
            </a:pPr>
            <a:endParaRPr lang="ru-RU" sz="1400" b="1" dirty="0">
              <a:cs typeface="+mn-cs"/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cs typeface="+mn-cs"/>
              </a:rPr>
              <a:t>В рамках реализации Приказа Минтранса №24 разработана и утверждена новая редакция Стандарта авиакомпании по обслуживанию пассажиров с ограничениями жизнедеятельности.</a:t>
            </a:r>
          </a:p>
          <a:p>
            <a:pPr>
              <a:defRPr/>
            </a:pPr>
            <a:endParaRPr lang="en-US" sz="1400" b="1" dirty="0">
              <a:cs typeface="+mn-cs"/>
            </a:endParaRPr>
          </a:p>
        </p:txBody>
      </p:sp>
      <p:pic>
        <p:nvPicPr>
          <p:cNvPr id="1027" name="Picture 3" descr="C:\Users\sdamyanova\Desktop\Рисунок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2605088"/>
            <a:ext cx="1854200" cy="25923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73025" y="2462213"/>
            <a:ext cx="69469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63538"/>
            <a:r>
              <a:rPr lang="ru-RU" sz="1400"/>
              <a:t>Стандарт авиакомпании определяет следующие требования: 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─"/>
            </a:pPr>
            <a:r>
              <a:rPr lang="ru-RU" sz="1400"/>
              <a:t>к работе персонала по обслуживанию пассажиров на всех этапах перевозки (бронирование, предполётное и послеполетное обслуживание в аэропорту, обслуживание в полете); 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─"/>
            </a:pPr>
            <a:r>
              <a:rPr lang="ru-RU" sz="1400"/>
              <a:t>к зонам обслуживания пассажиров, включая требования к интерьеру </a:t>
            </a:r>
            <a:br>
              <a:rPr lang="ru-RU" sz="1400"/>
            </a:br>
            <a:r>
              <a:rPr lang="ru-RU" sz="1400"/>
              <a:t>и оборудованию: интернет-сайта, офисов продаж, Контакт-центра, </a:t>
            </a:r>
            <a:br>
              <a:rPr lang="ru-RU" sz="1400"/>
            </a:br>
            <a:r>
              <a:rPr lang="ru-RU" sz="1400"/>
              <a:t>зон обслуживания в аэропорту, пассажирской кабины воздушных судов;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─"/>
            </a:pPr>
            <a:r>
              <a:rPr lang="ru-RU" sz="1400"/>
              <a:t>к предоставлению информации (содержание и форма подачи) </a:t>
            </a:r>
            <a:br>
              <a:rPr lang="ru-RU" sz="1400"/>
            </a:br>
            <a:r>
              <a:rPr lang="ru-RU" sz="1400"/>
              <a:t>в соответствии с потребностями и ограничениями жизнедеятельности пассажира; 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─"/>
            </a:pPr>
            <a:r>
              <a:rPr lang="ru-RU" sz="1400"/>
              <a:t>к этикету и правилам общения с пассажирами в зависимости от формы инвалидности. </a:t>
            </a:r>
          </a:p>
        </p:txBody>
      </p:sp>
      <p:sp>
        <p:nvSpPr>
          <p:cNvPr id="20486" name="Rectangle 1"/>
          <p:cNvSpPr>
            <a:spLocks noChangeArrowheads="1"/>
          </p:cNvSpPr>
          <p:nvPr/>
        </p:nvSpPr>
        <p:spPr bwMode="auto">
          <a:xfrm>
            <a:off x="73025" y="5589588"/>
            <a:ext cx="90725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SzPct val="150000"/>
              <a:buFont typeface="Arial" charset="0"/>
              <a:buChar char="•"/>
            </a:pPr>
            <a:r>
              <a:rPr lang="ru-RU" sz="1400" b="1"/>
              <a:t>Структурными подразделениями, в соответствии с положениями новой редакции стандарта, проводится актуализация всех нормативных документов, определяющих обязанности персонала (Front-line)</a:t>
            </a:r>
            <a:r>
              <a:rPr lang="en-US" sz="1400" b="1"/>
              <a:t>.</a:t>
            </a:r>
            <a:endParaRPr lang="ru-RU" sz="1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4"/>
          <p:cNvSpPr>
            <a:spLocks noChangeArrowheads="1"/>
          </p:cNvSpPr>
          <p:nvPr/>
        </p:nvSpPr>
        <p:spPr bwMode="auto">
          <a:xfrm>
            <a:off x="0" y="146050"/>
            <a:ext cx="72358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b="1">
                <a:solidFill>
                  <a:schemeClr val="bg1"/>
                </a:solidFill>
              </a:rPr>
              <a:t>Доступность объектов и услуг. </a:t>
            </a:r>
          </a:p>
          <a:p>
            <a:r>
              <a:rPr lang="ru-RU" sz="2300" b="1">
                <a:solidFill>
                  <a:schemeClr val="bg1"/>
                </a:solidFill>
              </a:rPr>
              <a:t>Воздушные суда</a:t>
            </a:r>
          </a:p>
        </p:txBody>
      </p:sp>
      <p:sp>
        <p:nvSpPr>
          <p:cNvPr id="22530" name="TextBox 17"/>
          <p:cNvSpPr txBox="1">
            <a:spLocks noChangeArrowheads="1"/>
          </p:cNvSpPr>
          <p:nvPr/>
        </p:nvSpPr>
        <p:spPr bwMode="auto">
          <a:xfrm>
            <a:off x="8893175" y="6597650"/>
            <a:ext cx="268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5</a:t>
            </a: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71438" y="1116013"/>
            <a:ext cx="9072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SzPct val="150000"/>
              <a:buFont typeface="Arial" charset="0"/>
              <a:buChar char="•"/>
            </a:pPr>
            <a:r>
              <a:rPr lang="ru-RU" sz="1400" b="1"/>
              <a:t>Проведена оценка интерьеров и оборудования пассажирских салонов воздушных судов </a:t>
            </a:r>
            <a:r>
              <a:rPr lang="en-US" sz="1400" b="1"/>
              <a:t/>
            </a:r>
            <a:br>
              <a:rPr lang="en-US" sz="1400" b="1"/>
            </a:br>
            <a:r>
              <a:rPr lang="ru-RU" sz="1400" b="1"/>
              <a:t>на соответствие требованиям</a:t>
            </a:r>
            <a:r>
              <a:rPr lang="ru-RU" sz="1400"/>
              <a:t>. </a:t>
            </a:r>
            <a:r>
              <a:rPr lang="ru-RU" sz="1400" b="1"/>
              <a:t>Разработан «План мероприятий по приведению парка воздушных судов ПАО «Аэрофлот» к состоянию доступности для пассажиров из числа инвалидов и других лиц с ограничениями жизнедеятельности»:</a:t>
            </a:r>
            <a:endParaRPr lang="ru-RU" sz="1400"/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60325" y="2159000"/>
            <a:ext cx="7607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41350" lvl="1" indent="-285750">
              <a:spcBef>
                <a:spcPts val="600"/>
              </a:spcBef>
              <a:buFont typeface="Arial" charset="0"/>
              <a:buChar char="─"/>
            </a:pPr>
            <a:r>
              <a:rPr lang="ru-RU" sz="1300"/>
              <a:t>Будет произведено внесение изменений в техническую документацию узкофюзеляжных ВС для их поэтапного оборудования бортовым креслом-коляской</a:t>
            </a:r>
            <a:r>
              <a:rPr lang="en-US" sz="1300"/>
              <a:t>.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/>
          <a:srcRect l="5914" r="23355"/>
          <a:stretch>
            <a:fillRect/>
          </a:stretch>
        </p:blipFill>
        <p:spPr bwMode="auto">
          <a:xfrm>
            <a:off x="7534275" y="4852988"/>
            <a:ext cx="160337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4"/>
          <a:srcRect l="17497" r="37190"/>
          <a:stretch>
            <a:fillRect/>
          </a:stretch>
        </p:blipFill>
        <p:spPr bwMode="auto">
          <a:xfrm>
            <a:off x="7531100" y="2133600"/>
            <a:ext cx="16097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3500" y="2713038"/>
            <a:ext cx="75326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01700" lvl="1">
              <a:spcBef>
                <a:spcPts val="600"/>
              </a:spcBef>
              <a:defRPr/>
            </a:pPr>
            <a:r>
              <a:rPr lang="ru-RU" sz="1050" dirty="0">
                <a:cs typeface="+mn-cs"/>
              </a:rPr>
              <a:t>Пассажирские </a:t>
            </a:r>
            <a:r>
              <a:rPr lang="ru-RU" sz="1050" dirty="0">
                <a:cs typeface="+mn-cs"/>
              </a:rPr>
              <a:t>кресла воздушных судов оборудованы поднимающимися или опускающимися подлокотниками для удобного пересаживания пассажира с нарушениями подвижности с сиденья </a:t>
            </a:r>
            <a:r>
              <a:rPr lang="ru-RU" sz="1050" dirty="0">
                <a:cs typeface="+mn-cs"/>
              </a:rPr>
              <a:t/>
            </a:r>
            <a:br>
              <a:rPr lang="ru-RU" sz="1050" dirty="0">
                <a:cs typeface="+mn-cs"/>
              </a:rPr>
            </a:br>
            <a:r>
              <a:rPr lang="ru-RU" sz="1050" dirty="0">
                <a:cs typeface="+mn-cs"/>
              </a:rPr>
              <a:t>кресла-коляски </a:t>
            </a:r>
            <a:r>
              <a:rPr lang="ru-RU" sz="1050" dirty="0">
                <a:cs typeface="+mn-cs"/>
              </a:rPr>
              <a:t>на пассажирское </a:t>
            </a:r>
            <a:r>
              <a:rPr lang="ru-RU" sz="1050" dirty="0">
                <a:cs typeface="+mn-cs"/>
              </a:rPr>
              <a:t>место. </a:t>
            </a:r>
            <a:endParaRPr lang="ru-RU" sz="1050" dirty="0">
              <a:cs typeface="+mn-cs"/>
            </a:endParaRPr>
          </a:p>
          <a:p>
            <a:pPr marL="901700" lvl="3">
              <a:spcBef>
                <a:spcPts val="600"/>
              </a:spcBef>
              <a:defRPr/>
            </a:pPr>
            <a:r>
              <a:rPr lang="ru-RU" sz="1050" dirty="0">
                <a:cs typeface="+mn-cs"/>
              </a:rPr>
              <a:t>Воздушные суда имеют туалетную комнату для пассажиров с инвалидностью. </a:t>
            </a:r>
          </a:p>
          <a:p>
            <a:pPr marL="901700" lvl="3">
              <a:spcBef>
                <a:spcPts val="600"/>
              </a:spcBef>
              <a:defRPr/>
            </a:pPr>
            <a:r>
              <a:rPr lang="ru-RU" sz="1050" dirty="0">
                <a:cs typeface="+mn-cs"/>
              </a:rPr>
              <a:t>Широкофюзеляжные </a:t>
            </a:r>
            <a:r>
              <a:rPr lang="ru-RU" sz="1050" dirty="0">
                <a:cs typeface="+mn-cs"/>
              </a:rPr>
              <a:t>воздушные </a:t>
            </a:r>
            <a:r>
              <a:rPr lang="ru-RU" sz="1050" dirty="0">
                <a:cs typeface="+mn-cs"/>
              </a:rPr>
              <a:t>суда (А330/Б777) оборудованы туалетной комнатой </a:t>
            </a:r>
            <a:r>
              <a:rPr lang="ru-RU" sz="1050" dirty="0">
                <a:cs typeface="+mn-cs"/>
              </a:rPr>
              <a:t/>
            </a:r>
            <a:br>
              <a:rPr lang="ru-RU" sz="1050" dirty="0">
                <a:cs typeface="+mn-cs"/>
              </a:rPr>
            </a:br>
            <a:r>
              <a:rPr lang="ru-RU" sz="1050" dirty="0">
                <a:cs typeface="+mn-cs"/>
              </a:rPr>
              <a:t>с </a:t>
            </a:r>
            <a:r>
              <a:rPr lang="ru-RU" sz="1050" dirty="0">
                <a:cs typeface="+mn-cs"/>
              </a:rPr>
              <a:t>возможностью доступа на </a:t>
            </a:r>
            <a:r>
              <a:rPr lang="ru-RU" sz="1050" dirty="0">
                <a:cs typeface="+mn-cs"/>
              </a:rPr>
              <a:t>кресле-коляске</a:t>
            </a:r>
            <a:r>
              <a:rPr lang="ru-RU" sz="1050" dirty="0">
                <a:cs typeface="+mn-cs"/>
              </a:rPr>
              <a:t> </a:t>
            </a:r>
            <a:r>
              <a:rPr lang="ru-RU" sz="1050" dirty="0">
                <a:cs typeface="+mn-cs"/>
              </a:rPr>
              <a:t>и </a:t>
            </a:r>
            <a:r>
              <a:rPr lang="ru-RU" sz="1050" dirty="0">
                <a:cs typeface="+mn-cs"/>
              </a:rPr>
              <a:t>бортовым креслом-коляской для оказания помощи бортпроводниками </a:t>
            </a:r>
            <a:r>
              <a:rPr lang="ru-RU" sz="1050" dirty="0">
                <a:cs typeface="+mn-cs"/>
              </a:rPr>
              <a:t>или </a:t>
            </a:r>
            <a:r>
              <a:rPr lang="ru-RU" sz="1050" dirty="0">
                <a:cs typeface="+mn-cs"/>
              </a:rPr>
              <a:t>сопровождающим пассажира </a:t>
            </a:r>
            <a:r>
              <a:rPr lang="ru-RU" sz="1050" dirty="0">
                <a:cs typeface="+mn-cs"/>
              </a:rPr>
              <a:t>лицом.</a:t>
            </a:r>
            <a:endParaRPr lang="ru-RU" sz="1050" dirty="0">
              <a:cs typeface="+mn-cs"/>
            </a:endParaRPr>
          </a:p>
          <a:p>
            <a:pPr marL="901700" lvl="3">
              <a:spcBef>
                <a:spcPts val="600"/>
              </a:spcBef>
              <a:defRPr/>
            </a:pPr>
            <a:r>
              <a:rPr lang="ru-RU" sz="1050" dirty="0">
                <a:cs typeface="+mn-cs"/>
              </a:rPr>
              <a:t>Оснащение </a:t>
            </a:r>
            <a:r>
              <a:rPr lang="ru-RU" sz="1050" dirty="0">
                <a:cs typeface="+mn-cs"/>
              </a:rPr>
              <a:t>бортовым креслом-коляской узкофюзеляжных </a:t>
            </a:r>
            <a:r>
              <a:rPr lang="ru-RU" sz="1050" dirty="0">
                <a:cs typeface="+mn-cs"/>
              </a:rPr>
              <a:t>воздушных </a:t>
            </a:r>
            <a:r>
              <a:rPr lang="ru-RU" sz="1050" dirty="0">
                <a:cs typeface="+mn-cs"/>
              </a:rPr>
              <a:t>судов </a:t>
            </a:r>
            <a:r>
              <a:rPr lang="ru-RU" sz="1050" dirty="0">
                <a:cs typeface="+mn-cs"/>
              </a:rPr>
              <a:t/>
            </a:r>
            <a:br>
              <a:rPr lang="ru-RU" sz="1050" dirty="0">
                <a:cs typeface="+mn-cs"/>
              </a:rPr>
            </a:br>
            <a:r>
              <a:rPr lang="ru-RU" sz="1050" dirty="0">
                <a:cs typeface="+mn-cs"/>
              </a:rPr>
              <a:t>(</a:t>
            </a:r>
            <a:r>
              <a:rPr lang="ru-RU" sz="1050" dirty="0">
                <a:cs typeface="+mn-cs"/>
              </a:rPr>
              <a:t>Б737, RRJ-100, A320, A321) планируется полностью завершить до конца 2017 года.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0325" y="4724400"/>
            <a:ext cx="7535863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642937" lvl="1" indent="-285750">
              <a:spcBef>
                <a:spcPts val="600"/>
              </a:spcBef>
              <a:buFont typeface="Arial" panose="020B0604020202020204" pitchFamily="34" charset="0"/>
              <a:buChar char="─"/>
              <a:defRPr/>
            </a:pPr>
            <a:r>
              <a:rPr lang="ru-RU" sz="1300" dirty="0">
                <a:cs typeface="+mn-cs"/>
              </a:rPr>
              <a:t>Будет произведено внесение изменений в техническую документацию ВС Б737 </a:t>
            </a:r>
            <a:r>
              <a:rPr lang="ru-RU" sz="1300" dirty="0">
                <a:cs typeface="+mn-cs"/>
              </a:rPr>
              <a:t/>
            </a:r>
            <a:br>
              <a:rPr lang="ru-RU" sz="1300" dirty="0">
                <a:cs typeface="+mn-cs"/>
              </a:rPr>
            </a:br>
            <a:r>
              <a:rPr lang="ru-RU" sz="1300" dirty="0">
                <a:cs typeface="+mn-cs"/>
              </a:rPr>
              <a:t>в </a:t>
            </a:r>
            <a:r>
              <a:rPr lang="ru-RU" sz="1300" dirty="0">
                <a:cs typeface="+mn-cs"/>
              </a:rPr>
              <a:t>части модификации туалетного модуля для обеспечения проноса пассажира </a:t>
            </a:r>
            <a:r>
              <a:rPr lang="ru-RU" sz="1300" dirty="0">
                <a:cs typeface="+mn-cs"/>
              </a:rPr>
              <a:t/>
            </a:r>
            <a:br>
              <a:rPr lang="ru-RU" sz="1300" dirty="0">
                <a:cs typeface="+mn-cs"/>
              </a:rPr>
            </a:br>
            <a:r>
              <a:rPr lang="ru-RU" sz="1300" dirty="0">
                <a:cs typeface="+mn-cs"/>
              </a:rPr>
              <a:t>на </a:t>
            </a:r>
            <a:r>
              <a:rPr lang="ru-RU" sz="1300" dirty="0">
                <a:cs typeface="+mn-cs"/>
              </a:rPr>
              <a:t>носилках и поэтапная модернизация туалетного </a:t>
            </a:r>
            <a:r>
              <a:rPr lang="ru-RU" sz="1300" dirty="0">
                <a:cs typeface="+mn-cs"/>
              </a:rPr>
              <a:t>модуля</a:t>
            </a:r>
            <a:r>
              <a:rPr lang="en-US" sz="1300" dirty="0">
                <a:cs typeface="+mn-cs"/>
              </a:rPr>
              <a:t>.</a:t>
            </a:r>
            <a:endParaRPr lang="ru-RU" sz="1300" dirty="0">
              <a:cs typeface="+mn-cs"/>
            </a:endParaRPr>
          </a:p>
          <a:p>
            <a:pPr marL="901700" lvl="1">
              <a:spcBef>
                <a:spcPts val="600"/>
              </a:spcBef>
              <a:defRPr/>
            </a:pPr>
            <a:r>
              <a:rPr lang="ru-RU" sz="1050" dirty="0">
                <a:cs typeface="+mn-cs"/>
              </a:rPr>
              <a:t>Модернизацию туалетного модуля на Б737 для обеспечения проноса пассажира </a:t>
            </a:r>
            <a:r>
              <a:rPr lang="ru-RU" sz="1050" dirty="0">
                <a:cs typeface="+mn-cs"/>
              </a:rPr>
              <a:t>на </a:t>
            </a:r>
            <a:r>
              <a:rPr lang="ru-RU" sz="1050" dirty="0">
                <a:cs typeface="+mn-cs"/>
              </a:rPr>
              <a:t>носилках планируется завершить до конца 2019 года. </a:t>
            </a:r>
            <a:r>
              <a:rPr lang="ru-RU" sz="1050" dirty="0">
                <a:cs typeface="+mn-cs"/>
              </a:rPr>
              <a:t>Ограничения </a:t>
            </a:r>
            <a:r>
              <a:rPr lang="ru-RU" sz="1050" dirty="0">
                <a:cs typeface="+mn-cs"/>
              </a:rPr>
              <a:t>не влияют на перевозку пассажира </a:t>
            </a:r>
            <a:r>
              <a:rPr lang="ru-RU" sz="1050" dirty="0">
                <a:cs typeface="+mn-cs"/>
              </a:rPr>
              <a:t/>
            </a:r>
            <a:br>
              <a:rPr lang="ru-RU" sz="1050" dirty="0">
                <a:cs typeface="+mn-cs"/>
              </a:rPr>
            </a:br>
            <a:r>
              <a:rPr lang="ru-RU" sz="1050" dirty="0">
                <a:cs typeface="+mn-cs"/>
              </a:rPr>
              <a:t>по </a:t>
            </a:r>
            <a:r>
              <a:rPr lang="ru-RU" sz="1050" dirty="0">
                <a:cs typeface="+mn-cs"/>
              </a:rPr>
              <a:t>его </a:t>
            </a:r>
            <a:r>
              <a:rPr lang="ru-RU" sz="1050" dirty="0">
                <a:cs typeface="+mn-cs"/>
              </a:rPr>
              <a:t>запросу.</a:t>
            </a:r>
          </a:p>
          <a:p>
            <a:pPr marL="901700" lvl="1">
              <a:spcBef>
                <a:spcPts val="600"/>
              </a:spcBef>
              <a:defRPr/>
            </a:pPr>
            <a:r>
              <a:rPr lang="ru-RU" sz="1050" dirty="0">
                <a:cs typeface="+mn-cs"/>
              </a:rPr>
              <a:t>Если </a:t>
            </a:r>
            <a:r>
              <a:rPr lang="ru-RU" sz="1050" dirty="0">
                <a:cs typeface="+mn-cs"/>
              </a:rPr>
              <a:t>пассажир на носилках бронируется на рейс, который выполняет Б737, </a:t>
            </a:r>
            <a:r>
              <a:rPr lang="ru-RU" sz="1050" dirty="0">
                <a:cs typeface="+mn-cs"/>
              </a:rPr>
              <a:t>его </a:t>
            </a:r>
            <a:r>
              <a:rPr lang="ru-RU" sz="1050" dirty="0">
                <a:cs typeface="+mn-cs"/>
              </a:rPr>
              <a:t>просят </a:t>
            </a:r>
            <a:r>
              <a:rPr lang="ru-RU" sz="1050" dirty="0" err="1">
                <a:cs typeface="+mn-cs"/>
              </a:rPr>
              <a:t>перебронироваться</a:t>
            </a:r>
            <a:r>
              <a:rPr lang="ru-RU" sz="1050" dirty="0">
                <a:cs typeface="+mn-cs"/>
              </a:rPr>
              <a:t> на другой рейс, выполняемый на ВС семейства А320. </a:t>
            </a:r>
            <a:r>
              <a:rPr lang="ru-RU" sz="1050" dirty="0">
                <a:cs typeface="+mn-cs"/>
              </a:rPr>
              <a:t>В </a:t>
            </a:r>
            <a:r>
              <a:rPr lang="ru-RU" sz="1050" dirty="0">
                <a:cs typeface="+mn-cs"/>
              </a:rPr>
              <a:t>случае отсутствия альтернативного рейса </a:t>
            </a:r>
            <a:r>
              <a:rPr lang="ru-RU" sz="1050" dirty="0">
                <a:cs typeface="+mn-cs"/>
              </a:rPr>
              <a:t>производится </a:t>
            </a:r>
            <a:r>
              <a:rPr lang="ru-RU" sz="1050" dirty="0">
                <a:cs typeface="+mn-cs"/>
              </a:rPr>
              <a:t>модификация рейса </a:t>
            </a:r>
            <a:r>
              <a:rPr lang="ru-RU" sz="1050" dirty="0">
                <a:cs typeface="+mn-cs"/>
              </a:rPr>
              <a:t>(ставится </a:t>
            </a:r>
            <a:r>
              <a:rPr lang="ru-RU" sz="1050" dirty="0">
                <a:cs typeface="+mn-cs"/>
              </a:rPr>
              <a:t>ВС </a:t>
            </a:r>
            <a:r>
              <a:rPr lang="ru-RU" sz="1050" dirty="0">
                <a:cs typeface="+mn-cs"/>
              </a:rPr>
              <a:t>с </a:t>
            </a:r>
            <a:r>
              <a:rPr lang="ru-RU" sz="1050" dirty="0">
                <a:cs typeface="+mn-cs"/>
              </a:rPr>
              <a:t>возможностью проноса </a:t>
            </a:r>
            <a:r>
              <a:rPr lang="ru-RU" sz="1050" dirty="0">
                <a:cs typeface="+mn-cs"/>
              </a:rPr>
              <a:t>носилок).</a:t>
            </a:r>
            <a:endParaRPr lang="en-US" sz="1050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4"/>
          <p:cNvSpPr>
            <a:spLocks noChangeArrowheads="1"/>
          </p:cNvSpPr>
          <p:nvPr/>
        </p:nvSpPr>
        <p:spPr bwMode="auto">
          <a:xfrm>
            <a:off x="0" y="171450"/>
            <a:ext cx="72358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b="1">
                <a:solidFill>
                  <a:schemeClr val="bg1"/>
                </a:solidFill>
              </a:rPr>
              <a:t>Доступность объектов и услуг. </a:t>
            </a:r>
            <a:br>
              <a:rPr lang="ru-RU" sz="2300" b="1">
                <a:solidFill>
                  <a:schemeClr val="bg1"/>
                </a:solidFill>
              </a:rPr>
            </a:br>
            <a:r>
              <a:rPr lang="ru-RU" sz="2300" b="1">
                <a:solidFill>
                  <a:schemeClr val="bg1"/>
                </a:solidFill>
              </a:rPr>
              <a:t>Здания офисов продаж, интернет-сайт</a:t>
            </a:r>
            <a:endParaRPr lang="ru-RU" sz="2300" b="1">
              <a:solidFill>
                <a:srgbClr val="FF0000"/>
              </a:solidFill>
            </a:endParaRPr>
          </a:p>
        </p:txBody>
      </p:sp>
      <p:sp>
        <p:nvSpPr>
          <p:cNvPr id="24578" name="TextBox 17"/>
          <p:cNvSpPr txBox="1">
            <a:spLocks noChangeArrowheads="1"/>
          </p:cNvSpPr>
          <p:nvPr/>
        </p:nvSpPr>
        <p:spPr bwMode="auto">
          <a:xfrm>
            <a:off x="8893175" y="6597650"/>
            <a:ext cx="268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6</a:t>
            </a: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60325" y="1463675"/>
            <a:ext cx="883285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50000"/>
              <a:buFont typeface="Arial" charset="0"/>
              <a:buChar char="•"/>
            </a:pPr>
            <a:r>
              <a:rPr lang="ru-RU" sz="1400" b="1"/>
              <a:t>Проводится конкурсная процедура по выбору подрядной организации для выполнения работ по обследованию зданий, которые используются ПАО «Аэрофлот», на предмет </a:t>
            </a:r>
            <a:br>
              <a:rPr lang="ru-RU" sz="1400" b="1"/>
            </a:br>
            <a:r>
              <a:rPr lang="ru-RU" sz="1400" b="1"/>
              <a:t>их соответствия беспрепятственному доступу маломобильных групп населения.</a:t>
            </a:r>
          </a:p>
          <a:p>
            <a:pPr lvl="2">
              <a:spcBef>
                <a:spcPts val="600"/>
              </a:spcBef>
            </a:pPr>
            <a:r>
              <a:rPr lang="ru-RU" sz="1400"/>
              <a:t>Подготовлена конкурсная документация по выбору подрядной организации для выполнения работ по обследованию объектов ПАО «Аэрофлот» с целью выдачи рекомендаций </a:t>
            </a:r>
            <a:br>
              <a:rPr lang="ru-RU" sz="1400"/>
            </a:br>
            <a:r>
              <a:rPr lang="ru-RU" sz="1400"/>
              <a:t>по беспрепятственному доступу маломобильных групп населения. Выбор поставщика запланировано осуществить до 15.09.2016 г .</a:t>
            </a:r>
          </a:p>
        </p:txBody>
      </p:sp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60325" y="3552825"/>
            <a:ext cx="8615363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50000"/>
              <a:buFont typeface="Arial" charset="0"/>
              <a:buChar char="•"/>
            </a:pPr>
            <a:r>
              <a:rPr lang="ru-RU" sz="1400" b="1"/>
              <a:t>Пассажиры с ограничениями жизнедеятельности могут самостоятельно забронировать перевозку через интернет-сайт авиакомпании, указав необходимую информацию </a:t>
            </a:r>
            <a:r>
              <a:rPr lang="en-US" sz="1400" b="1"/>
              <a:t/>
            </a:r>
            <a:br>
              <a:rPr lang="en-US" sz="1400" b="1"/>
            </a:br>
            <a:r>
              <a:rPr lang="ru-RU" sz="1400" b="1"/>
              <a:t>в соответствующих полях бланка заказа.</a:t>
            </a:r>
          </a:p>
          <a:p>
            <a:pPr lvl="2">
              <a:spcBef>
                <a:spcPts val="600"/>
              </a:spcBef>
            </a:pPr>
            <a:r>
              <a:rPr lang="ru-RU" sz="1400"/>
              <a:t>Для доступности интернет-сайта авиакомпании для пользователей с инвалидностью </a:t>
            </a:r>
            <a:r>
              <a:rPr lang="en-US" sz="1400"/>
              <a:t/>
            </a:r>
            <a:br>
              <a:rPr lang="en-US" sz="1400"/>
            </a:br>
            <a:r>
              <a:rPr lang="ru-RU" sz="1400"/>
              <a:t>по зрению проведена работа по адаптации интернет-сайта (совместно с компанией «Лаборатория Артема Геллера», имеющей большой опыт  в вопросах адаптации сайтов для пользователей с ограниченными возможностями). Услуга доступна при наличии установленной на компьютере у инвалида специализированной программы.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4"/>
          <p:cNvSpPr>
            <a:spLocks noChangeArrowheads="1"/>
          </p:cNvSpPr>
          <p:nvPr/>
        </p:nvSpPr>
        <p:spPr bwMode="auto">
          <a:xfrm>
            <a:off x="0" y="146050"/>
            <a:ext cx="72358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b="1">
                <a:solidFill>
                  <a:schemeClr val="bg1"/>
                </a:solidFill>
              </a:rPr>
              <a:t>Доступность объектов и услуг. </a:t>
            </a:r>
          </a:p>
          <a:p>
            <a:r>
              <a:rPr lang="ru-RU" sz="2300" b="1">
                <a:solidFill>
                  <a:schemeClr val="bg1"/>
                </a:solidFill>
              </a:rPr>
              <a:t>Услуги авиакомпании</a:t>
            </a:r>
          </a:p>
        </p:txBody>
      </p:sp>
      <p:sp>
        <p:nvSpPr>
          <p:cNvPr id="26626" name="TextBox 17"/>
          <p:cNvSpPr txBox="1">
            <a:spLocks noChangeArrowheads="1"/>
          </p:cNvSpPr>
          <p:nvPr/>
        </p:nvSpPr>
        <p:spPr bwMode="auto">
          <a:xfrm>
            <a:off x="8893175" y="6597650"/>
            <a:ext cx="268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7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6513" y="1109663"/>
            <a:ext cx="907256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1950" lvl="1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1400" b="1" dirty="0">
                <a:cs typeface="+mn-cs"/>
              </a:rPr>
              <a:t>В соответствии с требованиями Приказа Минтранса №24 авиакомпания предоставляет пассажирам следующие услуги:</a:t>
            </a:r>
          </a:p>
          <a:p>
            <a:pPr marL="642937" lvl="1" indent="-285750">
              <a:spcBef>
                <a:spcPts val="600"/>
              </a:spcBef>
              <a:buFont typeface="Arial" panose="020B0604020202020204" pitchFamily="34" charset="0"/>
              <a:buChar char="─"/>
              <a:defRPr/>
            </a:pPr>
            <a:r>
              <a:rPr lang="ru-RU" sz="1400" dirty="0">
                <a:cs typeface="+mn-cs"/>
              </a:rPr>
              <a:t>Возможность покупки билета и заказа услуг: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cs typeface="+mn-cs"/>
              </a:rPr>
              <a:t>при </a:t>
            </a:r>
            <a:r>
              <a:rPr lang="ru-RU" sz="1400" dirty="0">
                <a:cs typeface="+mn-cs"/>
              </a:rPr>
              <a:t>обращении в офис продаж; 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cs typeface="+mn-cs"/>
              </a:rPr>
              <a:t>по телефону в </a:t>
            </a:r>
            <a:r>
              <a:rPr lang="ru-RU" sz="1400" dirty="0">
                <a:cs typeface="+mn-cs"/>
              </a:rPr>
              <a:t>Контакт-центре; </a:t>
            </a:r>
            <a:endParaRPr lang="ru-RU" sz="1400" dirty="0">
              <a:cs typeface="+mn-cs"/>
            </a:endParaRP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cs typeface="+mn-cs"/>
              </a:rPr>
              <a:t>самостоятельно, через интернет-сайт </a:t>
            </a:r>
            <a:r>
              <a:rPr lang="ru-RU" sz="1400" dirty="0">
                <a:cs typeface="+mn-cs"/>
              </a:rPr>
              <a:t>авиакомпании</a:t>
            </a:r>
            <a:r>
              <a:rPr lang="ru-RU" sz="1400" dirty="0">
                <a:cs typeface="+mn-cs"/>
              </a:rPr>
              <a:t>. </a:t>
            </a:r>
            <a:endParaRPr lang="ru-RU" sz="1400" dirty="0">
              <a:cs typeface="+mn-c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4925" y="4105275"/>
            <a:ext cx="600392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42937" lvl="1" indent="-285750">
              <a:spcBef>
                <a:spcPts val="600"/>
              </a:spcBef>
              <a:buFont typeface="Arial" panose="020B0604020202020204" pitchFamily="34" charset="0"/>
              <a:buChar char="─"/>
              <a:defRPr/>
            </a:pPr>
            <a:r>
              <a:rPr lang="ru-RU" sz="1400" dirty="0">
                <a:cs typeface="+mn-cs"/>
              </a:rPr>
              <a:t>Самостоятельная </a:t>
            </a:r>
            <a:r>
              <a:rPr lang="ru-RU" sz="1400" dirty="0">
                <a:cs typeface="+mn-cs"/>
              </a:rPr>
              <a:t>регистрация пассажира на рейс</a:t>
            </a:r>
          </a:p>
          <a:p>
            <a:pPr marL="901700" lvl="1">
              <a:spcBef>
                <a:spcPts val="600"/>
              </a:spcBef>
              <a:defRPr/>
            </a:pPr>
            <a:r>
              <a:rPr lang="ru-RU" sz="1100" dirty="0">
                <a:cs typeface="+mn-cs"/>
              </a:rPr>
              <a:t>Самостоятельная регистрация возможна через </a:t>
            </a:r>
            <a:r>
              <a:rPr lang="ru-RU" sz="1100" dirty="0">
                <a:cs typeface="+mn-cs"/>
              </a:rPr>
              <a:t>онлайн-регистрацию</a:t>
            </a:r>
            <a:r>
              <a:rPr lang="ru-RU" sz="1100" dirty="0">
                <a:cs typeface="+mn-cs"/>
              </a:rPr>
              <a:t>, </a:t>
            </a:r>
            <a:r>
              <a:rPr lang="ru-RU" sz="1100" dirty="0">
                <a:cs typeface="+mn-cs"/>
              </a:rPr>
              <a:t/>
            </a:r>
            <a:br>
              <a:rPr lang="ru-RU" sz="1100" dirty="0">
                <a:cs typeface="+mn-cs"/>
              </a:rPr>
            </a:br>
            <a:r>
              <a:rPr lang="ru-RU" sz="1100" dirty="0">
                <a:cs typeface="+mn-cs"/>
              </a:rPr>
              <a:t>мобильную </a:t>
            </a:r>
            <a:r>
              <a:rPr lang="ru-RU" sz="1100" dirty="0">
                <a:cs typeface="+mn-cs"/>
              </a:rPr>
              <a:t>регистрацию и киоски саморегистрации</a:t>
            </a:r>
            <a:r>
              <a:rPr lang="ru-RU" sz="1100" dirty="0">
                <a:cs typeface="+mn-cs"/>
              </a:rPr>
              <a:t>.</a:t>
            </a:r>
          </a:p>
          <a:p>
            <a:pPr marL="901700" lvl="1">
              <a:spcBef>
                <a:spcPts val="600"/>
              </a:spcBef>
              <a:defRPr/>
            </a:pPr>
            <a:endParaRPr lang="ru-RU" sz="1200" dirty="0">
              <a:cs typeface="+mn-cs"/>
            </a:endParaRPr>
          </a:p>
          <a:p>
            <a:pPr marL="642937" lvl="1" indent="-285750">
              <a:spcBef>
                <a:spcPts val="600"/>
              </a:spcBef>
              <a:buFont typeface="Arial" panose="020B0604020202020204" pitchFamily="34" charset="0"/>
              <a:buChar char="─"/>
              <a:defRPr/>
            </a:pPr>
            <a:r>
              <a:rPr lang="ru-RU" sz="1400" dirty="0">
                <a:cs typeface="+mn-cs"/>
              </a:rPr>
              <a:t>Услуги сопровождения в аэропорту</a:t>
            </a:r>
          </a:p>
          <a:p>
            <a:pPr marL="901700" lvl="1">
              <a:spcBef>
                <a:spcPts val="600"/>
              </a:spcBef>
              <a:defRPr/>
            </a:pPr>
            <a:r>
              <a:rPr lang="ru-RU" sz="1100" dirty="0">
                <a:cs typeface="+mn-cs"/>
              </a:rPr>
              <a:t>Услуги по сопровождению предоставляются обслуживающей организацией аэропорта «от регистрации пассажира на рейс до его посадки на место в пассажирском салоне». </a:t>
            </a:r>
            <a:endParaRPr lang="en-US" sz="1100" dirty="0">
              <a:cs typeface="+mn-cs"/>
            </a:endParaRPr>
          </a:p>
        </p:txBody>
      </p:sp>
      <p:pic>
        <p:nvPicPr>
          <p:cNvPr id="26629" name="Picture 10" descr="C:\Users\sdamyanova\Desktop\Рисуно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1038" y="2924175"/>
            <a:ext cx="2112962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-36513" y="6146800"/>
            <a:ext cx="90725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─"/>
              <a:defRPr/>
            </a:pPr>
            <a:r>
              <a:rPr lang="ru-RU" sz="1400" dirty="0">
                <a:cs typeface="+mn-cs"/>
              </a:rPr>
              <a:t>Бесплатная </a:t>
            </a:r>
            <a:r>
              <a:rPr lang="ru-RU" sz="1400" dirty="0">
                <a:cs typeface="+mn-cs"/>
              </a:rPr>
              <a:t>перевозка кресла-коляски, если она используется инвалидом.</a:t>
            </a:r>
          </a:p>
          <a:p>
            <a:pPr marL="901700" lvl="1">
              <a:spcBef>
                <a:spcPts val="600"/>
              </a:spcBef>
              <a:defRPr/>
            </a:pPr>
            <a:r>
              <a:rPr lang="ru-RU" sz="1100" dirty="0">
                <a:cs typeface="+mn-cs"/>
              </a:rPr>
              <a:t>Предоставляется возможность провоза 2 колясок.</a:t>
            </a:r>
          </a:p>
        </p:txBody>
      </p:sp>
      <p:pic>
        <p:nvPicPr>
          <p:cNvPr id="26631" name="Picture 12" descr="1600x350-stoyki.png"/>
          <p:cNvPicPr>
            <a:picLocks noChangeAspect="1" noChangeArrowheads="1"/>
          </p:cNvPicPr>
          <p:nvPr/>
        </p:nvPicPr>
        <p:blipFill>
          <a:blip r:embed="rId4"/>
          <a:srcRect l="58186" r="4814"/>
          <a:stretch>
            <a:fillRect/>
          </a:stretch>
        </p:blipFill>
        <p:spPr bwMode="auto">
          <a:xfrm>
            <a:off x="7634288" y="5267325"/>
            <a:ext cx="15113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ctangle 1"/>
          <p:cNvSpPr>
            <a:spLocks noChangeArrowheads="1"/>
          </p:cNvSpPr>
          <p:nvPr/>
        </p:nvSpPr>
        <p:spPr bwMode="auto">
          <a:xfrm>
            <a:off x="-36513" y="2973388"/>
            <a:ext cx="6829426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01700" lvl="1">
              <a:spcBef>
                <a:spcPts val="600"/>
              </a:spcBef>
            </a:pPr>
            <a:r>
              <a:rPr lang="ru-RU" sz="1100"/>
              <a:t>Для доступности интернет-сайта авиакомпании  для пользователей с инвалидностью </a:t>
            </a:r>
            <a:br>
              <a:rPr lang="ru-RU" sz="1100"/>
            </a:br>
            <a:r>
              <a:rPr lang="ru-RU" sz="1100"/>
              <a:t>по зрению проведена работа по адаптации интернет-сайта (совместно с компанией «Лаборатория Артема Геллера», имеющей большой опыт в вопросах адаптации сайтов для пользователей с ограниченными возможностями). Услуга доступна при наличии установленной на компьютере у инвалида специализированной программы.</a:t>
            </a:r>
            <a:endParaRPr lang="en-US" sz="11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4"/>
          <p:cNvSpPr>
            <a:spLocks noChangeArrowheads="1"/>
          </p:cNvSpPr>
          <p:nvPr/>
        </p:nvSpPr>
        <p:spPr bwMode="auto">
          <a:xfrm>
            <a:off x="0" y="146050"/>
            <a:ext cx="72358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b="1">
                <a:solidFill>
                  <a:schemeClr val="bg1"/>
                </a:solidFill>
              </a:rPr>
              <a:t>Доступность объектов и услуг. </a:t>
            </a:r>
          </a:p>
          <a:p>
            <a:r>
              <a:rPr lang="ru-RU" sz="2300" b="1">
                <a:solidFill>
                  <a:schemeClr val="bg1"/>
                </a:solidFill>
              </a:rPr>
              <a:t>Услуги авиакомпании</a:t>
            </a:r>
          </a:p>
        </p:txBody>
      </p:sp>
      <p:sp>
        <p:nvSpPr>
          <p:cNvPr id="28674" name="TextBox 17"/>
          <p:cNvSpPr txBox="1">
            <a:spLocks noChangeArrowheads="1"/>
          </p:cNvSpPr>
          <p:nvPr/>
        </p:nvSpPr>
        <p:spPr bwMode="auto">
          <a:xfrm>
            <a:off x="8893175" y="6597650"/>
            <a:ext cx="268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8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325" y="1322388"/>
            <a:ext cx="90836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42937" lvl="1" indent="-285750">
              <a:spcBef>
                <a:spcPts val="600"/>
              </a:spcBef>
              <a:buFont typeface="Arial" panose="020B0604020202020204" pitchFamily="34" charset="0"/>
              <a:buChar char="─"/>
              <a:defRPr/>
            </a:pPr>
            <a:r>
              <a:rPr lang="ru-RU" sz="1400" dirty="0">
                <a:cs typeface="+mn-cs"/>
              </a:rPr>
              <a:t>Возможность пользоваться собственным креслом-коляской </a:t>
            </a:r>
            <a:r>
              <a:rPr lang="ru-RU" sz="1400" dirty="0">
                <a:cs typeface="+mn-cs"/>
              </a:rPr>
              <a:t>с </a:t>
            </a:r>
            <a:r>
              <a:rPr lang="ru-RU" sz="1400" dirty="0">
                <a:cs typeface="+mn-cs"/>
              </a:rPr>
              <a:t>механическим управлением </a:t>
            </a:r>
            <a:r>
              <a:rPr lang="ru-RU" sz="1400" dirty="0">
                <a:cs typeface="+mn-cs"/>
              </a:rPr>
              <a:t/>
            </a:r>
            <a:br>
              <a:rPr lang="ru-RU" sz="1400" dirty="0">
                <a:cs typeface="+mn-cs"/>
              </a:rPr>
            </a:br>
            <a:r>
              <a:rPr lang="ru-RU" sz="1400" dirty="0">
                <a:cs typeface="+mn-cs"/>
              </a:rPr>
              <a:t>до </a:t>
            </a:r>
            <a:r>
              <a:rPr lang="ru-RU" sz="1400" dirty="0">
                <a:cs typeface="+mn-cs"/>
              </a:rPr>
              <a:t>посадки на борт и после высадки </a:t>
            </a:r>
            <a:r>
              <a:rPr lang="ru-RU" sz="1400" dirty="0">
                <a:cs typeface="+mn-cs"/>
              </a:rPr>
              <a:t>с </a:t>
            </a:r>
            <a:r>
              <a:rPr lang="ru-RU" sz="1400" dirty="0">
                <a:cs typeface="+mn-cs"/>
              </a:rPr>
              <a:t>борта ВС в аэропорту </a:t>
            </a:r>
            <a:r>
              <a:rPr lang="ru-RU" sz="1400" dirty="0">
                <a:cs typeface="+mn-cs"/>
              </a:rPr>
              <a:t>прибытия</a:t>
            </a:r>
            <a:r>
              <a:rPr lang="en-US" sz="1400" dirty="0">
                <a:cs typeface="+mn-cs"/>
              </a:rPr>
              <a:t>.</a:t>
            </a:r>
            <a:endParaRPr lang="ru-RU" sz="1400" dirty="0">
              <a:cs typeface="+mn-cs"/>
            </a:endParaRPr>
          </a:p>
          <a:p>
            <a:pPr marL="901700" lvl="1">
              <a:spcBef>
                <a:spcPts val="600"/>
              </a:spcBef>
              <a:defRPr/>
            </a:pPr>
            <a:r>
              <a:rPr lang="ru-RU" sz="1100" dirty="0">
                <a:cs typeface="+mn-cs"/>
              </a:rPr>
              <a:t>Кроме аэропортов, где использование кресел-колясок ограничивается архитектурой </a:t>
            </a:r>
            <a:r>
              <a:rPr lang="ru-RU" sz="1100" dirty="0">
                <a:cs typeface="+mn-cs"/>
              </a:rPr>
              <a:t/>
            </a:r>
            <a:br>
              <a:rPr lang="ru-RU" sz="1100" dirty="0">
                <a:cs typeface="+mn-cs"/>
              </a:rPr>
            </a:br>
            <a:r>
              <a:rPr lang="ru-RU" sz="1100" dirty="0">
                <a:cs typeface="+mn-cs"/>
              </a:rPr>
              <a:t>аэропорта или </a:t>
            </a:r>
            <a:r>
              <a:rPr lang="ru-RU" sz="1100" dirty="0">
                <a:cs typeface="+mn-cs"/>
              </a:rPr>
              <a:t>требованиями безопасности: Гамбург (HAM), Ганновер (HAJ), Дюссельдорф (DUS), </a:t>
            </a:r>
            <a:r>
              <a:rPr lang="ru-RU" sz="1100" dirty="0">
                <a:cs typeface="+mn-cs"/>
              </a:rPr>
              <a:t/>
            </a:r>
            <a:br>
              <a:rPr lang="ru-RU" sz="1100" dirty="0">
                <a:cs typeface="+mn-cs"/>
              </a:rPr>
            </a:br>
            <a:r>
              <a:rPr lang="ru-RU" sz="1100" dirty="0">
                <a:cs typeface="+mn-cs"/>
              </a:rPr>
              <a:t>Стокгольм </a:t>
            </a:r>
            <a:r>
              <a:rPr lang="ru-RU" sz="1100" dirty="0">
                <a:cs typeface="+mn-cs"/>
              </a:rPr>
              <a:t>(ARN), Тегеран (THR</a:t>
            </a:r>
            <a:r>
              <a:rPr lang="ru-RU" sz="1100" dirty="0">
                <a:cs typeface="+mn-cs"/>
              </a:rPr>
              <a:t>).</a:t>
            </a:r>
            <a:endParaRPr lang="en-US" sz="1100" dirty="0">
              <a:cs typeface="+mn-cs"/>
            </a:endParaRPr>
          </a:p>
          <a:p>
            <a:pPr marL="901700" lvl="1">
              <a:spcBef>
                <a:spcPts val="600"/>
              </a:spcBef>
              <a:defRPr/>
            </a:pPr>
            <a:endParaRPr lang="ru-RU" sz="1200" dirty="0">
              <a:cs typeface="+mn-cs"/>
            </a:endParaRPr>
          </a:p>
          <a:p>
            <a:pPr marL="642937" lvl="1" indent="-285750">
              <a:spcBef>
                <a:spcPts val="600"/>
              </a:spcBef>
              <a:buFont typeface="Arial" panose="020B0604020202020204" pitchFamily="34" charset="0"/>
              <a:buChar char="─"/>
              <a:defRPr/>
            </a:pPr>
            <a:r>
              <a:rPr lang="ru-RU" sz="1400" dirty="0">
                <a:cs typeface="+mn-cs"/>
              </a:rPr>
              <a:t>Обслуживание на борту с учетом форм инвалидности.</a:t>
            </a:r>
          </a:p>
          <a:p>
            <a:pPr marL="901700" lvl="1">
              <a:spcBef>
                <a:spcPts val="600"/>
              </a:spcBef>
              <a:defRPr/>
            </a:pPr>
            <a:r>
              <a:rPr lang="ru-RU" sz="1100" dirty="0">
                <a:cs typeface="+mn-cs"/>
              </a:rPr>
              <a:t>Для пассажиров с инвалидностью по зрению разработана инструкция </a:t>
            </a:r>
            <a:r>
              <a:rPr lang="ru-RU" sz="1100" dirty="0">
                <a:cs typeface="+mn-cs"/>
              </a:rPr>
              <a:t/>
            </a:r>
            <a:br>
              <a:rPr lang="ru-RU" sz="1100" dirty="0">
                <a:cs typeface="+mn-cs"/>
              </a:rPr>
            </a:br>
            <a:r>
              <a:rPr lang="ru-RU" sz="1100" dirty="0">
                <a:cs typeface="+mn-cs"/>
              </a:rPr>
              <a:t>об </a:t>
            </a:r>
            <a:r>
              <a:rPr lang="ru-RU" sz="1100" dirty="0">
                <a:cs typeface="+mn-cs"/>
              </a:rPr>
              <a:t>услугах, предоставляемых на борту и инструкция по безопасности, </a:t>
            </a:r>
            <a:r>
              <a:rPr lang="ru-RU" sz="1100" dirty="0">
                <a:cs typeface="+mn-cs"/>
              </a:rPr>
              <a:t/>
            </a:r>
            <a:br>
              <a:rPr lang="ru-RU" sz="1100" dirty="0">
                <a:cs typeface="+mn-cs"/>
              </a:rPr>
            </a:br>
            <a:r>
              <a:rPr lang="ru-RU" sz="1100" dirty="0">
                <a:cs typeface="+mn-cs"/>
              </a:rPr>
              <a:t>которая </a:t>
            </a:r>
            <a:r>
              <a:rPr lang="ru-RU" sz="1100" dirty="0">
                <a:cs typeface="+mn-cs"/>
              </a:rPr>
              <a:t>напечатана рельефно-точечным шрифтом </a:t>
            </a:r>
            <a:r>
              <a:rPr lang="ru-RU" sz="1100" dirty="0">
                <a:cs typeface="+mn-cs"/>
              </a:rPr>
              <a:t>Брайля. </a:t>
            </a:r>
            <a:br>
              <a:rPr lang="ru-RU" sz="1100" dirty="0">
                <a:cs typeface="+mn-cs"/>
              </a:rPr>
            </a:br>
            <a:r>
              <a:rPr lang="ru-RU" sz="1100" dirty="0">
                <a:cs typeface="+mn-cs"/>
              </a:rPr>
              <a:t>Такими </a:t>
            </a:r>
            <a:r>
              <a:rPr lang="ru-RU" sz="1100" dirty="0">
                <a:cs typeface="+mn-cs"/>
              </a:rPr>
              <a:t>инструкциями </a:t>
            </a:r>
            <a:r>
              <a:rPr lang="ru-RU" sz="1100" dirty="0">
                <a:cs typeface="+mn-cs"/>
              </a:rPr>
              <a:t>оснащены </a:t>
            </a:r>
            <a:r>
              <a:rPr lang="ru-RU" sz="1100" dirty="0">
                <a:cs typeface="+mn-cs"/>
              </a:rPr>
              <a:t>все воздушные суда авиакомпании. </a:t>
            </a:r>
            <a:r>
              <a:rPr lang="ru-RU" sz="1100" dirty="0">
                <a:cs typeface="+mn-cs"/>
              </a:rPr>
              <a:t/>
            </a:r>
            <a:br>
              <a:rPr lang="ru-RU" sz="1100" dirty="0">
                <a:cs typeface="+mn-cs"/>
              </a:rPr>
            </a:br>
            <a:r>
              <a:rPr lang="ru-RU" sz="1100" dirty="0">
                <a:cs typeface="+mn-cs"/>
              </a:rPr>
              <a:t>Подготовлены </a:t>
            </a:r>
            <a:r>
              <a:rPr lang="ru-RU" sz="1100" dirty="0">
                <a:cs typeface="+mn-cs"/>
              </a:rPr>
              <a:t>макеты инструкций </a:t>
            </a:r>
            <a:r>
              <a:rPr lang="ru-RU" sz="1100" dirty="0">
                <a:cs typeface="+mn-cs"/>
              </a:rPr>
              <a:t>со </a:t>
            </a:r>
            <a:r>
              <a:rPr lang="ru-RU" sz="1100" dirty="0">
                <a:cs typeface="+mn-cs"/>
              </a:rPr>
              <a:t>шрифтом Брайля </a:t>
            </a:r>
            <a:r>
              <a:rPr lang="ru-RU" sz="1100" dirty="0">
                <a:cs typeface="+mn-cs"/>
              </a:rPr>
              <a:t>на </a:t>
            </a:r>
            <a:r>
              <a:rPr lang="ru-RU" sz="1100" dirty="0">
                <a:cs typeface="+mn-cs"/>
              </a:rPr>
              <a:t>английском языке.</a:t>
            </a:r>
          </a:p>
          <a:p>
            <a:pPr marL="901700" lvl="1">
              <a:spcBef>
                <a:spcPts val="600"/>
              </a:spcBef>
              <a:defRPr/>
            </a:pPr>
            <a:r>
              <a:rPr lang="ru-RU" sz="1100" dirty="0">
                <a:cs typeface="+mn-cs"/>
              </a:rPr>
              <a:t>Бортовое кресло-коляска предоставляется </a:t>
            </a:r>
            <a:r>
              <a:rPr lang="ru-RU" sz="1100" dirty="0">
                <a:cs typeface="+mn-cs"/>
              </a:rPr>
              <a:t>бортпроводниками </a:t>
            </a:r>
            <a:r>
              <a:rPr lang="ru-RU" sz="1100" dirty="0">
                <a:cs typeface="+mn-cs"/>
              </a:rPr>
              <a:t>по запросу </a:t>
            </a:r>
            <a:r>
              <a:rPr lang="ru-RU" sz="1100" dirty="0">
                <a:cs typeface="+mn-cs"/>
              </a:rPr>
              <a:t/>
            </a:r>
            <a:br>
              <a:rPr lang="ru-RU" sz="1100" dirty="0">
                <a:cs typeface="+mn-cs"/>
              </a:rPr>
            </a:br>
            <a:r>
              <a:rPr lang="ru-RU" sz="1100" dirty="0">
                <a:cs typeface="+mn-cs"/>
              </a:rPr>
              <a:t>пассажира</a:t>
            </a:r>
            <a:r>
              <a:rPr lang="ru-RU" sz="1100" dirty="0">
                <a:cs typeface="+mn-cs"/>
              </a:rPr>
              <a:t>.</a:t>
            </a:r>
          </a:p>
          <a:p>
            <a:pPr marL="901700" lvl="1">
              <a:spcBef>
                <a:spcPts val="600"/>
              </a:spcBef>
              <a:defRPr/>
            </a:pPr>
            <a:r>
              <a:rPr lang="ru-RU" sz="1100" dirty="0">
                <a:cs typeface="+mn-cs"/>
              </a:rPr>
              <a:t>Бортпроводникам даны рекомендации по общению </a:t>
            </a:r>
            <a:r>
              <a:rPr lang="ru-RU" sz="1100" dirty="0">
                <a:cs typeface="+mn-cs"/>
              </a:rPr>
              <a:t>и </a:t>
            </a:r>
            <a:r>
              <a:rPr lang="ru-RU" sz="1100" dirty="0">
                <a:cs typeface="+mn-cs"/>
              </a:rPr>
              <a:t>взаимодействию </a:t>
            </a:r>
            <a:r>
              <a:rPr lang="ru-RU" sz="1100" dirty="0">
                <a:cs typeface="+mn-cs"/>
              </a:rPr>
              <a:t/>
            </a:r>
            <a:br>
              <a:rPr lang="ru-RU" sz="1100" dirty="0">
                <a:cs typeface="+mn-cs"/>
              </a:rPr>
            </a:br>
            <a:r>
              <a:rPr lang="ru-RU" sz="1100" dirty="0">
                <a:cs typeface="+mn-cs"/>
              </a:rPr>
              <a:t>с </a:t>
            </a:r>
            <a:r>
              <a:rPr lang="ru-RU" sz="1100" dirty="0">
                <a:cs typeface="+mn-cs"/>
              </a:rPr>
              <a:t>людьми </a:t>
            </a:r>
            <a:r>
              <a:rPr lang="ru-RU" sz="1100" dirty="0">
                <a:cs typeface="+mn-cs"/>
              </a:rPr>
              <a:t>с </a:t>
            </a:r>
            <a:r>
              <a:rPr lang="ru-RU" sz="1100" dirty="0">
                <a:cs typeface="+mn-cs"/>
              </a:rPr>
              <a:t>различными формами инвалидности.</a:t>
            </a:r>
          </a:p>
        </p:txBody>
      </p:sp>
      <p:pic>
        <p:nvPicPr>
          <p:cNvPr id="1028" name="Picture 4" descr="F:\My DOCS\AEROFLOT\Snezhana\PRODUCT\Инвалиды\Инфо шрифтом Брайля\инструкция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7925" y="2452688"/>
            <a:ext cx="1566863" cy="2217737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027" name="Picture 3" descr="F:\My DOCS\AEROFLOT\Snezhana\PRODUCT\Инвалиды\Инфо шрифтом Брайля\листовка_Брайль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5113" y="3386138"/>
            <a:ext cx="1608137" cy="2274887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4"/>
          <p:cNvSpPr>
            <a:spLocks noChangeArrowheads="1"/>
          </p:cNvSpPr>
          <p:nvPr/>
        </p:nvSpPr>
        <p:spPr bwMode="auto">
          <a:xfrm>
            <a:off x="0" y="319088"/>
            <a:ext cx="72358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b="1">
                <a:solidFill>
                  <a:schemeClr val="bg1"/>
                </a:solidFill>
              </a:rPr>
              <a:t>Обучение персонала</a:t>
            </a:r>
          </a:p>
        </p:txBody>
      </p:sp>
      <p:sp>
        <p:nvSpPr>
          <p:cNvPr id="30722" name="TextBox 17"/>
          <p:cNvSpPr txBox="1">
            <a:spLocks noChangeArrowheads="1"/>
          </p:cNvSpPr>
          <p:nvPr/>
        </p:nvSpPr>
        <p:spPr bwMode="auto">
          <a:xfrm>
            <a:off x="8820150" y="6597650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9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9250" y="1182688"/>
            <a:ext cx="85439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195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400" b="1" dirty="0">
                <a:cs typeface="+mn-cs"/>
              </a:rPr>
              <a:t>Умение персонала предоставлять услуги авиакомпании, выстраивая общение </a:t>
            </a:r>
            <a:r>
              <a:rPr lang="ru-RU" sz="1400" b="1" dirty="0">
                <a:cs typeface="+mn-cs"/>
              </a:rPr>
              <a:t/>
            </a:r>
            <a:br>
              <a:rPr lang="ru-RU" sz="1400" b="1" dirty="0">
                <a:cs typeface="+mn-cs"/>
              </a:rPr>
            </a:br>
            <a:r>
              <a:rPr lang="ru-RU" sz="1400" b="1" dirty="0">
                <a:cs typeface="+mn-cs"/>
              </a:rPr>
              <a:t>с </a:t>
            </a:r>
            <a:r>
              <a:rPr lang="ru-RU" sz="1400" b="1" dirty="0">
                <a:cs typeface="+mn-cs"/>
              </a:rPr>
              <a:t>учетом особенностей клиента, является неотъемлемой частью доступности пассажиров с ограничениями жизнедеятельности к услугам авиакомпании.</a:t>
            </a:r>
          </a:p>
          <a:p>
            <a:pPr marL="361950" lvl="1">
              <a:spcBef>
                <a:spcPts val="600"/>
              </a:spcBef>
              <a:spcAft>
                <a:spcPts val="600"/>
              </a:spcAft>
              <a:defRPr/>
            </a:pPr>
            <a:endParaRPr lang="ru-RU" sz="800" b="1" dirty="0">
              <a:cs typeface="+mn-cs"/>
            </a:endParaRPr>
          </a:p>
          <a:p>
            <a:pPr marL="36195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400" b="1" dirty="0">
                <a:cs typeface="+mn-cs"/>
              </a:rPr>
              <a:t>В систему подготовки персонала авиакомпании включены:</a:t>
            </a:r>
          </a:p>
          <a:p>
            <a:pPr marL="642937" lvl="1" indent="-285750">
              <a:spcBef>
                <a:spcPts val="600"/>
              </a:spcBef>
              <a:buFont typeface="Arial" panose="020B0604020202020204" pitchFamily="34" charset="0"/>
              <a:buChar char="─"/>
              <a:defRPr/>
            </a:pPr>
            <a:r>
              <a:rPr lang="ru-RU" sz="1400" dirty="0">
                <a:cs typeface="+mn-cs"/>
              </a:rPr>
              <a:t>отработка практических навыков психологии общения;</a:t>
            </a:r>
          </a:p>
          <a:p>
            <a:pPr marL="642937" lvl="1" indent="-285750">
              <a:spcBef>
                <a:spcPts val="600"/>
              </a:spcBef>
              <a:buFont typeface="Arial" panose="020B0604020202020204" pitchFamily="34" charset="0"/>
              <a:buChar char="─"/>
              <a:defRPr/>
            </a:pPr>
            <a:r>
              <a:rPr lang="ru-RU" sz="1400" dirty="0">
                <a:cs typeface="+mn-cs"/>
              </a:rPr>
              <a:t>взаимодействие с пассажирами с учетом этикета и особенностей различных форм инвалидности.</a:t>
            </a:r>
          </a:p>
          <a:p>
            <a:pPr marL="901700" lvl="1">
              <a:spcBef>
                <a:spcPts val="600"/>
              </a:spcBef>
              <a:defRPr/>
            </a:pPr>
            <a:r>
              <a:rPr lang="ru-RU" sz="1100" dirty="0">
                <a:cs typeface="+mn-cs"/>
              </a:rPr>
              <a:t>В «Плане мероприятий по обеспечению доступности услуг ПАО «Аэрофлот» для инвалидов </a:t>
            </a:r>
            <a:r>
              <a:rPr lang="ru-RU" sz="1100" dirty="0">
                <a:cs typeface="+mn-cs"/>
              </a:rPr>
              <a:t/>
            </a:r>
            <a:br>
              <a:rPr lang="ru-RU" sz="1100" dirty="0">
                <a:cs typeface="+mn-cs"/>
              </a:rPr>
            </a:br>
            <a:r>
              <a:rPr lang="ru-RU" sz="1100" dirty="0">
                <a:cs typeface="+mn-cs"/>
              </a:rPr>
              <a:t>и </a:t>
            </a:r>
            <a:r>
              <a:rPr lang="ru-RU" sz="1100" dirty="0">
                <a:cs typeface="+mn-cs"/>
              </a:rPr>
              <a:t>других лиц с ограничениями жизнедеятельности» учтена необходимость до конца 2016 года </a:t>
            </a:r>
            <a:r>
              <a:rPr lang="ru-RU" sz="1100" dirty="0">
                <a:cs typeface="+mn-cs"/>
              </a:rPr>
              <a:t/>
            </a:r>
            <a:br>
              <a:rPr lang="ru-RU" sz="1100" dirty="0">
                <a:cs typeface="+mn-cs"/>
              </a:rPr>
            </a:br>
            <a:r>
              <a:rPr lang="ru-RU" sz="1100" dirty="0">
                <a:cs typeface="+mn-cs"/>
              </a:rPr>
              <a:t>провести </a:t>
            </a:r>
            <a:r>
              <a:rPr lang="ru-RU" sz="1100" dirty="0">
                <a:cs typeface="+mn-cs"/>
              </a:rPr>
              <a:t>обучение персонала </a:t>
            </a:r>
            <a:r>
              <a:rPr lang="ru-RU" sz="1100" dirty="0" err="1">
                <a:cs typeface="+mn-cs"/>
              </a:rPr>
              <a:t>Front-line</a:t>
            </a:r>
            <a:r>
              <a:rPr lang="ru-RU" sz="1100" dirty="0">
                <a:cs typeface="+mn-cs"/>
              </a:rPr>
              <a:t> департамента продаж и </a:t>
            </a:r>
            <a:r>
              <a:rPr lang="ru-RU" sz="1100" dirty="0" err="1">
                <a:cs typeface="+mn-cs"/>
              </a:rPr>
              <a:t>аутсорсинговой</a:t>
            </a:r>
            <a:r>
              <a:rPr lang="ru-RU" sz="1100" dirty="0">
                <a:cs typeface="+mn-cs"/>
              </a:rPr>
              <a:t> компании </a:t>
            </a:r>
            <a:r>
              <a:rPr lang="ru-RU" sz="1100" dirty="0">
                <a:cs typeface="+mn-cs"/>
              </a:rPr>
              <a:t/>
            </a:r>
            <a:br>
              <a:rPr lang="ru-RU" sz="1100" dirty="0">
                <a:cs typeface="+mn-cs"/>
              </a:rPr>
            </a:br>
            <a:r>
              <a:rPr lang="ru-RU" sz="1100" dirty="0" err="1">
                <a:cs typeface="+mn-cs"/>
              </a:rPr>
              <a:t>Колл</a:t>
            </a:r>
            <a:r>
              <a:rPr lang="ru-RU" sz="1100" dirty="0">
                <a:cs typeface="+mn-cs"/>
              </a:rPr>
              <a:t>-центра</a:t>
            </a:r>
            <a:r>
              <a:rPr lang="ru-RU" sz="1100" dirty="0">
                <a:cs typeface="+mn-cs"/>
              </a:rPr>
              <a:t>, </a:t>
            </a:r>
            <a:r>
              <a:rPr lang="ru-RU" sz="1100" dirty="0">
                <a:cs typeface="+mn-cs"/>
              </a:rPr>
              <a:t>а </a:t>
            </a:r>
            <a:r>
              <a:rPr lang="ru-RU" sz="1100" dirty="0">
                <a:cs typeface="+mn-cs"/>
              </a:rPr>
              <a:t>также работников отдела обработки </a:t>
            </a:r>
            <a:r>
              <a:rPr lang="ru-RU" sz="1100" dirty="0">
                <a:cs typeface="+mn-cs"/>
              </a:rPr>
              <a:t>багажа</a:t>
            </a:r>
            <a:r>
              <a:rPr lang="en-US" sz="1100" dirty="0">
                <a:cs typeface="+mn-cs"/>
              </a:rPr>
              <a:t>.</a:t>
            </a:r>
            <a:endParaRPr lang="ru-RU" sz="1100" dirty="0">
              <a:cs typeface="+mn-cs"/>
            </a:endParaRPr>
          </a:p>
        </p:txBody>
      </p:sp>
      <p:pic>
        <p:nvPicPr>
          <p:cNvPr id="2" name="Picture 3" descr="C:\Users\sdamyanova\Desktop\Рисунок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4471988"/>
            <a:ext cx="3024187" cy="2273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029" name="Picture 5" descr="C:\Users\sdamyanova\Desktop\Рисунок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5113" y="4471988"/>
            <a:ext cx="1674812" cy="2286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41052</TotalTime>
  <Words>981</Words>
  <Application>Microsoft Office PowerPoint</Application>
  <PresentationFormat>Экран (4:3)</PresentationFormat>
  <Paragraphs>107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Оформление по умолчанию</vt:lpstr>
      <vt:lpstr>Слайд 1</vt:lpstr>
      <vt:lpstr>Содержание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Aeroflot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myakimets</dc:creator>
  <cp:lastModifiedBy>Людмила</cp:lastModifiedBy>
  <cp:revision>2794</cp:revision>
  <cp:lastPrinted>2016-09-13T12:38:54Z</cp:lastPrinted>
  <dcterms:created xsi:type="dcterms:W3CDTF">2009-05-25T06:49:55Z</dcterms:created>
  <dcterms:modified xsi:type="dcterms:W3CDTF">2016-09-16T15:22:27Z</dcterms:modified>
</cp:coreProperties>
</file>