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51" r:id="rId2"/>
    <p:sldId id="360" r:id="rId3"/>
    <p:sldId id="366" r:id="rId4"/>
    <p:sldId id="352" r:id="rId5"/>
    <p:sldId id="356" r:id="rId6"/>
    <p:sldId id="368" r:id="rId7"/>
    <p:sldId id="365" r:id="rId8"/>
  </p:sldIdLst>
  <p:sldSz cx="9144000" cy="5143500" type="screen16x9"/>
  <p:notesSz cx="6669088" cy="97758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66A1"/>
    <a:srgbClr val="00507C"/>
    <a:srgbClr val="003356"/>
    <a:srgbClr val="007FB1"/>
    <a:srgbClr val="CD202C"/>
    <a:srgbClr val="8AB0D2"/>
    <a:srgbClr val="828282"/>
    <a:srgbClr val="455D7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37" autoAdjust="0"/>
    <p:restoredTop sz="87376" autoAdjust="0"/>
  </p:normalViewPr>
  <p:slideViewPr>
    <p:cSldViewPr>
      <p:cViewPr>
        <p:scale>
          <a:sx n="140" d="100"/>
          <a:sy n="140" d="100"/>
        </p:scale>
        <p:origin x="-240" y="-78"/>
      </p:cViewPr>
      <p:guideLst>
        <p:guide orient="horz" pos="165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108" y="-102"/>
      </p:cViewPr>
      <p:guideLst>
        <p:guide orient="horz" pos="3079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7428EE-441C-4123-B1AB-77778B16EE2C}" type="doc">
      <dgm:prSet loTypeId="urn:microsoft.com/office/officeart/2005/8/layout/cycle8" loCatId="cycle" qsTypeId="urn:microsoft.com/office/officeart/2005/8/quickstyle/3d9" qsCatId="3D" csTypeId="urn:microsoft.com/office/officeart/2005/8/colors/accent1_2#1" csCatId="accent1" phldr="1"/>
      <dgm:spPr/>
    </dgm:pt>
    <dgm:pt modelId="{9D3FA9DD-0BEB-4B9D-AE71-259D68E2A71E}">
      <dgm:prSet phldrT="[Текст]"/>
      <dgm:spPr>
        <a:solidFill>
          <a:srgbClr val="A3BC6B"/>
        </a:solidFill>
      </dgm:spPr>
      <dgm:t>
        <a:bodyPr/>
        <a:lstStyle/>
        <a:p>
          <a:endParaRPr lang="ru-RU" dirty="0"/>
        </a:p>
      </dgm:t>
    </dgm:pt>
    <dgm:pt modelId="{54F63B9C-F4E2-4216-BD90-4765C5660A35}" type="parTrans" cxnId="{D7622DDF-94D9-40D6-820F-430F516DBD13}">
      <dgm:prSet/>
      <dgm:spPr/>
      <dgm:t>
        <a:bodyPr/>
        <a:lstStyle/>
        <a:p>
          <a:endParaRPr lang="ru-RU"/>
        </a:p>
      </dgm:t>
    </dgm:pt>
    <dgm:pt modelId="{23EF7A59-C8C8-4C2D-9A16-4CB7851AA28F}" type="sibTrans" cxnId="{D7622DDF-94D9-40D6-820F-430F516DBD13}">
      <dgm:prSet/>
      <dgm:spPr/>
      <dgm:t>
        <a:bodyPr/>
        <a:lstStyle/>
        <a:p>
          <a:endParaRPr lang="ru-RU"/>
        </a:p>
      </dgm:t>
    </dgm:pt>
    <dgm:pt modelId="{6703F67F-6AFE-404F-94FF-8F7C857EC8E0}">
      <dgm:prSet phldrT="[Текст]"/>
      <dgm:spPr>
        <a:solidFill>
          <a:srgbClr val="A9AA79"/>
        </a:solidFill>
      </dgm:spPr>
      <dgm:t>
        <a:bodyPr/>
        <a:lstStyle/>
        <a:p>
          <a:endParaRPr lang="ru-RU" dirty="0"/>
        </a:p>
      </dgm:t>
    </dgm:pt>
    <dgm:pt modelId="{06821859-19D7-45DD-AE16-7D861AF3985E}" type="parTrans" cxnId="{0C3A0699-8FE3-4EEF-A174-9D2B000CA919}">
      <dgm:prSet/>
      <dgm:spPr/>
      <dgm:t>
        <a:bodyPr/>
        <a:lstStyle/>
        <a:p>
          <a:endParaRPr lang="ru-RU"/>
        </a:p>
      </dgm:t>
    </dgm:pt>
    <dgm:pt modelId="{3D5E0251-0B1C-4C35-A3BB-2C0AF5CC3531}" type="sibTrans" cxnId="{0C3A0699-8FE3-4EEF-A174-9D2B000CA919}">
      <dgm:prSet/>
      <dgm:spPr/>
      <dgm:t>
        <a:bodyPr/>
        <a:lstStyle/>
        <a:p>
          <a:endParaRPr lang="ru-RU"/>
        </a:p>
      </dgm:t>
    </dgm:pt>
    <dgm:pt modelId="{88BD44A7-D711-444B-AD70-645D6F1176B7}">
      <dgm:prSet phldrT="[Текст]" custT="1"/>
      <dgm:spPr>
        <a:solidFill>
          <a:srgbClr val="0066A1"/>
        </a:solidFill>
      </dgm:spPr>
      <dgm:t>
        <a:bodyPr/>
        <a:lstStyle/>
        <a:p>
          <a:endParaRPr lang="ru-RU" sz="1050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B35DB195-31DF-4EC6-8F71-C2B786934BCD}" type="parTrans" cxnId="{AF4D8D89-B3C1-4E37-9A3F-64540ECD0D75}">
      <dgm:prSet/>
      <dgm:spPr/>
      <dgm:t>
        <a:bodyPr/>
        <a:lstStyle/>
        <a:p>
          <a:endParaRPr lang="ru-RU"/>
        </a:p>
      </dgm:t>
    </dgm:pt>
    <dgm:pt modelId="{4C1D7C04-CF52-4551-B7FA-010DC1CFCA24}" type="sibTrans" cxnId="{AF4D8D89-B3C1-4E37-9A3F-64540ECD0D75}">
      <dgm:prSet/>
      <dgm:spPr/>
      <dgm:t>
        <a:bodyPr/>
        <a:lstStyle/>
        <a:p>
          <a:endParaRPr lang="ru-RU"/>
        </a:p>
      </dgm:t>
    </dgm:pt>
    <dgm:pt modelId="{7DB8F3C9-D8E8-45D8-AF62-1208A1D0127C}">
      <dgm:prSet/>
      <dgm:spPr>
        <a:solidFill>
          <a:srgbClr val="455D70"/>
        </a:solidFill>
      </dgm:spPr>
      <dgm:t>
        <a:bodyPr/>
        <a:lstStyle/>
        <a:p>
          <a:endParaRPr lang="ru-RU"/>
        </a:p>
      </dgm:t>
    </dgm:pt>
    <dgm:pt modelId="{44196B0D-AFF1-4841-B8FB-BBBAF99B64DF}" type="parTrans" cxnId="{88224B91-40C4-47AC-891A-9AEC0CD0A4B5}">
      <dgm:prSet/>
      <dgm:spPr/>
      <dgm:t>
        <a:bodyPr/>
        <a:lstStyle/>
        <a:p>
          <a:endParaRPr lang="ru-RU"/>
        </a:p>
      </dgm:t>
    </dgm:pt>
    <dgm:pt modelId="{827EA93B-63DD-4755-86F7-E8D6D178FB13}" type="sibTrans" cxnId="{88224B91-40C4-47AC-891A-9AEC0CD0A4B5}">
      <dgm:prSet/>
      <dgm:spPr/>
      <dgm:t>
        <a:bodyPr/>
        <a:lstStyle/>
        <a:p>
          <a:endParaRPr lang="ru-RU"/>
        </a:p>
      </dgm:t>
    </dgm:pt>
    <dgm:pt modelId="{05A10C99-7A3F-4218-B1DE-2A3B7AD0F20F}" type="pres">
      <dgm:prSet presAssocID="{A07428EE-441C-4123-B1AB-77778B16EE2C}" presName="compositeShape" presStyleCnt="0">
        <dgm:presLayoutVars>
          <dgm:chMax val="7"/>
          <dgm:dir/>
          <dgm:resizeHandles val="exact"/>
        </dgm:presLayoutVars>
      </dgm:prSet>
      <dgm:spPr/>
    </dgm:pt>
    <dgm:pt modelId="{2C460191-7C8E-4441-8D13-9779CBDED276}" type="pres">
      <dgm:prSet presAssocID="{A07428EE-441C-4123-B1AB-77778B16EE2C}" presName="wedge1" presStyleLbl="node1" presStyleIdx="0" presStyleCnt="4"/>
      <dgm:spPr/>
      <dgm:t>
        <a:bodyPr/>
        <a:lstStyle/>
        <a:p>
          <a:endParaRPr lang="ru-RU"/>
        </a:p>
      </dgm:t>
    </dgm:pt>
    <dgm:pt modelId="{DE3B39FC-99C7-4F0F-8E1D-1F2D5609D10F}" type="pres">
      <dgm:prSet presAssocID="{A07428EE-441C-4123-B1AB-77778B16EE2C}" presName="dummy1a" presStyleCnt="0"/>
      <dgm:spPr/>
    </dgm:pt>
    <dgm:pt modelId="{AFEE96E7-93BF-4863-BDBF-41FBCE42861D}" type="pres">
      <dgm:prSet presAssocID="{A07428EE-441C-4123-B1AB-77778B16EE2C}" presName="dummy1b" presStyleCnt="0"/>
      <dgm:spPr/>
    </dgm:pt>
    <dgm:pt modelId="{A454486A-6FA0-44F7-AA15-49B8D8352980}" type="pres">
      <dgm:prSet presAssocID="{A07428EE-441C-4123-B1AB-77778B16EE2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4773E0-659D-429D-8F60-570378E53E83}" type="pres">
      <dgm:prSet presAssocID="{A07428EE-441C-4123-B1AB-77778B16EE2C}" presName="wedge2" presStyleLbl="node1" presStyleIdx="1" presStyleCnt="4"/>
      <dgm:spPr/>
      <dgm:t>
        <a:bodyPr/>
        <a:lstStyle/>
        <a:p>
          <a:endParaRPr lang="ru-RU"/>
        </a:p>
      </dgm:t>
    </dgm:pt>
    <dgm:pt modelId="{FFD77BED-1D9E-4167-B74B-17C8B3C8F8DB}" type="pres">
      <dgm:prSet presAssocID="{A07428EE-441C-4123-B1AB-77778B16EE2C}" presName="dummy2a" presStyleCnt="0"/>
      <dgm:spPr/>
    </dgm:pt>
    <dgm:pt modelId="{E5F0A758-E131-4D9B-9724-44A7A98E98DB}" type="pres">
      <dgm:prSet presAssocID="{A07428EE-441C-4123-B1AB-77778B16EE2C}" presName="dummy2b" presStyleCnt="0"/>
      <dgm:spPr/>
    </dgm:pt>
    <dgm:pt modelId="{1F0F0E3B-01C0-404F-85FC-8511B7F51CCD}" type="pres">
      <dgm:prSet presAssocID="{A07428EE-441C-4123-B1AB-77778B16EE2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45061-327A-4490-A247-CFC3441AB2C7}" type="pres">
      <dgm:prSet presAssocID="{A07428EE-441C-4123-B1AB-77778B16EE2C}" presName="wedge3" presStyleLbl="node1" presStyleIdx="2" presStyleCnt="4"/>
      <dgm:spPr/>
      <dgm:t>
        <a:bodyPr/>
        <a:lstStyle/>
        <a:p>
          <a:endParaRPr lang="ru-RU"/>
        </a:p>
      </dgm:t>
    </dgm:pt>
    <dgm:pt modelId="{81C00025-4AC2-41DE-9F7D-D42465CA9667}" type="pres">
      <dgm:prSet presAssocID="{A07428EE-441C-4123-B1AB-77778B16EE2C}" presName="dummy3a" presStyleCnt="0"/>
      <dgm:spPr/>
    </dgm:pt>
    <dgm:pt modelId="{55842BFB-FF8E-46A6-9E5A-F0BE2CEB1433}" type="pres">
      <dgm:prSet presAssocID="{A07428EE-441C-4123-B1AB-77778B16EE2C}" presName="dummy3b" presStyleCnt="0"/>
      <dgm:spPr/>
    </dgm:pt>
    <dgm:pt modelId="{DD0A5ADD-228E-4C02-BCDB-9823458864A5}" type="pres">
      <dgm:prSet presAssocID="{A07428EE-441C-4123-B1AB-77778B16EE2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126B53-BBBB-4F99-AFBC-B200C364C3A5}" type="pres">
      <dgm:prSet presAssocID="{A07428EE-441C-4123-B1AB-77778B16EE2C}" presName="wedge4" presStyleLbl="node1" presStyleIdx="3" presStyleCnt="4" custLinFactNeighborX="-528" custLinFactNeighborY="-528"/>
      <dgm:spPr/>
      <dgm:t>
        <a:bodyPr/>
        <a:lstStyle/>
        <a:p>
          <a:endParaRPr lang="ru-RU"/>
        </a:p>
      </dgm:t>
    </dgm:pt>
    <dgm:pt modelId="{086A0301-B58C-4745-A801-7307A0E543B0}" type="pres">
      <dgm:prSet presAssocID="{A07428EE-441C-4123-B1AB-77778B16EE2C}" presName="dummy4a" presStyleCnt="0"/>
      <dgm:spPr/>
    </dgm:pt>
    <dgm:pt modelId="{EF41CC0A-1B09-43B6-931A-1637BCC81DB7}" type="pres">
      <dgm:prSet presAssocID="{A07428EE-441C-4123-B1AB-77778B16EE2C}" presName="dummy4b" presStyleCnt="0"/>
      <dgm:spPr/>
    </dgm:pt>
    <dgm:pt modelId="{227B6418-98EC-4371-B168-C7FA7C9FDBD9}" type="pres">
      <dgm:prSet presAssocID="{A07428EE-441C-4123-B1AB-77778B16EE2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EA69E-0AF8-4172-9EF6-AAE368FF5BE7}" type="pres">
      <dgm:prSet presAssocID="{23EF7A59-C8C8-4C2D-9A16-4CB7851AA28F}" presName="arrowWedge1" presStyleLbl="fgSibTrans2D1" presStyleIdx="0" presStyleCnt="4"/>
      <dgm:spPr>
        <a:solidFill>
          <a:srgbClr val="D3D7BD"/>
        </a:solidFill>
      </dgm:spPr>
    </dgm:pt>
    <dgm:pt modelId="{C6F96126-D805-4477-AAD7-53631ED977DE}" type="pres">
      <dgm:prSet presAssocID="{3D5E0251-0B1C-4C35-A3BB-2C0AF5CC3531}" presName="arrowWedge2" presStyleLbl="fgSibTrans2D1" presStyleIdx="1" presStyleCnt="4"/>
      <dgm:spPr>
        <a:solidFill>
          <a:srgbClr val="EBEAD4"/>
        </a:solidFill>
      </dgm:spPr>
    </dgm:pt>
    <dgm:pt modelId="{6FA94E30-0ADD-4884-8E13-73C7A22953B4}" type="pres">
      <dgm:prSet presAssocID="{827EA93B-63DD-4755-86F7-E8D6D178FB13}" presName="arrowWedge3" presStyleLbl="fgSibTrans2D1" presStyleIdx="2" presStyleCnt="4"/>
      <dgm:spPr>
        <a:solidFill>
          <a:srgbClr val="BFC5CE"/>
        </a:solidFill>
      </dgm:spPr>
    </dgm:pt>
    <dgm:pt modelId="{80123FBC-08A6-41E5-ADAF-C2C91665ADDF}" type="pres">
      <dgm:prSet presAssocID="{4C1D7C04-CF52-4551-B7FA-010DC1CFCA24}" presName="arrowWedge4" presStyleLbl="fgSibTrans2D1" presStyleIdx="3" presStyleCnt="4"/>
      <dgm:spPr>
        <a:solidFill>
          <a:srgbClr val="8AB0D2"/>
        </a:solidFill>
      </dgm:spPr>
    </dgm:pt>
  </dgm:ptLst>
  <dgm:cxnLst>
    <dgm:cxn modelId="{F6FFD24E-5D22-4A89-9EF5-E29C4FFDF8E8}" type="presOf" srcId="{6703F67F-6AFE-404F-94FF-8F7C857EC8E0}" destId="{034773E0-659D-429D-8F60-570378E53E83}" srcOrd="0" destOrd="0" presId="urn:microsoft.com/office/officeart/2005/8/layout/cycle8"/>
    <dgm:cxn modelId="{A1ADBB49-C525-4D71-99DD-C496363825A7}" type="presOf" srcId="{7DB8F3C9-D8E8-45D8-AF62-1208A1D0127C}" destId="{DD0A5ADD-228E-4C02-BCDB-9823458864A5}" srcOrd="1" destOrd="0" presId="urn:microsoft.com/office/officeart/2005/8/layout/cycle8"/>
    <dgm:cxn modelId="{D23FBFF6-5513-4650-830D-42E05985271B}" type="presOf" srcId="{88BD44A7-D711-444B-AD70-645D6F1176B7}" destId="{227B6418-98EC-4371-B168-C7FA7C9FDBD9}" srcOrd="1" destOrd="0" presId="urn:microsoft.com/office/officeart/2005/8/layout/cycle8"/>
    <dgm:cxn modelId="{0C3A0699-8FE3-4EEF-A174-9D2B000CA919}" srcId="{A07428EE-441C-4123-B1AB-77778B16EE2C}" destId="{6703F67F-6AFE-404F-94FF-8F7C857EC8E0}" srcOrd="1" destOrd="0" parTransId="{06821859-19D7-45DD-AE16-7D861AF3985E}" sibTransId="{3D5E0251-0B1C-4C35-A3BB-2C0AF5CC3531}"/>
    <dgm:cxn modelId="{2FE4E9D0-E9E8-4458-9B49-4F84E409BDF4}" type="presOf" srcId="{6703F67F-6AFE-404F-94FF-8F7C857EC8E0}" destId="{1F0F0E3B-01C0-404F-85FC-8511B7F51CCD}" srcOrd="1" destOrd="0" presId="urn:microsoft.com/office/officeart/2005/8/layout/cycle8"/>
    <dgm:cxn modelId="{D7622DDF-94D9-40D6-820F-430F516DBD13}" srcId="{A07428EE-441C-4123-B1AB-77778B16EE2C}" destId="{9D3FA9DD-0BEB-4B9D-AE71-259D68E2A71E}" srcOrd="0" destOrd="0" parTransId="{54F63B9C-F4E2-4216-BD90-4765C5660A35}" sibTransId="{23EF7A59-C8C8-4C2D-9A16-4CB7851AA28F}"/>
    <dgm:cxn modelId="{33FF7888-DB79-4AEB-B0A6-FE791734D00C}" type="presOf" srcId="{A07428EE-441C-4123-B1AB-77778B16EE2C}" destId="{05A10C99-7A3F-4218-B1DE-2A3B7AD0F20F}" srcOrd="0" destOrd="0" presId="urn:microsoft.com/office/officeart/2005/8/layout/cycle8"/>
    <dgm:cxn modelId="{8253F522-4F1B-4A7A-B8D8-8910DB261876}" type="presOf" srcId="{9D3FA9DD-0BEB-4B9D-AE71-259D68E2A71E}" destId="{A454486A-6FA0-44F7-AA15-49B8D8352980}" srcOrd="1" destOrd="0" presId="urn:microsoft.com/office/officeart/2005/8/layout/cycle8"/>
    <dgm:cxn modelId="{40A21F05-E20A-412C-B970-BA5750AE53E1}" type="presOf" srcId="{88BD44A7-D711-444B-AD70-645D6F1176B7}" destId="{08126B53-BBBB-4F99-AFBC-B200C364C3A5}" srcOrd="0" destOrd="0" presId="urn:microsoft.com/office/officeart/2005/8/layout/cycle8"/>
    <dgm:cxn modelId="{1CFD779B-D1CF-429E-ABDA-62F0FEC4DC20}" type="presOf" srcId="{9D3FA9DD-0BEB-4B9D-AE71-259D68E2A71E}" destId="{2C460191-7C8E-4441-8D13-9779CBDED276}" srcOrd="0" destOrd="0" presId="urn:microsoft.com/office/officeart/2005/8/layout/cycle8"/>
    <dgm:cxn modelId="{88224B91-40C4-47AC-891A-9AEC0CD0A4B5}" srcId="{A07428EE-441C-4123-B1AB-77778B16EE2C}" destId="{7DB8F3C9-D8E8-45D8-AF62-1208A1D0127C}" srcOrd="2" destOrd="0" parTransId="{44196B0D-AFF1-4841-B8FB-BBBAF99B64DF}" sibTransId="{827EA93B-63DD-4755-86F7-E8D6D178FB13}"/>
    <dgm:cxn modelId="{AF4D8D89-B3C1-4E37-9A3F-64540ECD0D75}" srcId="{A07428EE-441C-4123-B1AB-77778B16EE2C}" destId="{88BD44A7-D711-444B-AD70-645D6F1176B7}" srcOrd="3" destOrd="0" parTransId="{B35DB195-31DF-4EC6-8F71-C2B786934BCD}" sibTransId="{4C1D7C04-CF52-4551-B7FA-010DC1CFCA24}"/>
    <dgm:cxn modelId="{238C4E6E-4B80-4771-964F-340256724FD0}" type="presOf" srcId="{7DB8F3C9-D8E8-45D8-AF62-1208A1D0127C}" destId="{63145061-327A-4490-A247-CFC3441AB2C7}" srcOrd="0" destOrd="0" presId="urn:microsoft.com/office/officeart/2005/8/layout/cycle8"/>
    <dgm:cxn modelId="{E1C9C07A-E33A-4484-88E4-6CFA02F6C5F3}" type="presParOf" srcId="{05A10C99-7A3F-4218-B1DE-2A3B7AD0F20F}" destId="{2C460191-7C8E-4441-8D13-9779CBDED276}" srcOrd="0" destOrd="0" presId="urn:microsoft.com/office/officeart/2005/8/layout/cycle8"/>
    <dgm:cxn modelId="{881AF093-80D6-472F-9542-FAD3D4AE34E6}" type="presParOf" srcId="{05A10C99-7A3F-4218-B1DE-2A3B7AD0F20F}" destId="{DE3B39FC-99C7-4F0F-8E1D-1F2D5609D10F}" srcOrd="1" destOrd="0" presId="urn:microsoft.com/office/officeart/2005/8/layout/cycle8"/>
    <dgm:cxn modelId="{CD07653E-5B32-490D-B4A3-3FA2F7DE3611}" type="presParOf" srcId="{05A10C99-7A3F-4218-B1DE-2A3B7AD0F20F}" destId="{AFEE96E7-93BF-4863-BDBF-41FBCE42861D}" srcOrd="2" destOrd="0" presId="urn:microsoft.com/office/officeart/2005/8/layout/cycle8"/>
    <dgm:cxn modelId="{23AED950-DF2E-46A5-9621-1F076F5C0888}" type="presParOf" srcId="{05A10C99-7A3F-4218-B1DE-2A3B7AD0F20F}" destId="{A454486A-6FA0-44F7-AA15-49B8D8352980}" srcOrd="3" destOrd="0" presId="urn:microsoft.com/office/officeart/2005/8/layout/cycle8"/>
    <dgm:cxn modelId="{C33CE89D-EBF7-4A88-B821-9949ACAB2A76}" type="presParOf" srcId="{05A10C99-7A3F-4218-B1DE-2A3B7AD0F20F}" destId="{034773E0-659D-429D-8F60-570378E53E83}" srcOrd="4" destOrd="0" presId="urn:microsoft.com/office/officeart/2005/8/layout/cycle8"/>
    <dgm:cxn modelId="{358FFF65-ED9A-41EE-9723-AD50C592114A}" type="presParOf" srcId="{05A10C99-7A3F-4218-B1DE-2A3B7AD0F20F}" destId="{FFD77BED-1D9E-4167-B74B-17C8B3C8F8DB}" srcOrd="5" destOrd="0" presId="urn:microsoft.com/office/officeart/2005/8/layout/cycle8"/>
    <dgm:cxn modelId="{28209025-AAFC-4C31-97B0-DBEF11120282}" type="presParOf" srcId="{05A10C99-7A3F-4218-B1DE-2A3B7AD0F20F}" destId="{E5F0A758-E131-4D9B-9724-44A7A98E98DB}" srcOrd="6" destOrd="0" presId="urn:microsoft.com/office/officeart/2005/8/layout/cycle8"/>
    <dgm:cxn modelId="{876C4848-EBD5-4C59-9E66-06644C20B8AA}" type="presParOf" srcId="{05A10C99-7A3F-4218-B1DE-2A3B7AD0F20F}" destId="{1F0F0E3B-01C0-404F-85FC-8511B7F51CCD}" srcOrd="7" destOrd="0" presId="urn:microsoft.com/office/officeart/2005/8/layout/cycle8"/>
    <dgm:cxn modelId="{A16D7E7C-4A0A-45C0-AFC3-4253B8D45BAA}" type="presParOf" srcId="{05A10C99-7A3F-4218-B1DE-2A3B7AD0F20F}" destId="{63145061-327A-4490-A247-CFC3441AB2C7}" srcOrd="8" destOrd="0" presId="urn:microsoft.com/office/officeart/2005/8/layout/cycle8"/>
    <dgm:cxn modelId="{3895F271-F5AE-4C9F-8B91-D2FE8E445A80}" type="presParOf" srcId="{05A10C99-7A3F-4218-B1DE-2A3B7AD0F20F}" destId="{81C00025-4AC2-41DE-9F7D-D42465CA9667}" srcOrd="9" destOrd="0" presId="urn:microsoft.com/office/officeart/2005/8/layout/cycle8"/>
    <dgm:cxn modelId="{198D18FD-C4B3-4616-9C08-BB9F20B55FFB}" type="presParOf" srcId="{05A10C99-7A3F-4218-B1DE-2A3B7AD0F20F}" destId="{55842BFB-FF8E-46A6-9E5A-F0BE2CEB1433}" srcOrd="10" destOrd="0" presId="urn:microsoft.com/office/officeart/2005/8/layout/cycle8"/>
    <dgm:cxn modelId="{D0AB1540-74B2-4393-AFB1-07FF8AAD2155}" type="presParOf" srcId="{05A10C99-7A3F-4218-B1DE-2A3B7AD0F20F}" destId="{DD0A5ADD-228E-4C02-BCDB-9823458864A5}" srcOrd="11" destOrd="0" presId="urn:microsoft.com/office/officeart/2005/8/layout/cycle8"/>
    <dgm:cxn modelId="{F927F274-C8A1-4744-B679-ECB10360CAE7}" type="presParOf" srcId="{05A10C99-7A3F-4218-B1DE-2A3B7AD0F20F}" destId="{08126B53-BBBB-4F99-AFBC-B200C364C3A5}" srcOrd="12" destOrd="0" presId="urn:microsoft.com/office/officeart/2005/8/layout/cycle8"/>
    <dgm:cxn modelId="{22EC7704-5BF2-4F94-BF6B-2300FBE036BC}" type="presParOf" srcId="{05A10C99-7A3F-4218-B1DE-2A3B7AD0F20F}" destId="{086A0301-B58C-4745-A801-7307A0E543B0}" srcOrd="13" destOrd="0" presId="urn:microsoft.com/office/officeart/2005/8/layout/cycle8"/>
    <dgm:cxn modelId="{7EDE88D8-5A0E-4263-B506-3FC941661934}" type="presParOf" srcId="{05A10C99-7A3F-4218-B1DE-2A3B7AD0F20F}" destId="{EF41CC0A-1B09-43B6-931A-1637BCC81DB7}" srcOrd="14" destOrd="0" presId="urn:microsoft.com/office/officeart/2005/8/layout/cycle8"/>
    <dgm:cxn modelId="{37255DF5-71E7-444A-9AC0-B331560DB73E}" type="presParOf" srcId="{05A10C99-7A3F-4218-B1DE-2A3B7AD0F20F}" destId="{227B6418-98EC-4371-B168-C7FA7C9FDBD9}" srcOrd="15" destOrd="0" presId="urn:microsoft.com/office/officeart/2005/8/layout/cycle8"/>
    <dgm:cxn modelId="{A7AF1CE8-F814-4514-BC47-817CCFEAE37E}" type="presParOf" srcId="{05A10C99-7A3F-4218-B1DE-2A3B7AD0F20F}" destId="{1B7EA69E-0AF8-4172-9EF6-AAE368FF5BE7}" srcOrd="16" destOrd="0" presId="urn:microsoft.com/office/officeart/2005/8/layout/cycle8"/>
    <dgm:cxn modelId="{EABA30B1-CC9A-401E-A205-A140C03268A6}" type="presParOf" srcId="{05A10C99-7A3F-4218-B1DE-2A3B7AD0F20F}" destId="{C6F96126-D805-4477-AAD7-53631ED977DE}" srcOrd="17" destOrd="0" presId="urn:microsoft.com/office/officeart/2005/8/layout/cycle8"/>
    <dgm:cxn modelId="{43AC1203-76DC-48B8-8905-87A727EE11E3}" type="presParOf" srcId="{05A10C99-7A3F-4218-B1DE-2A3B7AD0F20F}" destId="{6FA94E30-0ADD-4884-8E13-73C7A22953B4}" srcOrd="18" destOrd="0" presId="urn:microsoft.com/office/officeart/2005/8/layout/cycle8"/>
    <dgm:cxn modelId="{6EEF2385-32DE-47C7-9063-245E083B8499}" type="presParOf" srcId="{05A10C99-7A3F-4218-B1DE-2A3B7AD0F20F}" destId="{80123FBC-08A6-41E5-ADAF-C2C91665ADD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88950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88950"/>
          </a:xfrm>
          <a:prstGeom prst="rect">
            <a:avLst/>
          </a:prstGeom>
        </p:spPr>
        <p:txBody>
          <a:bodyPr vert="horz" lIns="91409" tIns="45705" rIns="91409" bIns="45705" rtlCol="0"/>
          <a:lstStyle>
            <a:lvl1pPr algn="r">
              <a:defRPr sz="1200"/>
            </a:lvl1pPr>
          </a:lstStyle>
          <a:p>
            <a:pPr>
              <a:defRPr/>
            </a:pPr>
            <a:fld id="{BD905B14-9428-4959-945F-F83BF8FBFB13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88950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88950"/>
          </a:xfrm>
          <a:prstGeom prst="rect">
            <a:avLst/>
          </a:prstGeom>
        </p:spPr>
        <p:txBody>
          <a:bodyPr vert="horz" lIns="91409" tIns="45705" rIns="91409" bIns="45705" rtlCol="0" anchor="b"/>
          <a:lstStyle>
            <a:lvl1pPr algn="r">
              <a:defRPr sz="1200"/>
            </a:lvl1pPr>
          </a:lstStyle>
          <a:p>
            <a:pPr>
              <a:defRPr/>
            </a:pPr>
            <a:fld id="{3F068EED-7B9E-4878-BC99-70E60BE161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88950"/>
          </a:xfrm>
          <a:prstGeom prst="rect">
            <a:avLst/>
          </a:prstGeom>
        </p:spPr>
        <p:txBody>
          <a:bodyPr vert="horz" lIns="89874" tIns="44937" rIns="89874" bIns="44937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6663" y="0"/>
            <a:ext cx="2890837" cy="488950"/>
          </a:xfrm>
          <a:prstGeom prst="rect">
            <a:avLst/>
          </a:prstGeom>
        </p:spPr>
        <p:txBody>
          <a:bodyPr vert="horz" lIns="89874" tIns="44937" rIns="89874" bIns="44937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623D63F-967F-43A2-82AE-27A66D19333F}" type="datetimeFigureOut">
              <a:rPr lang="ru-RU"/>
              <a:pPr>
                <a:defRPr/>
              </a:pPr>
              <a:t>16.09.2016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200" y="733425"/>
            <a:ext cx="6516688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74" tIns="44937" rIns="89874" bIns="44937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43438"/>
            <a:ext cx="5335588" cy="4398962"/>
          </a:xfrm>
          <a:prstGeom prst="rect">
            <a:avLst/>
          </a:prstGeom>
        </p:spPr>
        <p:txBody>
          <a:bodyPr vert="horz" lIns="89874" tIns="44937" rIns="89874" bIns="44937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90838" cy="488950"/>
          </a:xfrm>
          <a:prstGeom prst="rect">
            <a:avLst/>
          </a:prstGeom>
        </p:spPr>
        <p:txBody>
          <a:bodyPr vert="horz" lIns="89874" tIns="44937" rIns="89874" bIns="44937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6663" y="9285288"/>
            <a:ext cx="2890837" cy="488950"/>
          </a:xfrm>
          <a:prstGeom prst="rect">
            <a:avLst/>
          </a:prstGeom>
        </p:spPr>
        <p:txBody>
          <a:bodyPr vert="horz" lIns="89874" tIns="44937" rIns="89874" bIns="44937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CCC2066-6228-4ED2-AA42-94A02567C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D02EF7-4373-439F-A304-C1A879207C8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9" y="2841780"/>
            <a:ext cx="4498267" cy="301267"/>
          </a:xfrm>
        </p:spPr>
        <p:txBody>
          <a:bodyPr/>
          <a:lstStyle>
            <a:lvl1pPr algn="l">
              <a:defRPr sz="2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8031" y="3435846"/>
            <a:ext cx="3704456" cy="35917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102F4-5215-4865-B217-1F0C6A08C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62970-69F0-445C-9566-B39E6474FB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Рисунок1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108012"/>
            <a:ext cx="7931224" cy="519522"/>
          </a:xfrm>
        </p:spPr>
        <p:txBody>
          <a:bodyPr anchor="t"/>
          <a:lstStyle>
            <a:lvl1pPr algn="l">
              <a:defRPr sz="22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107950" y="4870450"/>
            <a:ext cx="5903913" cy="2730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fld id="{DB8E7410-0C95-4C2E-9A0E-A2AB62BEDF01}" type="slidenum">
              <a:rPr lang="ru-RU"/>
              <a:pPr/>
              <a:t>‹#›</a:t>
            </a:fld>
            <a:r>
              <a:rPr lang="ru-RU"/>
              <a:t> </a:t>
            </a:r>
            <a:r>
              <a:rPr lang="en-US"/>
              <a:t>| </a:t>
            </a:r>
            <a:r>
              <a:rPr lang="ru-RU"/>
              <a:t>Пригородный железнодорожный транспорт РФ</a:t>
            </a:r>
            <a:r>
              <a:rPr lang="en-US"/>
              <a:t> | 25.08.10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47C23-2087-41D9-84C4-B7323111F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DD2C8-445C-44DB-80DB-26CBC33FF0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CF09A-0913-456B-A48A-8772E67D6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F0C9-09D9-4578-9CC4-C13B2ABBFD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120AE-B433-4652-993D-833C0C7D9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3F679-9619-4FEB-BE67-FE8B18FE7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8FD20-DC5F-4C57-85EB-3C1F13D94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18291-93EF-4F07-B949-BE2E60E84D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837113"/>
            <a:ext cx="9144000" cy="314325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27063"/>
          </a:xfrm>
          <a:prstGeom prst="rect">
            <a:avLst/>
          </a:prstGeom>
          <a:solidFill>
            <a:srgbClr val="D3D3D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28" name="Заголовок 1"/>
          <p:cNvSpPr>
            <a:spLocks noGrp="1"/>
          </p:cNvSpPr>
          <p:nvPr>
            <p:ph type="title"/>
          </p:nvPr>
        </p:nvSpPr>
        <p:spPr bwMode="auto">
          <a:xfrm>
            <a:off x="0" y="103188"/>
            <a:ext cx="82296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179388" y="788988"/>
            <a:ext cx="876935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34925" y="4851400"/>
            <a:ext cx="32385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6D55E0AF-E68A-480F-9563-1ADB672B33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8244408" y="4888856"/>
            <a:ext cx="632618" cy="209618"/>
            <a:chOff x="6402288" y="5402560"/>
            <a:chExt cx="1200150" cy="530225"/>
          </a:xfrm>
          <a:solidFill>
            <a:srgbClr val="C00000"/>
          </a:solidFill>
        </p:grpSpPr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7164288" y="5402560"/>
              <a:ext cx="438150" cy="398463"/>
            </a:xfrm>
            <a:custGeom>
              <a:avLst/>
              <a:gdLst>
                <a:gd name="T0" fmla="*/ 164 w 276"/>
                <a:gd name="T1" fmla="*/ 0 h 251"/>
                <a:gd name="T2" fmla="*/ 179 w 276"/>
                <a:gd name="T3" fmla="*/ 1 h 251"/>
                <a:gd name="T4" fmla="*/ 195 w 276"/>
                <a:gd name="T5" fmla="*/ 2 h 251"/>
                <a:gd name="T6" fmla="*/ 212 w 276"/>
                <a:gd name="T7" fmla="*/ 5 h 251"/>
                <a:gd name="T8" fmla="*/ 228 w 276"/>
                <a:gd name="T9" fmla="*/ 11 h 251"/>
                <a:gd name="T10" fmla="*/ 243 w 276"/>
                <a:gd name="T11" fmla="*/ 20 h 251"/>
                <a:gd name="T12" fmla="*/ 255 w 276"/>
                <a:gd name="T13" fmla="*/ 33 h 251"/>
                <a:gd name="T14" fmla="*/ 265 w 276"/>
                <a:gd name="T15" fmla="*/ 47 h 251"/>
                <a:gd name="T16" fmla="*/ 270 w 276"/>
                <a:gd name="T17" fmla="*/ 63 h 251"/>
                <a:gd name="T18" fmla="*/ 274 w 276"/>
                <a:gd name="T19" fmla="*/ 77 h 251"/>
                <a:gd name="T20" fmla="*/ 275 w 276"/>
                <a:gd name="T21" fmla="*/ 90 h 251"/>
                <a:gd name="T22" fmla="*/ 276 w 276"/>
                <a:gd name="T23" fmla="*/ 101 h 251"/>
                <a:gd name="T24" fmla="*/ 275 w 276"/>
                <a:gd name="T25" fmla="*/ 155 h 251"/>
                <a:gd name="T26" fmla="*/ 275 w 276"/>
                <a:gd name="T27" fmla="*/ 167 h 251"/>
                <a:gd name="T28" fmla="*/ 272 w 276"/>
                <a:gd name="T29" fmla="*/ 181 h 251"/>
                <a:gd name="T30" fmla="*/ 268 w 276"/>
                <a:gd name="T31" fmla="*/ 196 h 251"/>
                <a:gd name="T32" fmla="*/ 260 w 276"/>
                <a:gd name="T33" fmla="*/ 211 h 251"/>
                <a:gd name="T34" fmla="*/ 249 w 276"/>
                <a:gd name="T35" fmla="*/ 225 h 251"/>
                <a:gd name="T36" fmla="*/ 235 w 276"/>
                <a:gd name="T37" fmla="*/ 235 h 251"/>
                <a:gd name="T38" fmla="*/ 220 w 276"/>
                <a:gd name="T39" fmla="*/ 243 h 251"/>
                <a:gd name="T40" fmla="*/ 203 w 276"/>
                <a:gd name="T41" fmla="*/ 247 h 251"/>
                <a:gd name="T42" fmla="*/ 187 w 276"/>
                <a:gd name="T43" fmla="*/ 250 h 251"/>
                <a:gd name="T44" fmla="*/ 171 w 276"/>
                <a:gd name="T45" fmla="*/ 250 h 251"/>
                <a:gd name="T46" fmla="*/ 101 w 276"/>
                <a:gd name="T47" fmla="*/ 251 h 251"/>
                <a:gd name="T48" fmla="*/ 82 w 276"/>
                <a:gd name="T49" fmla="*/ 250 h 251"/>
                <a:gd name="T50" fmla="*/ 66 w 276"/>
                <a:gd name="T51" fmla="*/ 246 h 251"/>
                <a:gd name="T52" fmla="*/ 52 w 276"/>
                <a:gd name="T53" fmla="*/ 240 h 251"/>
                <a:gd name="T54" fmla="*/ 40 w 276"/>
                <a:gd name="T55" fmla="*/ 229 h 251"/>
                <a:gd name="T56" fmla="*/ 13 w 276"/>
                <a:gd name="T57" fmla="*/ 195 h 251"/>
                <a:gd name="T58" fmla="*/ 6 w 276"/>
                <a:gd name="T59" fmla="*/ 186 h 251"/>
                <a:gd name="T60" fmla="*/ 2 w 276"/>
                <a:gd name="T61" fmla="*/ 177 h 251"/>
                <a:gd name="T62" fmla="*/ 0 w 276"/>
                <a:gd name="T63" fmla="*/ 167 h 251"/>
                <a:gd name="T64" fmla="*/ 2 w 276"/>
                <a:gd name="T65" fmla="*/ 157 h 251"/>
                <a:gd name="T66" fmla="*/ 7 w 276"/>
                <a:gd name="T67" fmla="*/ 148 h 251"/>
                <a:gd name="T68" fmla="*/ 13 w 276"/>
                <a:gd name="T69" fmla="*/ 139 h 251"/>
                <a:gd name="T70" fmla="*/ 160 w 276"/>
                <a:gd name="T71" fmla="*/ 84 h 251"/>
                <a:gd name="T72" fmla="*/ 90 w 276"/>
                <a:gd name="T73" fmla="*/ 177 h 251"/>
                <a:gd name="T74" fmla="*/ 86 w 276"/>
                <a:gd name="T75" fmla="*/ 184 h 251"/>
                <a:gd name="T76" fmla="*/ 84 w 276"/>
                <a:gd name="T77" fmla="*/ 191 h 251"/>
                <a:gd name="T78" fmla="*/ 85 w 276"/>
                <a:gd name="T79" fmla="*/ 199 h 251"/>
                <a:gd name="T80" fmla="*/ 89 w 276"/>
                <a:gd name="T81" fmla="*/ 205 h 251"/>
                <a:gd name="T82" fmla="*/ 96 w 276"/>
                <a:gd name="T83" fmla="*/ 208 h 251"/>
                <a:gd name="T84" fmla="*/ 106 w 276"/>
                <a:gd name="T85" fmla="*/ 209 h 251"/>
                <a:gd name="T86" fmla="*/ 168 w 276"/>
                <a:gd name="T87" fmla="*/ 208 h 251"/>
                <a:gd name="T88" fmla="*/ 177 w 276"/>
                <a:gd name="T89" fmla="*/ 207 h 251"/>
                <a:gd name="T90" fmla="*/ 185 w 276"/>
                <a:gd name="T91" fmla="*/ 202 h 251"/>
                <a:gd name="T92" fmla="*/ 190 w 276"/>
                <a:gd name="T93" fmla="*/ 194 h 251"/>
                <a:gd name="T94" fmla="*/ 191 w 276"/>
                <a:gd name="T95" fmla="*/ 185 h 251"/>
                <a:gd name="T96" fmla="*/ 192 w 276"/>
                <a:gd name="T97" fmla="*/ 69 h 251"/>
                <a:gd name="T98" fmla="*/ 191 w 276"/>
                <a:gd name="T99" fmla="*/ 61 h 251"/>
                <a:gd name="T100" fmla="*/ 188 w 276"/>
                <a:gd name="T101" fmla="*/ 53 h 251"/>
                <a:gd name="T102" fmla="*/ 181 w 276"/>
                <a:gd name="T103" fmla="*/ 46 h 251"/>
                <a:gd name="T104" fmla="*/ 172 w 276"/>
                <a:gd name="T105" fmla="*/ 43 h 251"/>
                <a:gd name="T106" fmla="*/ 164 w 276"/>
                <a:gd name="T107" fmla="*/ 42 h 251"/>
                <a:gd name="T108" fmla="*/ 55 w 276"/>
                <a:gd name="T109" fmla="*/ 26 h 251"/>
                <a:gd name="T110" fmla="*/ 56 w 276"/>
                <a:gd name="T111" fmla="*/ 18 h 251"/>
                <a:gd name="T112" fmla="*/ 59 w 276"/>
                <a:gd name="T113" fmla="*/ 11 h 251"/>
                <a:gd name="T114" fmla="*/ 66 w 276"/>
                <a:gd name="T115" fmla="*/ 4 h 251"/>
                <a:gd name="T116" fmla="*/ 74 w 276"/>
                <a:gd name="T117" fmla="*/ 1 h 251"/>
                <a:gd name="T118" fmla="*/ 81 w 276"/>
                <a:gd name="T119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6" h="251">
                  <a:moveTo>
                    <a:pt x="81" y="0"/>
                  </a:moveTo>
                  <a:lnTo>
                    <a:pt x="164" y="0"/>
                  </a:lnTo>
                  <a:lnTo>
                    <a:pt x="171" y="0"/>
                  </a:lnTo>
                  <a:lnTo>
                    <a:pt x="179" y="1"/>
                  </a:lnTo>
                  <a:lnTo>
                    <a:pt x="187" y="1"/>
                  </a:lnTo>
                  <a:lnTo>
                    <a:pt x="195" y="2"/>
                  </a:lnTo>
                  <a:lnTo>
                    <a:pt x="203" y="3"/>
                  </a:lnTo>
                  <a:lnTo>
                    <a:pt x="212" y="5"/>
                  </a:lnTo>
                  <a:lnTo>
                    <a:pt x="220" y="8"/>
                  </a:lnTo>
                  <a:lnTo>
                    <a:pt x="228" y="11"/>
                  </a:lnTo>
                  <a:lnTo>
                    <a:pt x="235" y="15"/>
                  </a:lnTo>
                  <a:lnTo>
                    <a:pt x="243" y="20"/>
                  </a:lnTo>
                  <a:lnTo>
                    <a:pt x="249" y="26"/>
                  </a:lnTo>
                  <a:lnTo>
                    <a:pt x="255" y="33"/>
                  </a:lnTo>
                  <a:lnTo>
                    <a:pt x="260" y="40"/>
                  </a:lnTo>
                  <a:lnTo>
                    <a:pt x="265" y="47"/>
                  </a:lnTo>
                  <a:lnTo>
                    <a:pt x="268" y="55"/>
                  </a:lnTo>
                  <a:lnTo>
                    <a:pt x="270" y="63"/>
                  </a:lnTo>
                  <a:lnTo>
                    <a:pt x="272" y="70"/>
                  </a:lnTo>
                  <a:lnTo>
                    <a:pt x="274" y="77"/>
                  </a:lnTo>
                  <a:lnTo>
                    <a:pt x="275" y="84"/>
                  </a:lnTo>
                  <a:lnTo>
                    <a:pt x="275" y="90"/>
                  </a:lnTo>
                  <a:lnTo>
                    <a:pt x="275" y="96"/>
                  </a:lnTo>
                  <a:lnTo>
                    <a:pt x="276" y="101"/>
                  </a:lnTo>
                  <a:lnTo>
                    <a:pt x="276" y="150"/>
                  </a:lnTo>
                  <a:lnTo>
                    <a:pt x="275" y="155"/>
                  </a:lnTo>
                  <a:lnTo>
                    <a:pt x="275" y="161"/>
                  </a:lnTo>
                  <a:lnTo>
                    <a:pt x="275" y="167"/>
                  </a:lnTo>
                  <a:lnTo>
                    <a:pt x="274" y="174"/>
                  </a:lnTo>
                  <a:lnTo>
                    <a:pt x="272" y="181"/>
                  </a:lnTo>
                  <a:lnTo>
                    <a:pt x="270" y="188"/>
                  </a:lnTo>
                  <a:lnTo>
                    <a:pt x="268" y="196"/>
                  </a:lnTo>
                  <a:lnTo>
                    <a:pt x="265" y="203"/>
                  </a:lnTo>
                  <a:lnTo>
                    <a:pt x="260" y="211"/>
                  </a:lnTo>
                  <a:lnTo>
                    <a:pt x="255" y="218"/>
                  </a:lnTo>
                  <a:lnTo>
                    <a:pt x="249" y="225"/>
                  </a:lnTo>
                  <a:lnTo>
                    <a:pt x="243" y="230"/>
                  </a:lnTo>
                  <a:lnTo>
                    <a:pt x="235" y="235"/>
                  </a:lnTo>
                  <a:lnTo>
                    <a:pt x="228" y="240"/>
                  </a:lnTo>
                  <a:lnTo>
                    <a:pt x="220" y="243"/>
                  </a:lnTo>
                  <a:lnTo>
                    <a:pt x="212" y="245"/>
                  </a:lnTo>
                  <a:lnTo>
                    <a:pt x="203" y="247"/>
                  </a:lnTo>
                  <a:lnTo>
                    <a:pt x="195" y="249"/>
                  </a:lnTo>
                  <a:lnTo>
                    <a:pt x="187" y="250"/>
                  </a:lnTo>
                  <a:lnTo>
                    <a:pt x="179" y="250"/>
                  </a:lnTo>
                  <a:lnTo>
                    <a:pt x="171" y="250"/>
                  </a:lnTo>
                  <a:lnTo>
                    <a:pt x="164" y="251"/>
                  </a:lnTo>
                  <a:lnTo>
                    <a:pt x="101" y="251"/>
                  </a:lnTo>
                  <a:lnTo>
                    <a:pt x="91" y="250"/>
                  </a:lnTo>
                  <a:lnTo>
                    <a:pt x="82" y="250"/>
                  </a:lnTo>
                  <a:lnTo>
                    <a:pt x="74" y="249"/>
                  </a:lnTo>
                  <a:lnTo>
                    <a:pt x="66" y="246"/>
                  </a:lnTo>
                  <a:lnTo>
                    <a:pt x="59" y="244"/>
                  </a:lnTo>
                  <a:lnTo>
                    <a:pt x="52" y="240"/>
                  </a:lnTo>
                  <a:lnTo>
                    <a:pt x="46" y="235"/>
                  </a:lnTo>
                  <a:lnTo>
                    <a:pt x="40" y="229"/>
                  </a:lnTo>
                  <a:lnTo>
                    <a:pt x="34" y="222"/>
                  </a:lnTo>
                  <a:lnTo>
                    <a:pt x="13" y="195"/>
                  </a:lnTo>
                  <a:lnTo>
                    <a:pt x="10" y="190"/>
                  </a:lnTo>
                  <a:lnTo>
                    <a:pt x="6" y="186"/>
                  </a:lnTo>
                  <a:lnTo>
                    <a:pt x="4" y="181"/>
                  </a:lnTo>
                  <a:lnTo>
                    <a:pt x="2" y="177"/>
                  </a:lnTo>
                  <a:lnTo>
                    <a:pt x="0" y="172"/>
                  </a:lnTo>
                  <a:lnTo>
                    <a:pt x="0" y="167"/>
                  </a:lnTo>
                  <a:lnTo>
                    <a:pt x="0" y="162"/>
                  </a:lnTo>
                  <a:lnTo>
                    <a:pt x="2" y="157"/>
                  </a:lnTo>
                  <a:lnTo>
                    <a:pt x="4" y="153"/>
                  </a:lnTo>
                  <a:lnTo>
                    <a:pt x="7" y="148"/>
                  </a:lnTo>
                  <a:lnTo>
                    <a:pt x="10" y="144"/>
                  </a:lnTo>
                  <a:lnTo>
                    <a:pt x="13" y="139"/>
                  </a:lnTo>
                  <a:lnTo>
                    <a:pt x="55" y="84"/>
                  </a:lnTo>
                  <a:lnTo>
                    <a:pt x="160" y="84"/>
                  </a:lnTo>
                  <a:lnTo>
                    <a:pt x="92" y="174"/>
                  </a:lnTo>
                  <a:lnTo>
                    <a:pt x="90" y="177"/>
                  </a:lnTo>
                  <a:lnTo>
                    <a:pt x="87" y="180"/>
                  </a:lnTo>
                  <a:lnTo>
                    <a:pt x="86" y="184"/>
                  </a:lnTo>
                  <a:lnTo>
                    <a:pt x="84" y="187"/>
                  </a:lnTo>
                  <a:lnTo>
                    <a:pt x="84" y="191"/>
                  </a:lnTo>
                  <a:lnTo>
                    <a:pt x="84" y="195"/>
                  </a:lnTo>
                  <a:lnTo>
                    <a:pt x="85" y="199"/>
                  </a:lnTo>
                  <a:lnTo>
                    <a:pt x="87" y="203"/>
                  </a:lnTo>
                  <a:lnTo>
                    <a:pt x="89" y="205"/>
                  </a:lnTo>
                  <a:lnTo>
                    <a:pt x="92" y="206"/>
                  </a:lnTo>
                  <a:lnTo>
                    <a:pt x="96" y="208"/>
                  </a:lnTo>
                  <a:lnTo>
                    <a:pt x="99" y="208"/>
                  </a:lnTo>
                  <a:lnTo>
                    <a:pt x="106" y="209"/>
                  </a:lnTo>
                  <a:lnTo>
                    <a:pt x="164" y="209"/>
                  </a:lnTo>
                  <a:lnTo>
                    <a:pt x="168" y="208"/>
                  </a:lnTo>
                  <a:lnTo>
                    <a:pt x="172" y="208"/>
                  </a:lnTo>
                  <a:lnTo>
                    <a:pt x="177" y="207"/>
                  </a:lnTo>
                  <a:lnTo>
                    <a:pt x="181" y="205"/>
                  </a:lnTo>
                  <a:lnTo>
                    <a:pt x="185" y="202"/>
                  </a:lnTo>
                  <a:lnTo>
                    <a:pt x="188" y="198"/>
                  </a:lnTo>
                  <a:lnTo>
                    <a:pt x="190" y="194"/>
                  </a:lnTo>
                  <a:lnTo>
                    <a:pt x="191" y="190"/>
                  </a:lnTo>
                  <a:lnTo>
                    <a:pt x="191" y="185"/>
                  </a:lnTo>
                  <a:lnTo>
                    <a:pt x="192" y="181"/>
                  </a:lnTo>
                  <a:lnTo>
                    <a:pt x="192" y="69"/>
                  </a:lnTo>
                  <a:lnTo>
                    <a:pt x="191" y="65"/>
                  </a:lnTo>
                  <a:lnTo>
                    <a:pt x="191" y="61"/>
                  </a:lnTo>
                  <a:lnTo>
                    <a:pt x="190" y="57"/>
                  </a:lnTo>
                  <a:lnTo>
                    <a:pt x="188" y="53"/>
                  </a:lnTo>
                  <a:lnTo>
                    <a:pt x="185" y="49"/>
                  </a:lnTo>
                  <a:lnTo>
                    <a:pt x="181" y="46"/>
                  </a:lnTo>
                  <a:lnTo>
                    <a:pt x="177" y="44"/>
                  </a:lnTo>
                  <a:lnTo>
                    <a:pt x="172" y="43"/>
                  </a:lnTo>
                  <a:lnTo>
                    <a:pt x="168" y="42"/>
                  </a:lnTo>
                  <a:lnTo>
                    <a:pt x="164" y="42"/>
                  </a:lnTo>
                  <a:lnTo>
                    <a:pt x="55" y="42"/>
                  </a:lnTo>
                  <a:lnTo>
                    <a:pt x="55" y="26"/>
                  </a:lnTo>
                  <a:lnTo>
                    <a:pt x="55" y="22"/>
                  </a:lnTo>
                  <a:lnTo>
                    <a:pt x="56" y="18"/>
                  </a:lnTo>
                  <a:lnTo>
                    <a:pt x="57" y="15"/>
                  </a:lnTo>
                  <a:lnTo>
                    <a:pt x="59" y="11"/>
                  </a:lnTo>
                  <a:lnTo>
                    <a:pt x="62" y="7"/>
                  </a:lnTo>
                  <a:lnTo>
                    <a:pt x="66" y="4"/>
                  </a:lnTo>
                  <a:lnTo>
                    <a:pt x="70" y="2"/>
                  </a:lnTo>
                  <a:lnTo>
                    <a:pt x="74" y="1"/>
                  </a:lnTo>
                  <a:lnTo>
                    <a:pt x="78" y="0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6851550" y="5535910"/>
              <a:ext cx="366712" cy="265113"/>
            </a:xfrm>
            <a:custGeom>
              <a:avLst/>
              <a:gdLst>
                <a:gd name="T0" fmla="*/ 126 w 231"/>
                <a:gd name="T1" fmla="*/ 0 h 167"/>
                <a:gd name="T2" fmla="*/ 231 w 231"/>
                <a:gd name="T3" fmla="*/ 0 h 167"/>
                <a:gd name="T4" fmla="*/ 105 w 231"/>
                <a:gd name="T5" fmla="*/ 167 h 167"/>
                <a:gd name="T6" fmla="*/ 0 w 231"/>
                <a:gd name="T7" fmla="*/ 167 h 167"/>
                <a:gd name="T8" fmla="*/ 126 w 231"/>
                <a:gd name="T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1" h="167">
                  <a:moveTo>
                    <a:pt x="126" y="0"/>
                  </a:moveTo>
                  <a:lnTo>
                    <a:pt x="231" y="0"/>
                  </a:lnTo>
                  <a:lnTo>
                    <a:pt x="105" y="167"/>
                  </a:lnTo>
                  <a:lnTo>
                    <a:pt x="0" y="167"/>
                  </a:lnTo>
                  <a:lnTo>
                    <a:pt x="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6402288" y="5535910"/>
              <a:ext cx="504825" cy="396875"/>
            </a:xfrm>
            <a:custGeom>
              <a:avLst/>
              <a:gdLst>
                <a:gd name="T0" fmla="*/ 26 w 318"/>
                <a:gd name="T1" fmla="*/ 0 h 250"/>
                <a:gd name="T2" fmla="*/ 216 w 318"/>
                <a:gd name="T3" fmla="*/ 0 h 250"/>
                <a:gd name="T4" fmla="*/ 226 w 318"/>
                <a:gd name="T5" fmla="*/ 0 h 250"/>
                <a:gd name="T6" fmla="*/ 235 w 318"/>
                <a:gd name="T7" fmla="*/ 1 h 250"/>
                <a:gd name="T8" fmla="*/ 244 w 318"/>
                <a:gd name="T9" fmla="*/ 2 h 250"/>
                <a:gd name="T10" fmla="*/ 252 w 318"/>
                <a:gd name="T11" fmla="*/ 4 h 250"/>
                <a:gd name="T12" fmla="*/ 259 w 318"/>
                <a:gd name="T13" fmla="*/ 6 h 250"/>
                <a:gd name="T14" fmla="*/ 266 w 318"/>
                <a:gd name="T15" fmla="*/ 11 h 250"/>
                <a:gd name="T16" fmla="*/ 272 w 318"/>
                <a:gd name="T17" fmla="*/ 16 h 250"/>
                <a:gd name="T18" fmla="*/ 278 w 318"/>
                <a:gd name="T19" fmla="*/ 21 h 250"/>
                <a:gd name="T20" fmla="*/ 283 w 318"/>
                <a:gd name="T21" fmla="*/ 28 h 250"/>
                <a:gd name="T22" fmla="*/ 305 w 318"/>
                <a:gd name="T23" fmla="*/ 55 h 250"/>
                <a:gd name="T24" fmla="*/ 308 w 318"/>
                <a:gd name="T25" fmla="*/ 60 h 250"/>
                <a:gd name="T26" fmla="*/ 311 w 318"/>
                <a:gd name="T27" fmla="*/ 65 h 250"/>
                <a:gd name="T28" fmla="*/ 314 w 318"/>
                <a:gd name="T29" fmla="*/ 69 h 250"/>
                <a:gd name="T30" fmla="*/ 316 w 318"/>
                <a:gd name="T31" fmla="*/ 73 h 250"/>
                <a:gd name="T32" fmla="*/ 317 w 318"/>
                <a:gd name="T33" fmla="*/ 78 h 250"/>
                <a:gd name="T34" fmla="*/ 318 w 318"/>
                <a:gd name="T35" fmla="*/ 83 h 250"/>
                <a:gd name="T36" fmla="*/ 317 w 318"/>
                <a:gd name="T37" fmla="*/ 88 h 250"/>
                <a:gd name="T38" fmla="*/ 316 w 318"/>
                <a:gd name="T39" fmla="*/ 93 h 250"/>
                <a:gd name="T40" fmla="*/ 314 w 318"/>
                <a:gd name="T41" fmla="*/ 97 h 250"/>
                <a:gd name="T42" fmla="*/ 311 w 318"/>
                <a:gd name="T43" fmla="*/ 102 h 250"/>
                <a:gd name="T44" fmla="*/ 308 w 318"/>
                <a:gd name="T45" fmla="*/ 106 h 250"/>
                <a:gd name="T46" fmla="*/ 305 w 318"/>
                <a:gd name="T47" fmla="*/ 111 h 250"/>
                <a:gd name="T48" fmla="*/ 262 w 318"/>
                <a:gd name="T49" fmla="*/ 167 h 250"/>
                <a:gd name="T50" fmla="*/ 157 w 318"/>
                <a:gd name="T51" fmla="*/ 167 h 250"/>
                <a:gd name="T52" fmla="*/ 226 w 318"/>
                <a:gd name="T53" fmla="*/ 76 h 250"/>
                <a:gd name="T54" fmla="*/ 228 w 318"/>
                <a:gd name="T55" fmla="*/ 73 h 250"/>
                <a:gd name="T56" fmla="*/ 230 w 318"/>
                <a:gd name="T57" fmla="*/ 70 h 250"/>
                <a:gd name="T58" fmla="*/ 232 w 318"/>
                <a:gd name="T59" fmla="*/ 66 h 250"/>
                <a:gd name="T60" fmla="*/ 233 w 318"/>
                <a:gd name="T61" fmla="*/ 63 h 250"/>
                <a:gd name="T62" fmla="*/ 234 w 318"/>
                <a:gd name="T63" fmla="*/ 59 h 250"/>
                <a:gd name="T64" fmla="*/ 234 w 318"/>
                <a:gd name="T65" fmla="*/ 55 h 250"/>
                <a:gd name="T66" fmla="*/ 233 w 318"/>
                <a:gd name="T67" fmla="*/ 51 h 250"/>
                <a:gd name="T68" fmla="*/ 231 w 318"/>
                <a:gd name="T69" fmla="*/ 48 h 250"/>
                <a:gd name="T70" fmla="*/ 228 w 318"/>
                <a:gd name="T71" fmla="*/ 45 h 250"/>
                <a:gd name="T72" fmla="*/ 225 w 318"/>
                <a:gd name="T73" fmla="*/ 44 h 250"/>
                <a:gd name="T74" fmla="*/ 222 w 318"/>
                <a:gd name="T75" fmla="*/ 43 h 250"/>
                <a:gd name="T76" fmla="*/ 219 w 318"/>
                <a:gd name="T77" fmla="*/ 42 h 250"/>
                <a:gd name="T78" fmla="*/ 215 w 318"/>
                <a:gd name="T79" fmla="*/ 42 h 250"/>
                <a:gd name="T80" fmla="*/ 212 w 318"/>
                <a:gd name="T81" fmla="*/ 42 h 250"/>
                <a:gd name="T82" fmla="*/ 126 w 318"/>
                <a:gd name="T83" fmla="*/ 42 h 250"/>
                <a:gd name="T84" fmla="*/ 126 w 318"/>
                <a:gd name="T85" fmla="*/ 250 h 250"/>
                <a:gd name="T86" fmla="*/ 42 w 318"/>
                <a:gd name="T87" fmla="*/ 250 h 250"/>
                <a:gd name="T88" fmla="*/ 42 w 318"/>
                <a:gd name="T89" fmla="*/ 42 h 250"/>
                <a:gd name="T90" fmla="*/ 0 w 318"/>
                <a:gd name="T91" fmla="*/ 42 h 250"/>
                <a:gd name="T92" fmla="*/ 0 w 318"/>
                <a:gd name="T93" fmla="*/ 25 h 250"/>
                <a:gd name="T94" fmla="*/ 0 w 318"/>
                <a:gd name="T95" fmla="*/ 22 h 250"/>
                <a:gd name="T96" fmla="*/ 1 w 318"/>
                <a:gd name="T97" fmla="*/ 18 h 250"/>
                <a:gd name="T98" fmla="*/ 2 w 318"/>
                <a:gd name="T99" fmla="*/ 14 h 250"/>
                <a:gd name="T100" fmla="*/ 4 w 318"/>
                <a:gd name="T101" fmla="*/ 10 h 250"/>
                <a:gd name="T102" fmla="*/ 7 w 318"/>
                <a:gd name="T103" fmla="*/ 6 h 250"/>
                <a:gd name="T104" fmla="*/ 11 w 318"/>
                <a:gd name="T105" fmla="*/ 4 h 250"/>
                <a:gd name="T106" fmla="*/ 15 w 318"/>
                <a:gd name="T107" fmla="*/ 2 h 250"/>
                <a:gd name="T108" fmla="*/ 18 w 318"/>
                <a:gd name="T109" fmla="*/ 1 h 250"/>
                <a:gd name="T110" fmla="*/ 22 w 318"/>
                <a:gd name="T111" fmla="*/ 0 h 250"/>
                <a:gd name="T112" fmla="*/ 26 w 318"/>
                <a:gd name="T113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18" h="250">
                  <a:moveTo>
                    <a:pt x="26" y="0"/>
                  </a:moveTo>
                  <a:lnTo>
                    <a:pt x="216" y="0"/>
                  </a:lnTo>
                  <a:lnTo>
                    <a:pt x="226" y="0"/>
                  </a:lnTo>
                  <a:lnTo>
                    <a:pt x="235" y="1"/>
                  </a:lnTo>
                  <a:lnTo>
                    <a:pt x="244" y="2"/>
                  </a:lnTo>
                  <a:lnTo>
                    <a:pt x="252" y="4"/>
                  </a:lnTo>
                  <a:lnTo>
                    <a:pt x="259" y="6"/>
                  </a:lnTo>
                  <a:lnTo>
                    <a:pt x="266" y="11"/>
                  </a:lnTo>
                  <a:lnTo>
                    <a:pt x="272" y="16"/>
                  </a:lnTo>
                  <a:lnTo>
                    <a:pt x="278" y="21"/>
                  </a:lnTo>
                  <a:lnTo>
                    <a:pt x="283" y="28"/>
                  </a:lnTo>
                  <a:lnTo>
                    <a:pt x="305" y="55"/>
                  </a:lnTo>
                  <a:lnTo>
                    <a:pt x="308" y="60"/>
                  </a:lnTo>
                  <a:lnTo>
                    <a:pt x="311" y="65"/>
                  </a:lnTo>
                  <a:lnTo>
                    <a:pt x="314" y="69"/>
                  </a:lnTo>
                  <a:lnTo>
                    <a:pt x="316" y="73"/>
                  </a:lnTo>
                  <a:lnTo>
                    <a:pt x="317" y="78"/>
                  </a:lnTo>
                  <a:lnTo>
                    <a:pt x="318" y="83"/>
                  </a:lnTo>
                  <a:lnTo>
                    <a:pt x="317" y="88"/>
                  </a:lnTo>
                  <a:lnTo>
                    <a:pt x="316" y="93"/>
                  </a:lnTo>
                  <a:lnTo>
                    <a:pt x="314" y="97"/>
                  </a:lnTo>
                  <a:lnTo>
                    <a:pt x="311" y="102"/>
                  </a:lnTo>
                  <a:lnTo>
                    <a:pt x="308" y="106"/>
                  </a:lnTo>
                  <a:lnTo>
                    <a:pt x="305" y="111"/>
                  </a:lnTo>
                  <a:lnTo>
                    <a:pt x="262" y="167"/>
                  </a:lnTo>
                  <a:lnTo>
                    <a:pt x="157" y="167"/>
                  </a:lnTo>
                  <a:lnTo>
                    <a:pt x="226" y="76"/>
                  </a:lnTo>
                  <a:lnTo>
                    <a:pt x="228" y="73"/>
                  </a:lnTo>
                  <a:lnTo>
                    <a:pt x="230" y="70"/>
                  </a:lnTo>
                  <a:lnTo>
                    <a:pt x="232" y="66"/>
                  </a:lnTo>
                  <a:lnTo>
                    <a:pt x="233" y="63"/>
                  </a:lnTo>
                  <a:lnTo>
                    <a:pt x="234" y="59"/>
                  </a:lnTo>
                  <a:lnTo>
                    <a:pt x="234" y="55"/>
                  </a:lnTo>
                  <a:lnTo>
                    <a:pt x="233" y="51"/>
                  </a:lnTo>
                  <a:lnTo>
                    <a:pt x="231" y="48"/>
                  </a:lnTo>
                  <a:lnTo>
                    <a:pt x="228" y="45"/>
                  </a:lnTo>
                  <a:lnTo>
                    <a:pt x="225" y="44"/>
                  </a:lnTo>
                  <a:lnTo>
                    <a:pt x="222" y="43"/>
                  </a:lnTo>
                  <a:lnTo>
                    <a:pt x="219" y="42"/>
                  </a:lnTo>
                  <a:lnTo>
                    <a:pt x="215" y="42"/>
                  </a:lnTo>
                  <a:lnTo>
                    <a:pt x="212" y="42"/>
                  </a:lnTo>
                  <a:lnTo>
                    <a:pt x="126" y="42"/>
                  </a:lnTo>
                  <a:lnTo>
                    <a:pt x="126" y="250"/>
                  </a:lnTo>
                  <a:lnTo>
                    <a:pt x="42" y="250"/>
                  </a:lnTo>
                  <a:lnTo>
                    <a:pt x="42" y="42"/>
                  </a:lnTo>
                  <a:lnTo>
                    <a:pt x="0" y="42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4" y="10"/>
                  </a:lnTo>
                  <a:lnTo>
                    <a:pt x="7" y="6"/>
                  </a:lnTo>
                  <a:lnTo>
                    <a:pt x="11" y="4"/>
                  </a:lnTo>
                  <a:lnTo>
                    <a:pt x="15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179388" y="123825"/>
            <a:ext cx="8964612" cy="628650"/>
          </a:xfrm>
        </p:spPr>
        <p:txBody>
          <a:bodyPr/>
          <a:lstStyle/>
          <a:p>
            <a:r>
              <a:rPr lang="ru-RU" sz="1800" smtClean="0"/>
              <a:t>Основные направления «Рабочей группы по обеспечению доступности железнодорожного транспорта для маломобильных пассажиров»</a:t>
            </a:r>
            <a:r>
              <a:rPr lang="ru-RU" sz="1800" b="1" smtClean="0"/>
              <a:t/>
            </a:r>
            <a:br>
              <a:rPr lang="ru-RU" sz="1800" b="1" smtClean="0"/>
            </a:br>
            <a:endParaRPr lang="ru-RU" sz="1800" smtClean="0"/>
          </a:p>
        </p:txBody>
      </p:sp>
      <p:sp>
        <p:nvSpPr>
          <p:cNvPr id="16386" name="Номер слайда 2"/>
          <p:cNvSpPr txBox="1">
            <a:spLocks noGrp="1"/>
          </p:cNvSpPr>
          <p:nvPr/>
        </p:nvSpPr>
        <p:spPr bwMode="auto">
          <a:xfrm>
            <a:off x="14288" y="4870450"/>
            <a:ext cx="825182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16" tIns="38958" rIns="77916" bIns="38958" anchor="ctr"/>
          <a:lstStyle/>
          <a:p>
            <a:fld id="{C0E395D4-892F-4DC3-A9E8-A03CFFB0B86C}" type="slidenum">
              <a:rPr lang="ru-RU" sz="900">
                <a:latin typeface="Verdana" pitchFamily="34" charset="0"/>
              </a:rPr>
              <a:pPr/>
              <a:t>1</a:t>
            </a:fld>
            <a:r>
              <a:rPr lang="ru-RU" sz="900">
                <a:latin typeface="Verdana" pitchFamily="34" charset="0"/>
              </a:rPr>
              <a:t> </a:t>
            </a:r>
          </a:p>
        </p:txBody>
      </p:sp>
      <p:grpSp>
        <p:nvGrpSpPr>
          <p:cNvPr id="16387" name="Группа 8"/>
          <p:cNvGrpSpPr>
            <a:grpSpLocks/>
          </p:cNvGrpSpPr>
          <p:nvPr/>
        </p:nvGrpSpPr>
        <p:grpSpPr bwMode="auto">
          <a:xfrm>
            <a:off x="971550" y="0"/>
            <a:ext cx="7200900" cy="4941888"/>
            <a:chOff x="971600" y="0"/>
            <a:chExt cx="7200800" cy="4941665"/>
          </a:xfrm>
        </p:grpSpPr>
        <p:graphicFrame>
          <p:nvGraphicFramePr>
            <p:cNvPr id="3" name="Схема 2"/>
            <p:cNvGraphicFramePr/>
            <p:nvPr/>
          </p:nvGraphicFramePr>
          <p:xfrm>
            <a:off x="971600" y="0"/>
            <a:ext cx="7200800" cy="494166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16397" name="TextBox 6"/>
            <p:cNvSpPr txBox="1">
              <a:spLocks noChangeArrowheads="1"/>
            </p:cNvSpPr>
            <p:nvPr/>
          </p:nvSpPr>
          <p:spPr bwMode="auto">
            <a:xfrm rot="-562876">
              <a:off x="2982778" y="2791981"/>
              <a:ext cx="174906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700" b="1">
                  <a:solidFill>
                    <a:schemeClr val="bg1"/>
                  </a:solidFill>
                  <a:latin typeface="Verdana" pitchFamily="34" charset="0"/>
                </a:rPr>
                <a:t>Разработка минимальных стандартов и руководящих ориентиров, предусматривающих доступность объектов и услуг</a:t>
              </a:r>
            </a:p>
            <a:p>
              <a:pPr algn="ctr"/>
              <a:endParaRPr lang="ru-RU" sz="1000" b="1">
                <a:latin typeface="Verdana" pitchFamily="34" charset="0"/>
              </a:endParaRPr>
            </a:p>
          </p:txBody>
        </p:sp>
        <p:sp>
          <p:nvSpPr>
            <p:cNvPr id="16398" name="TextBox 7"/>
            <p:cNvSpPr txBox="1">
              <a:spLocks noChangeArrowheads="1"/>
            </p:cNvSpPr>
            <p:nvPr/>
          </p:nvSpPr>
          <p:spPr bwMode="auto">
            <a:xfrm rot="-617176">
              <a:off x="4792307" y="2497362"/>
              <a:ext cx="1728193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925" algn="ctr"/>
              <a:r>
                <a:rPr lang="ru-RU" sz="700" b="1">
                  <a:solidFill>
                    <a:schemeClr val="bg1"/>
                  </a:solidFill>
                  <a:latin typeface="Verdana" pitchFamily="34" charset="0"/>
                </a:rPr>
                <a:t>Формирование современной корпоративной культуры </a:t>
              </a:r>
            </a:p>
            <a:p>
              <a:pPr marL="34925" algn="ctr"/>
              <a:r>
                <a:rPr lang="ru-RU" sz="700" b="1">
                  <a:solidFill>
                    <a:schemeClr val="bg1"/>
                  </a:solidFill>
                  <a:latin typeface="Verdana" pitchFamily="34" charset="0"/>
                </a:rPr>
                <a:t>ОАО «РЖД» по обслуживанию пассажиров из числа инвалидов</a:t>
              </a:r>
              <a:endParaRPr lang="ru-RU" sz="70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16399" name="TextBox 15"/>
            <p:cNvSpPr txBox="1">
              <a:spLocks noChangeArrowheads="1"/>
            </p:cNvSpPr>
            <p:nvPr/>
          </p:nvSpPr>
          <p:spPr bwMode="auto">
            <a:xfrm rot="-603546">
              <a:off x="2574854" y="1734633"/>
              <a:ext cx="1545844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925" algn="ctr"/>
              <a:r>
                <a:rPr lang="ru-RU" sz="700" b="1">
                  <a:solidFill>
                    <a:schemeClr val="bg1"/>
                  </a:solidFill>
                  <a:latin typeface="Verdana" pitchFamily="34" charset="0"/>
                </a:rPr>
                <a:t>Оказание ситуационной помощи пассажирам с нарушениями функций опорно-двигательного аппарата, слуха и зрения</a:t>
              </a:r>
            </a:p>
          </p:txBody>
        </p:sp>
        <p:sp>
          <p:nvSpPr>
            <p:cNvPr id="16400" name="TextBox 16"/>
            <p:cNvSpPr txBox="1">
              <a:spLocks noChangeArrowheads="1"/>
            </p:cNvSpPr>
            <p:nvPr/>
          </p:nvSpPr>
          <p:spPr bwMode="auto">
            <a:xfrm rot="-551223">
              <a:off x="4296711" y="1554089"/>
              <a:ext cx="1625183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925" algn="ctr"/>
              <a:r>
                <a:rPr lang="ru-RU" sz="700" b="1">
                  <a:solidFill>
                    <a:schemeClr val="bg1"/>
                  </a:solidFill>
                  <a:latin typeface="Verdana" pitchFamily="34" charset="0"/>
                </a:rPr>
                <a:t>Обеспечение         доступности пассажирской инфраструктуры и              подвижного состава</a:t>
              </a: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51522" y="970297"/>
            <a:ext cx="1728191" cy="1343213"/>
          </a:xfrm>
          <a:prstGeom prst="rect">
            <a:avLst/>
          </a:prstGeom>
          <a:ln>
            <a:solidFill>
              <a:srgbClr val="003356"/>
            </a:solidFill>
          </a:ln>
          <a:effectLst>
            <a:softEdge rad="63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9739" y="3208148"/>
            <a:ext cx="1761862" cy="1324445"/>
          </a:xfrm>
          <a:prstGeom prst="rect">
            <a:avLst/>
          </a:prstGeom>
          <a:ln>
            <a:solidFill>
              <a:srgbClr val="003356"/>
            </a:solidFill>
          </a:ln>
          <a:effectLst>
            <a:softEdge rad="63500"/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58750" y="939800"/>
            <a:ext cx="1873250" cy="1365250"/>
          </a:xfrm>
          <a:prstGeom prst="roundRect">
            <a:avLst/>
          </a:prstGeom>
          <a:noFill/>
          <a:ln>
            <a:solidFill>
              <a:srgbClr val="00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82563" y="3170238"/>
            <a:ext cx="1873250" cy="1366837"/>
          </a:xfrm>
          <a:prstGeom prst="roundRect">
            <a:avLst/>
          </a:prstGeom>
          <a:noFill/>
          <a:ln>
            <a:solidFill>
              <a:srgbClr val="00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046913" y="969963"/>
            <a:ext cx="1871662" cy="1366837"/>
          </a:xfrm>
          <a:prstGeom prst="roundRect">
            <a:avLst/>
          </a:prstGeom>
          <a:noFill/>
          <a:ln>
            <a:solidFill>
              <a:srgbClr val="00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286625" y="2786063"/>
            <a:ext cx="1500188" cy="1766887"/>
          </a:xfrm>
          <a:prstGeom prst="roundRect">
            <a:avLst/>
          </a:prstGeom>
          <a:noFill/>
          <a:ln>
            <a:solidFill>
              <a:srgbClr val="00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81401" y="2812833"/>
            <a:ext cx="1320355" cy="1710975"/>
          </a:xfrm>
          <a:prstGeom prst="rect">
            <a:avLst/>
          </a:prstGeom>
          <a:ln>
            <a:solidFill>
              <a:srgbClr val="003356"/>
            </a:solidFill>
          </a:ln>
          <a:effectLst>
            <a:softEdge rad="63500"/>
          </a:effec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072330" y="1020115"/>
            <a:ext cx="1846695" cy="1285355"/>
          </a:xfrm>
          <a:prstGeom prst="rect">
            <a:avLst/>
          </a:prstGeom>
          <a:ln>
            <a:solidFill>
              <a:srgbClr val="003356"/>
            </a:solidFill>
          </a:ln>
          <a:effectLst>
            <a:softEdge rad="63500"/>
          </a:effectLst>
          <a:extLst>
            <a:ext uri="{909E8E84-426E-40DD-AFC4-6F175D3DCCD1}"/>
            <a:ext uri="{AF507438-7753-43E0-B8FC-AC1667EBCBE1}"/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274638" y="4513263"/>
            <a:ext cx="8550275" cy="306387"/>
          </a:xfrm>
          <a:prstGeom prst="roundRect">
            <a:avLst/>
          </a:prstGeom>
          <a:solidFill>
            <a:schemeClr val="tx2">
              <a:lumMod val="10000"/>
              <a:lumOff val="90000"/>
              <a:alpha val="32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179388" y="123825"/>
            <a:ext cx="7931150" cy="519113"/>
          </a:xfrm>
        </p:spPr>
        <p:txBody>
          <a:bodyPr/>
          <a:lstStyle/>
          <a:p>
            <a:r>
              <a:rPr lang="ru-RU" sz="1800" smtClean="0"/>
              <a:t>Разработка минимальных стандартов и руководящих ориентиров, предусматривающих доступность объектов и услуг</a:t>
            </a:r>
          </a:p>
        </p:txBody>
      </p:sp>
      <p:sp>
        <p:nvSpPr>
          <p:cNvPr id="18435" name="Номер слайда 2"/>
          <p:cNvSpPr>
            <a:spLocks noGrp="1"/>
          </p:cNvSpPr>
          <p:nvPr>
            <p:ph type="sldNum" sz="quarter" idx="10"/>
          </p:nvPr>
        </p:nvSpPr>
        <p:spPr bwMode="auto">
          <a:xfrm>
            <a:off x="53975" y="4870450"/>
            <a:ext cx="5903913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0352D2E-83F4-4226-8850-DD3687F57FE2}" type="slidenum">
              <a:rPr lang="ru-RU" sz="900">
                <a:solidFill>
                  <a:schemeClr val="tx1"/>
                </a:solidFill>
              </a:rPr>
              <a:pPr/>
              <a:t>2</a:t>
            </a:fld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400" y="4530725"/>
            <a:ext cx="8267700" cy="2857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ГОСТ Р 50955-96 «Вагоны электропоездов. Технические требования для перевозки инвалидов»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0825" y="839788"/>
            <a:ext cx="8550275" cy="307975"/>
          </a:xfrm>
          <a:prstGeom prst="roundRect">
            <a:avLst/>
          </a:prstGeom>
          <a:solidFill>
            <a:schemeClr val="tx2">
              <a:lumMod val="10000"/>
              <a:lumOff val="90000"/>
              <a:alpha val="32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288" y="863600"/>
            <a:ext cx="8280400" cy="28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>
                <a:solidFill>
                  <a:srgbClr val="000000"/>
                </a:solidFill>
                <a:latin typeface="Verdana" pitchFamily="34" charset="0"/>
              </a:rPr>
              <a:t>   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СТО РЖД «Услуги на железнодорожном транспорте. Требования к обслуживанию маломобильных пассажиров»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0825" y="1266825"/>
            <a:ext cx="8550275" cy="471488"/>
          </a:xfrm>
          <a:prstGeom prst="roundRect">
            <a:avLst/>
          </a:prstGeom>
          <a:solidFill>
            <a:schemeClr val="tx2">
              <a:lumMod val="10000"/>
              <a:lumOff val="90000"/>
              <a:alpha val="32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84175" y="1262063"/>
            <a:ext cx="857885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>
                <a:solidFill>
                  <a:srgbClr val="000000"/>
                </a:solidFill>
                <a:latin typeface="Verdana" pitchFamily="34" charset="0"/>
              </a:rPr>
              <a:t>   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Правила по этике общения при обслуживании маломобильных пассажиров на железнодорожном транспорте, (утверждены распоряжением ОАО «РЖД» от 27.08.2013</a:t>
            </a:r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г. №1835p)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1938" y="1874838"/>
            <a:ext cx="8548687" cy="409575"/>
          </a:xfrm>
          <a:prstGeom prst="roundRect">
            <a:avLst/>
          </a:prstGeom>
          <a:solidFill>
            <a:schemeClr val="tx2">
              <a:lumMod val="10000"/>
              <a:lumOff val="90000"/>
              <a:alpha val="32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11163" y="1851025"/>
            <a:ext cx="8578850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>
                <a:solidFill>
                  <a:srgbClr val="000000"/>
                </a:solidFill>
                <a:latin typeface="Verdana" pitchFamily="34" charset="0"/>
              </a:rPr>
              <a:t>   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Рекомендации по адаптации основных функциональных зон вокзальных комплексов для маломобильных пассажиров, (утверждены распоряжением ОАО «РЖД» от 18.06.2015</a:t>
            </a:r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г. №1527р 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1938" y="2428875"/>
            <a:ext cx="8548687" cy="455613"/>
          </a:xfrm>
          <a:prstGeom prst="roundRect">
            <a:avLst/>
          </a:prstGeom>
          <a:solidFill>
            <a:schemeClr val="tx2">
              <a:lumMod val="10000"/>
              <a:lumOff val="90000"/>
              <a:alpha val="32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88938" y="2406650"/>
            <a:ext cx="8412162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>
                <a:solidFill>
                  <a:srgbClr val="000000"/>
                </a:solidFill>
                <a:latin typeface="Verdana" pitchFamily="34" charset="0"/>
              </a:rPr>
              <a:t>   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Методика оценки доступности для пассажиров из числа инвалидов объектов пассажирской инфраструктуры, вагонов для пассажиров из числа инвалидов, пассажирских поездов и предоставляемых услуг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69875" y="4084638"/>
            <a:ext cx="8548688" cy="311150"/>
          </a:xfrm>
          <a:prstGeom prst="roundRect">
            <a:avLst/>
          </a:prstGeom>
          <a:solidFill>
            <a:schemeClr val="tx2">
              <a:lumMod val="10000"/>
              <a:lumOff val="90000"/>
              <a:alpha val="32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8763" y="3590925"/>
            <a:ext cx="8548687" cy="373063"/>
          </a:xfrm>
          <a:prstGeom prst="roundRect">
            <a:avLst/>
          </a:prstGeom>
          <a:solidFill>
            <a:schemeClr val="tx2">
              <a:lumMod val="10000"/>
              <a:lumOff val="90000"/>
              <a:alpha val="32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36575" y="4102100"/>
            <a:ext cx="8280400" cy="284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ГОСТ 30796-2001 «Вагоны дизель – поездов Технические требования для перевозки инвалидов»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6875" y="3549650"/>
            <a:ext cx="8428038" cy="476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>
                <a:solidFill>
                  <a:srgbClr val="000000"/>
                </a:solidFill>
                <a:latin typeface="Verdana" pitchFamily="34" charset="0"/>
              </a:rPr>
              <a:t>   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ГОСТ 30795-2001 «Вагоны пассажирские локомотивной тяги магистральных железных дорог колеи 1520 мм Технические требования для перевозки инвалидов»</a:t>
            </a:r>
          </a:p>
        </p:txBody>
      </p:sp>
      <p:pic>
        <p:nvPicPr>
          <p:cNvPr id="18449" name="Рисунок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725" y="863600"/>
            <a:ext cx="211138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0" name="Рисунок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00" y="1287463"/>
            <a:ext cx="211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1" name="Рисунок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600" y="1901825"/>
            <a:ext cx="211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Рисунок 2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2449513"/>
            <a:ext cx="2111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Рисунок 2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0538" y="3608388"/>
            <a:ext cx="2111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Рисунок 2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100513"/>
            <a:ext cx="2111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Рисунок 2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088" y="4545013"/>
            <a:ext cx="211137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07950" y="1201738"/>
            <a:ext cx="888206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95250" y="1800225"/>
            <a:ext cx="888206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92075" y="2351088"/>
            <a:ext cx="888206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5725" y="3525838"/>
            <a:ext cx="8883650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0963" y="4016375"/>
            <a:ext cx="8882062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95250" y="4448175"/>
            <a:ext cx="888206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Скругленный прямоугольник 34"/>
          <p:cNvSpPr/>
          <p:nvPr/>
        </p:nvSpPr>
        <p:spPr>
          <a:xfrm>
            <a:off x="255588" y="3016250"/>
            <a:ext cx="8548687" cy="455613"/>
          </a:xfrm>
          <a:prstGeom prst="roundRect">
            <a:avLst/>
          </a:prstGeom>
          <a:solidFill>
            <a:schemeClr val="tx2">
              <a:lumMod val="10000"/>
              <a:lumOff val="90000"/>
              <a:alpha val="32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384175" y="2994025"/>
            <a:ext cx="8410575" cy="477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200">
                <a:solidFill>
                  <a:srgbClr val="000000"/>
                </a:solidFill>
                <a:latin typeface="Verdana" pitchFamily="34" charset="0"/>
              </a:rPr>
              <a:t>   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Порядок перевозки лиц с ограниченной подвижностью в поездах международного сообщения АО «ФПК», оборудованных специализированным купе», (утверждены распоряжением АО «ФПК» от 08.09.2015</a:t>
            </a:r>
            <a:r>
              <a:rPr lang="en-US" sz="100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lang="ru-RU" sz="1000">
                <a:solidFill>
                  <a:srgbClr val="000000"/>
                </a:solidFill>
                <a:latin typeface="Verdana" pitchFamily="34" charset="0"/>
              </a:rPr>
              <a:t>г. №1100р)</a:t>
            </a:r>
          </a:p>
        </p:txBody>
      </p:sp>
      <p:pic>
        <p:nvPicPr>
          <p:cNvPr id="18464" name="Рисунок 3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" y="3036888"/>
            <a:ext cx="211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Прямая соединительная линия 37"/>
          <p:cNvCxnSpPr/>
          <p:nvPr/>
        </p:nvCxnSpPr>
        <p:spPr>
          <a:xfrm>
            <a:off x="80963" y="2944813"/>
            <a:ext cx="8882062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07950" y="201613"/>
            <a:ext cx="7931150" cy="519112"/>
          </a:xfrm>
        </p:spPr>
        <p:txBody>
          <a:bodyPr/>
          <a:lstStyle/>
          <a:p>
            <a:pPr marL="34925" eaLnBrk="1" hangingPunct="1">
              <a:lnSpc>
                <a:spcPts val="1800"/>
              </a:lnSpc>
            </a:pPr>
            <a:r>
              <a:rPr lang="ru-RU" sz="1800" smtClean="0"/>
              <a:t>Формирование современной корпоративной культуры </a:t>
            </a:r>
            <a:br>
              <a:rPr lang="ru-RU" sz="1800" smtClean="0"/>
            </a:br>
            <a:r>
              <a:rPr lang="ru-RU" sz="1800" smtClean="0"/>
              <a:t>ОАО «РЖД» по обслуживанию пассажиров из числа инвалидов</a:t>
            </a:r>
          </a:p>
        </p:txBody>
      </p:sp>
      <p:sp>
        <p:nvSpPr>
          <p:cNvPr id="19458" name="Номер слайда 2"/>
          <p:cNvSpPr>
            <a:spLocks noGrp="1"/>
          </p:cNvSpPr>
          <p:nvPr>
            <p:ph type="sldNum" sz="quarter" idx="10"/>
          </p:nvPr>
        </p:nvSpPr>
        <p:spPr bwMode="auto">
          <a:xfrm>
            <a:off x="60325" y="4870450"/>
            <a:ext cx="5903913" cy="27305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F837807B-492E-4727-9046-8F6D3A48AD24}" type="slidenum">
              <a:rPr lang="ru-RU" sz="900">
                <a:solidFill>
                  <a:schemeClr val="tx1"/>
                </a:solidFill>
              </a:rPr>
              <a:pPr/>
              <a:t>3</a:t>
            </a:fld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9459" name="Прямоугольник 8"/>
          <p:cNvSpPr>
            <a:spLocks noChangeArrowheads="1"/>
          </p:cNvSpPr>
          <p:nvPr/>
        </p:nvSpPr>
        <p:spPr bwMode="auto">
          <a:xfrm>
            <a:off x="1252538" y="1662113"/>
            <a:ext cx="7058025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indent="-1714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Verdana" pitchFamily="34" charset="0"/>
              </a:rPr>
              <a:t>утвержден перечень профессий работников пассажирского комплекса;</a:t>
            </a:r>
          </a:p>
        </p:txBody>
      </p:sp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-14288" y="720725"/>
            <a:ext cx="9158288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indent="-171450" algn="ctr">
              <a:spcBef>
                <a:spcPts val="600"/>
              </a:spcBef>
            </a:pPr>
            <a:r>
              <a:rPr lang="ru-RU" sz="1400" b="1">
                <a:solidFill>
                  <a:srgbClr val="00507C"/>
                </a:solidFill>
                <a:latin typeface="Verdana" pitchFamily="34" charset="0"/>
              </a:rPr>
              <a:t>В целях реализации требований Федерального законодательства в части осуществления   инструктирования или обучения специалистов, работающих с инвалидами, по вопросам, связанным с обеспечением доступности</a:t>
            </a:r>
          </a:p>
        </p:txBody>
      </p:sp>
      <p:grpSp>
        <p:nvGrpSpPr>
          <p:cNvPr id="19461" name="Группа 12"/>
          <p:cNvGrpSpPr>
            <a:grpSpLocks/>
          </p:cNvGrpSpPr>
          <p:nvPr/>
        </p:nvGrpSpPr>
        <p:grpSpPr bwMode="auto">
          <a:xfrm>
            <a:off x="285750" y="2308225"/>
            <a:ext cx="920750" cy="760413"/>
            <a:chOff x="352748" y="1837040"/>
            <a:chExt cx="805138" cy="82387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82008" y="1858985"/>
              <a:ext cx="754356" cy="801928"/>
            </a:xfrm>
            <a:prstGeom prst="rect">
              <a:avLst/>
            </a:prstGeom>
            <a:effectLst>
              <a:softEdge rad="63500"/>
            </a:effectLst>
          </p:spPr>
        </p:pic>
        <p:sp>
          <p:nvSpPr>
            <p:cNvPr id="11" name="Скругленный прямоугольник 10"/>
            <p:cNvSpPr/>
            <p:nvPr/>
          </p:nvSpPr>
          <p:spPr>
            <a:xfrm>
              <a:off x="352748" y="1837040"/>
              <a:ext cx="805138" cy="823873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19462" name="Прямоугольник 13"/>
          <p:cNvSpPr>
            <a:spLocks noChangeArrowheads="1"/>
          </p:cNvSpPr>
          <p:nvPr/>
        </p:nvSpPr>
        <p:spPr bwMode="auto">
          <a:xfrm>
            <a:off x="1252538" y="2514600"/>
            <a:ext cx="70580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indent="-1714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Verdana" pitchFamily="34" charset="0"/>
              </a:rPr>
              <a:t>при приеме на работу обеспечивается проведение инструктажа;</a:t>
            </a:r>
          </a:p>
        </p:txBody>
      </p:sp>
      <p:sp>
        <p:nvSpPr>
          <p:cNvPr id="19463" name="Прямоугольник 14"/>
          <p:cNvSpPr>
            <a:spLocks noChangeArrowheads="1"/>
          </p:cNvSpPr>
          <p:nvPr/>
        </p:nvSpPr>
        <p:spPr bwMode="auto">
          <a:xfrm>
            <a:off x="1252538" y="3279775"/>
            <a:ext cx="78914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indent="-1714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Verdana" pitchFamily="34" charset="0"/>
              </a:rPr>
              <a:t>в программы дополнительного профессионального образования включаются вопросы, связанные с обслуживанием пассажиров из числа инвалидов;</a:t>
            </a:r>
          </a:p>
        </p:txBody>
      </p:sp>
      <p:sp>
        <p:nvSpPr>
          <p:cNvPr id="19464" name="Прямоугольник 15"/>
          <p:cNvSpPr>
            <a:spLocks noChangeArrowheads="1"/>
          </p:cNvSpPr>
          <p:nvPr/>
        </p:nvSpPr>
        <p:spPr bwMode="auto">
          <a:xfrm>
            <a:off x="1254125" y="4086225"/>
            <a:ext cx="79152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925" indent="-171450">
              <a:spcBef>
                <a:spcPts val="600"/>
              </a:spcBef>
              <a:buFont typeface="Wingdings" pitchFamily="2" charset="2"/>
              <a:buChar char="ü"/>
            </a:pPr>
            <a:r>
              <a:rPr lang="ru-RU" sz="1400">
                <a:solidFill>
                  <a:srgbClr val="000000"/>
                </a:solidFill>
                <a:latin typeface="Verdana" pitchFamily="34" charset="0"/>
              </a:rPr>
              <a:t>в планы проведения технической учебы с работниками ежегодно включаются соответствующие указанные вопросы, при этом результаты обучения контролируются путем сдачи работниками зачетов.</a:t>
            </a:r>
          </a:p>
        </p:txBody>
      </p:sp>
      <p:grpSp>
        <p:nvGrpSpPr>
          <p:cNvPr id="19465" name="Группа 17"/>
          <p:cNvGrpSpPr>
            <a:grpSpLocks/>
          </p:cNvGrpSpPr>
          <p:nvPr/>
        </p:nvGrpSpPr>
        <p:grpSpPr bwMode="auto">
          <a:xfrm>
            <a:off x="282575" y="1447800"/>
            <a:ext cx="917575" cy="735013"/>
            <a:chOff x="312602" y="1492834"/>
            <a:chExt cx="916628" cy="73630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 rot="5400000">
              <a:off x="402763" y="1402674"/>
              <a:ext cx="736307" cy="916628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338118" y="1549150"/>
              <a:ext cx="876482" cy="658044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19466" name="Группа 5"/>
          <p:cNvGrpSpPr>
            <a:grpSpLocks/>
          </p:cNvGrpSpPr>
          <p:nvPr/>
        </p:nvGrpSpPr>
        <p:grpSpPr bwMode="auto">
          <a:xfrm>
            <a:off x="290513" y="4076700"/>
            <a:ext cx="963612" cy="712788"/>
            <a:chOff x="290914" y="4077408"/>
            <a:chExt cx="963432" cy="711567"/>
          </a:xfrm>
        </p:grpSpPr>
        <p:sp>
          <p:nvSpPr>
            <p:cNvPr id="20" name="Скругленный прямоугольник 19"/>
            <p:cNvSpPr/>
            <p:nvPr/>
          </p:nvSpPr>
          <p:spPr>
            <a:xfrm rot="5400000">
              <a:off x="412879" y="3974489"/>
              <a:ext cx="711567" cy="917404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tretch>
              <a:fillRect/>
            </a:stretch>
          </p:blipFill>
          <p:spPr>
            <a:xfrm>
              <a:off x="290914" y="4085737"/>
              <a:ext cx="963432" cy="686580"/>
            </a:xfrm>
            <a:prstGeom prst="rect">
              <a:avLst/>
            </a:prstGeom>
            <a:effectLst>
              <a:softEdge rad="63500"/>
            </a:effectLst>
          </p:spPr>
        </p:pic>
      </p:grpSp>
      <p:grpSp>
        <p:nvGrpSpPr>
          <p:cNvPr id="19467" name="Группа 4"/>
          <p:cNvGrpSpPr>
            <a:grpSpLocks/>
          </p:cNvGrpSpPr>
          <p:nvPr/>
        </p:nvGrpSpPr>
        <p:grpSpPr bwMode="auto">
          <a:xfrm>
            <a:off x="309563" y="3213100"/>
            <a:ext cx="928687" cy="736600"/>
            <a:chOff x="310041" y="3213208"/>
            <a:chExt cx="928672" cy="736307"/>
          </a:xfrm>
        </p:grpSpPr>
        <p:pic>
          <p:nvPicPr>
            <p:cNvPr id="26" name="Picture 2" descr="\\Dzv-328\фото\разное\IMG_3289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/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16214" y="3220032"/>
              <a:ext cx="922499" cy="715836"/>
            </a:xfrm>
            <a:prstGeom prst="rect">
              <a:avLst/>
            </a:prstGeom>
            <a:effectLst>
              <a:softEdge rad="63500"/>
            </a:effectLst>
            <a:extLst>
              <a:ext uri="{909E8E84-426E-40DD-AFC4-6F175D3DCCD1}"/>
            </a:extLst>
          </p:spPr>
        </p:pic>
        <p:sp>
          <p:nvSpPr>
            <p:cNvPr id="19" name="Скругленный прямоугольник 18"/>
            <p:cNvSpPr/>
            <p:nvPr/>
          </p:nvSpPr>
          <p:spPr>
            <a:xfrm rot="5400000">
              <a:off x="399874" y="3123375"/>
              <a:ext cx="736307" cy="915972"/>
            </a:xfrm>
            <a:prstGeom prst="roundRect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293688" y="2252663"/>
            <a:ext cx="8526462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282575" y="3148013"/>
            <a:ext cx="852646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82575" y="4011613"/>
            <a:ext cx="8526463" cy="0"/>
          </a:xfrm>
          <a:prstGeom prst="line">
            <a:avLst/>
          </a:prstGeom>
          <a:ln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5"/>
          <p:cNvPicPr>
            <a:picLocks noChangeAspect="1" noChangeArrowheads="1"/>
          </p:cNvPicPr>
          <p:nvPr/>
        </p:nvPicPr>
        <p:blipFill>
          <a:blip r:embed="rId2"/>
          <a:srcRect l="9811" t="2481" r="10326" b="84084"/>
          <a:stretch>
            <a:fillRect/>
          </a:stretch>
        </p:blipFill>
        <p:spPr bwMode="auto">
          <a:xfrm>
            <a:off x="14288" y="2663825"/>
            <a:ext cx="455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3813" y="107950"/>
            <a:ext cx="9097962" cy="641350"/>
          </a:xfrm>
        </p:spPr>
        <p:txBody>
          <a:bodyPr/>
          <a:lstStyle/>
          <a:p>
            <a:r>
              <a:rPr lang="ru-RU" sz="1800" smtClean="0">
                <a:solidFill>
                  <a:srgbClr val="000000"/>
                </a:solidFill>
              </a:rPr>
              <a:t>Информационно-сервисный «Центр содействия мобильности ОАО «РЖД» (ежемесячно в с</a:t>
            </a:r>
            <a:r>
              <a:rPr lang="en-US" sz="1800" smtClean="0">
                <a:solidFill>
                  <a:srgbClr val="000000"/>
                </a:solidFill>
              </a:rPr>
              <a:t>all</a:t>
            </a:r>
            <a:r>
              <a:rPr lang="ru-RU" sz="1800" smtClean="0">
                <a:solidFill>
                  <a:srgbClr val="000000"/>
                </a:solidFill>
              </a:rPr>
              <a:t>-центр ЦСМ ОАО «РЖД» поступает более 5000 заявок)</a:t>
            </a:r>
            <a:endParaRPr lang="ru-RU" sz="1600" smtClean="0"/>
          </a:p>
        </p:txBody>
      </p:sp>
      <p:sp>
        <p:nvSpPr>
          <p:cNvPr id="5" name="TextBox 4"/>
          <p:cNvSpPr txBox="1"/>
          <p:nvPr/>
        </p:nvSpPr>
        <p:spPr>
          <a:xfrm>
            <a:off x="857250" y="803275"/>
            <a:ext cx="3232150" cy="417513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 algn="ctr" defTabSz="777875"/>
            <a:r>
              <a:rPr lang="ru-RU" sz="1100" b="1">
                <a:solidFill>
                  <a:srgbClr val="004D79"/>
                </a:solidFill>
                <a:latin typeface="Verdana" pitchFamily="34" charset="0"/>
              </a:rPr>
              <a:t>8-800-510-11-11</a:t>
            </a:r>
          </a:p>
          <a:p>
            <a:pPr algn="ctr" defTabSz="777875"/>
            <a:r>
              <a:rPr lang="ru-RU" sz="1100" b="1">
                <a:solidFill>
                  <a:srgbClr val="004D79"/>
                </a:solidFill>
                <a:latin typeface="Verdana" pitchFamily="34" charset="0"/>
              </a:rPr>
              <a:t>(звонок по России бесплатный)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625" y="749300"/>
            <a:ext cx="665163" cy="649288"/>
          </a:xfrm>
          <a:prstGeom prst="rect">
            <a:avLst/>
          </a:prstGeom>
          <a:noFill/>
        </p:spPr>
        <p:txBody>
          <a:bodyPr lIns="77925" tIns="38963" rIns="77925" bIns="38963">
            <a:spAutoFit/>
          </a:bodyPr>
          <a:lstStyle/>
          <a:p>
            <a:pPr>
              <a:defRPr/>
            </a:pPr>
            <a:r>
              <a:rPr lang="ru-RU" sz="3700" dirty="0">
                <a:solidFill>
                  <a:srgbClr val="C00000"/>
                </a:solidFill>
                <a:latin typeface="+mn-lt"/>
                <a:sym typeface="Wingdings"/>
              </a:rPr>
              <a:t></a:t>
            </a:r>
            <a:endParaRPr lang="ru-RU" sz="37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0485" name="Espace réservé du contenu 5"/>
          <p:cNvSpPr txBox="1">
            <a:spLocks/>
          </p:cNvSpPr>
          <p:nvPr/>
        </p:nvSpPr>
        <p:spPr bwMode="auto">
          <a:xfrm>
            <a:off x="142875" y="1285875"/>
            <a:ext cx="44291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/>
          <a:lstStyle/>
          <a:p>
            <a:pPr marL="0" lvl="1" algn="just">
              <a:spcBef>
                <a:spcPts val="55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800" b="1">
                <a:solidFill>
                  <a:srgbClr val="003356"/>
                </a:solidFill>
                <a:latin typeface="Verdana" pitchFamily="34" charset="0"/>
              </a:rPr>
              <a:t>Пассажирам с нарушениями функций опорно-двигательного аппарата, слуха и зрения из числа инвалидов и других маломобильных граждан бесплатно предоставляются услуги</a:t>
            </a:r>
            <a:r>
              <a:rPr lang="ru-RU" sz="900" b="1">
                <a:solidFill>
                  <a:srgbClr val="003356"/>
                </a:solidFill>
                <a:latin typeface="Verdana" pitchFamily="34" charset="0"/>
              </a:rPr>
              <a:t>:</a:t>
            </a:r>
            <a:endParaRPr lang="en-US" sz="900" b="1">
              <a:solidFill>
                <a:srgbClr val="003356"/>
              </a:solidFill>
              <a:latin typeface="Verdana" pitchFamily="34" charset="0"/>
            </a:endParaRPr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4681538" y="1801813"/>
            <a:ext cx="4248150" cy="725487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indent="-146050">
              <a:buClr>
                <a:srgbClr val="C00000"/>
              </a:buClr>
              <a:buSzPct val="120000"/>
            </a:pPr>
            <a:r>
              <a:rPr lang="ru-RU" sz="1000">
                <a:latin typeface="Verdana" pitchFamily="34" charset="0"/>
              </a:rPr>
              <a:t>Всего на вокзалах </a:t>
            </a:r>
            <a:r>
              <a:rPr lang="ru-RU" sz="1000" b="1">
                <a:solidFill>
                  <a:srgbClr val="003356"/>
                </a:solidFill>
                <a:latin typeface="Verdana" pitchFamily="34" charset="0"/>
              </a:rPr>
              <a:t>за 2015 год</a:t>
            </a:r>
            <a:r>
              <a:rPr lang="ru-RU" sz="1000" b="1">
                <a:latin typeface="Verdana" pitchFamily="34" charset="0"/>
              </a:rPr>
              <a:t> </a:t>
            </a:r>
            <a:r>
              <a:rPr lang="ru-RU" sz="1000">
                <a:latin typeface="Verdana" pitchFamily="34" charset="0"/>
              </a:rPr>
              <a:t>было обслужено </a:t>
            </a:r>
            <a:r>
              <a:rPr lang="ru-RU" altLang="ru-RU" sz="1100" b="1">
                <a:solidFill>
                  <a:srgbClr val="007FB1"/>
                </a:solidFill>
                <a:latin typeface="Verdana" pitchFamily="34" charset="0"/>
              </a:rPr>
              <a:t>67 тыс. </a:t>
            </a:r>
            <a:r>
              <a:rPr lang="ru-RU" sz="1000" b="1">
                <a:solidFill>
                  <a:srgbClr val="003356"/>
                </a:solidFill>
                <a:latin typeface="Verdana" pitchFamily="34" charset="0"/>
              </a:rPr>
              <a:t>маломобильных пассажиров</a:t>
            </a:r>
            <a:r>
              <a:rPr lang="ru-RU" sz="1000">
                <a:latin typeface="Verdana" pitchFamily="34" charset="0"/>
              </a:rPr>
              <a:t>, из них </a:t>
            </a:r>
            <a:r>
              <a:rPr lang="ru-RU" altLang="ru-RU" sz="1100" b="1">
                <a:solidFill>
                  <a:srgbClr val="007FB1"/>
                </a:solidFill>
                <a:latin typeface="Verdana" pitchFamily="34" charset="0"/>
              </a:rPr>
              <a:t>30%</a:t>
            </a:r>
            <a:r>
              <a:rPr lang="ru-RU" sz="1000">
                <a:latin typeface="Verdana" pitchFamily="34" charset="0"/>
              </a:rPr>
              <a:t> воспользовались услугами</a:t>
            </a:r>
            <a:r>
              <a:rPr lang="ru-RU" sz="1000" b="1">
                <a:latin typeface="Verdana" pitchFamily="34" charset="0"/>
              </a:rPr>
              <a:t> </a:t>
            </a:r>
            <a:r>
              <a:rPr lang="ru-RU" sz="1000" b="1">
                <a:solidFill>
                  <a:srgbClr val="003356"/>
                </a:solidFill>
                <a:latin typeface="Verdana" pitchFamily="34" charset="0"/>
              </a:rPr>
              <a:t>ЦСМ ОАО «РЖД»</a:t>
            </a:r>
            <a:r>
              <a:rPr lang="ru-RU" sz="1000" b="1">
                <a:latin typeface="Verdana" pitchFamily="34" charset="0"/>
              </a:rPr>
              <a:t> </a:t>
            </a:r>
            <a:r>
              <a:rPr lang="ru-RU" sz="1000">
                <a:latin typeface="Verdana" pitchFamily="34" charset="0"/>
              </a:rPr>
              <a:t>(в </a:t>
            </a:r>
            <a:r>
              <a:rPr lang="ru-RU" sz="1000" b="1">
                <a:solidFill>
                  <a:srgbClr val="CD202C"/>
                </a:solidFill>
                <a:latin typeface="Verdana" pitchFamily="34" charset="0"/>
              </a:rPr>
              <a:t>4 раза </a:t>
            </a:r>
            <a:r>
              <a:rPr lang="ru-RU" sz="1000">
                <a:latin typeface="Verdana" pitchFamily="34" charset="0"/>
              </a:rPr>
              <a:t>больше, чем за 2014 год).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770608" y="971488"/>
            <a:ext cx="1428760" cy="732058"/>
          </a:xfrm>
          <a:prstGeom prst="rect">
            <a:avLst/>
          </a:prstGeom>
          <a:effectLst>
            <a:softEdge rad="63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0488" name="Прямоугольник 9"/>
          <p:cNvSpPr>
            <a:spLocks noChangeArrowheads="1"/>
          </p:cNvSpPr>
          <p:nvPr/>
        </p:nvSpPr>
        <p:spPr bwMode="auto">
          <a:xfrm>
            <a:off x="6283325" y="842963"/>
            <a:ext cx="286067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marL="0" lvl="1" indent="-146050">
              <a:buClr>
                <a:srgbClr val="C00000"/>
              </a:buClr>
              <a:buSzPct val="120000"/>
            </a:pPr>
            <a:r>
              <a:rPr lang="ru-RU" sz="1000">
                <a:latin typeface="Verdana" pitchFamily="34" charset="0"/>
              </a:rPr>
              <a:t>Услугами </a:t>
            </a:r>
            <a:r>
              <a:rPr lang="ru-RU" sz="1000" b="1">
                <a:latin typeface="Verdana" pitchFamily="34" charset="0"/>
              </a:rPr>
              <a:t>Центра содействия мобильности ОАО «РЖД»</a:t>
            </a:r>
            <a:r>
              <a:rPr lang="ru-RU" sz="1000">
                <a:latin typeface="Verdana" pitchFamily="34" charset="0"/>
              </a:rPr>
              <a:t> можно воспользоваться на </a:t>
            </a:r>
            <a:r>
              <a:rPr lang="ru-RU" sz="1200" b="1">
                <a:solidFill>
                  <a:srgbClr val="007FB1"/>
                </a:solidFill>
                <a:latin typeface="Verdana" pitchFamily="34" charset="0"/>
              </a:rPr>
              <a:t>400 вокзалах</a:t>
            </a:r>
            <a:r>
              <a:rPr lang="ru-RU" sz="1000">
                <a:latin typeface="Verdana" pitchFamily="34" charset="0"/>
              </a:rPr>
              <a:t>. </a:t>
            </a:r>
          </a:p>
        </p:txBody>
      </p:sp>
      <p:pic>
        <p:nvPicPr>
          <p:cNvPr id="20489" name="Picture 2"/>
          <p:cNvPicPr>
            <a:picLocks noChangeAspect="1" noChangeArrowheads="1"/>
          </p:cNvPicPr>
          <p:nvPr/>
        </p:nvPicPr>
        <p:blipFill>
          <a:blip r:embed="rId4"/>
          <a:srcRect l="9106" t="24301" r="11667" b="3172"/>
          <a:stretch>
            <a:fillRect/>
          </a:stretch>
        </p:blipFill>
        <p:spPr bwMode="auto">
          <a:xfrm>
            <a:off x="158750" y="3003550"/>
            <a:ext cx="43418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0" name="Номер слайда 2"/>
          <p:cNvSpPr txBox="1">
            <a:spLocks noGrp="1"/>
          </p:cNvSpPr>
          <p:nvPr/>
        </p:nvSpPr>
        <p:spPr bwMode="auto">
          <a:xfrm>
            <a:off x="19050" y="4876800"/>
            <a:ext cx="8253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 anchor="ctr"/>
          <a:lstStyle/>
          <a:p>
            <a:fld id="{C9C43FC6-5438-4030-AE9C-9F8F3354578A}" type="slidenum">
              <a:rPr lang="ru-RU" sz="900">
                <a:latin typeface="Verdana" pitchFamily="34" charset="0"/>
              </a:rPr>
              <a:pPr/>
              <a:t>4</a:t>
            </a:fld>
            <a:r>
              <a:rPr lang="ru-RU" sz="900">
                <a:latin typeface="Verdana" pitchFamily="34" charset="0"/>
              </a:rPr>
              <a:t> </a:t>
            </a:r>
          </a:p>
        </p:txBody>
      </p:sp>
      <p:pic>
        <p:nvPicPr>
          <p:cNvPr id="20491" name="Picture 5"/>
          <p:cNvPicPr>
            <a:picLocks noChangeAspect="1" noChangeArrowheads="1"/>
          </p:cNvPicPr>
          <p:nvPr/>
        </p:nvPicPr>
        <p:blipFill>
          <a:blip r:embed="rId2"/>
          <a:srcRect l="9811" t="20419" r="10326" b="73486"/>
          <a:stretch>
            <a:fillRect/>
          </a:stretch>
        </p:blipFill>
        <p:spPr bwMode="auto">
          <a:xfrm>
            <a:off x="122238" y="3051175"/>
            <a:ext cx="455930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Прямая соединительная линия 14"/>
          <p:cNvCxnSpPr/>
          <p:nvPr/>
        </p:nvCxnSpPr>
        <p:spPr>
          <a:xfrm>
            <a:off x="33338" y="2613025"/>
            <a:ext cx="8964612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02163" y="792163"/>
            <a:ext cx="11112" cy="405130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4" name="TextBox 20"/>
          <p:cNvSpPr txBox="1">
            <a:spLocks noChangeArrowheads="1"/>
          </p:cNvSpPr>
          <p:nvPr/>
        </p:nvSpPr>
        <p:spPr bwMode="auto">
          <a:xfrm>
            <a:off x="-684213" y="27162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0495" name="TextBox 21"/>
          <p:cNvSpPr txBox="1">
            <a:spLocks noChangeArrowheads="1"/>
          </p:cNvSpPr>
          <p:nvPr/>
        </p:nvSpPr>
        <p:spPr bwMode="auto">
          <a:xfrm>
            <a:off x="0" y="1714500"/>
            <a:ext cx="4602163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spcAft>
                <a:spcPts val="300"/>
              </a:spcAft>
              <a:buFont typeface="Wingdings" pitchFamily="2" charset="2"/>
              <a:buChar char="v"/>
            </a:pPr>
            <a:r>
              <a:rPr lang="ru-RU" sz="800" b="1">
                <a:solidFill>
                  <a:srgbClr val="007FB1"/>
                </a:solidFill>
                <a:latin typeface="Verdana" pitchFamily="34" charset="0"/>
              </a:rPr>
              <a:t>информационно-справочное обслуживание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v"/>
            </a:pPr>
            <a:r>
              <a:rPr lang="ru-RU" sz="800" b="1">
                <a:solidFill>
                  <a:srgbClr val="007FB1"/>
                </a:solidFill>
                <a:latin typeface="Verdana" pitchFamily="34" charset="0"/>
              </a:rPr>
              <a:t>прием и обработка заявок на оказание помощи и сопровождения</a:t>
            </a:r>
            <a:r>
              <a:rPr lang="ru-RU" sz="800">
                <a:solidFill>
                  <a:srgbClr val="0066A1"/>
                </a:solidFill>
                <a:latin typeface="Verdana" pitchFamily="34" charset="0"/>
              </a:rPr>
              <a:t> </a:t>
            </a:r>
            <a:r>
              <a:rPr lang="ru-RU" sz="800">
                <a:solidFill>
                  <a:srgbClr val="003356"/>
                </a:solidFill>
                <a:latin typeface="Verdana" pitchFamily="34" charset="0"/>
              </a:rPr>
              <a:t>маломобильным пассажирам на вокзалах</a:t>
            </a:r>
          </a:p>
          <a:p>
            <a:pPr marL="171450" indent="-171450">
              <a:spcAft>
                <a:spcPts val="300"/>
              </a:spcAft>
              <a:buFont typeface="Wingdings" pitchFamily="2" charset="2"/>
              <a:buChar char="v"/>
            </a:pPr>
            <a:r>
              <a:rPr lang="ru-RU" sz="800" b="1">
                <a:solidFill>
                  <a:srgbClr val="007FB1"/>
                </a:solidFill>
                <a:latin typeface="Verdana" pitchFamily="34" charset="0"/>
              </a:rPr>
              <a:t>прием заявок на резервирование мест </a:t>
            </a:r>
            <a:r>
              <a:rPr lang="ru-RU" sz="800">
                <a:solidFill>
                  <a:srgbClr val="003356"/>
                </a:solidFill>
                <a:latin typeface="Verdana" pitchFamily="34" charset="0"/>
              </a:rPr>
              <a:t>в купе для инвалидов поездов дальнего следования и на специализированные места  для инвалидов скоростных поездов.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721225" y="3556000"/>
            <a:ext cx="4483100" cy="8302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lIns="93296" tIns="46648" rIns="93296" bIns="46648">
            <a:spAutoFit/>
          </a:bodyPr>
          <a:lstStyle/>
          <a:p>
            <a:pPr>
              <a:spcAft>
                <a:spcPts val="300"/>
              </a:spcAft>
            </a:pPr>
            <a:r>
              <a:rPr lang="ru-RU" sz="1000" b="1" u="sng">
                <a:solidFill>
                  <a:srgbClr val="003356"/>
                </a:solidFill>
                <a:latin typeface="Verdana" pitchFamily="34" charset="0"/>
              </a:rPr>
              <a:t>В проекте 35 вокзальных комплексов:</a:t>
            </a:r>
          </a:p>
          <a:p>
            <a:pPr>
              <a:spcAft>
                <a:spcPts val="200"/>
              </a:spcAft>
            </a:pPr>
            <a:r>
              <a:rPr lang="ru-RU" sz="1000">
                <a:latin typeface="Verdana" pitchFamily="34" charset="0"/>
              </a:rPr>
              <a:t>     Расположенных в городах-миллионниках</a:t>
            </a:r>
          </a:p>
          <a:p>
            <a:pPr algn="just">
              <a:spcAft>
                <a:spcPts val="200"/>
              </a:spcAft>
            </a:pPr>
            <a:r>
              <a:rPr lang="ru-RU" sz="1000">
                <a:latin typeface="Verdana" pitchFamily="34" charset="0"/>
              </a:rPr>
              <a:t>     Вблизи курортных зон</a:t>
            </a:r>
          </a:p>
          <a:p>
            <a:pPr>
              <a:spcAft>
                <a:spcPts val="200"/>
              </a:spcAft>
            </a:pPr>
            <a:r>
              <a:rPr lang="ru-RU" sz="1000">
                <a:latin typeface="Verdana" pitchFamily="34" charset="0"/>
              </a:rPr>
              <a:t>     Вблизи оздоровительных и реабилитационных центров</a:t>
            </a:r>
          </a:p>
        </p:txBody>
      </p:sp>
      <p:sp>
        <p:nvSpPr>
          <p:cNvPr id="20497" name="TextBox 19"/>
          <p:cNvSpPr txBox="1">
            <a:spLocks noChangeArrowheads="1"/>
          </p:cNvSpPr>
          <p:nvPr/>
        </p:nvSpPr>
        <p:spPr bwMode="auto">
          <a:xfrm>
            <a:off x="5006975" y="4516438"/>
            <a:ext cx="3671888" cy="263525"/>
          </a:xfrm>
          <a:prstGeom prst="rect">
            <a:avLst/>
          </a:prstGeom>
          <a:noFill/>
          <a:ln w="9525">
            <a:noFill/>
            <a:prstDash val="dash"/>
            <a:miter lim="800000"/>
            <a:headEnd/>
            <a:tailEnd/>
          </a:ln>
        </p:spPr>
        <p:txBody>
          <a:bodyPr lIns="93296" tIns="46648" rIns="93296" bIns="46648">
            <a:spAutoFit/>
          </a:bodyPr>
          <a:lstStyle/>
          <a:p>
            <a:pPr algn="just"/>
            <a:r>
              <a:rPr lang="ru-RU" sz="1000" b="1">
                <a:latin typeface="Verdana" pitchFamily="34" charset="0"/>
              </a:rPr>
              <a:t>Начало оказания услуг </a:t>
            </a:r>
            <a:r>
              <a:rPr lang="ru-RU" sz="1100" b="1">
                <a:latin typeface="Verdana" pitchFamily="34" charset="0"/>
              </a:rPr>
              <a:t>июль-август 2016 г</a:t>
            </a:r>
            <a:r>
              <a:rPr lang="ru-RU" sz="1000" b="1">
                <a:latin typeface="Verdana" pitchFamily="34" charset="0"/>
              </a:rPr>
              <a:t>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67250" y="2640013"/>
            <a:ext cx="453707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000">
                <a:solidFill>
                  <a:srgbClr val="003356"/>
                </a:solidFill>
                <a:latin typeface="Verdana" pitchFamily="34" charset="0"/>
              </a:rPr>
              <a:t>Помощь </a:t>
            </a:r>
            <a:r>
              <a:rPr lang="ru-RU" sz="1000" b="1">
                <a:solidFill>
                  <a:srgbClr val="003356"/>
                </a:solidFill>
                <a:latin typeface="Verdana" pitchFamily="34" charset="0"/>
              </a:rPr>
              <a:t>маломобильным пассажирам </a:t>
            </a:r>
            <a:r>
              <a:rPr lang="ru-RU" sz="1000">
                <a:solidFill>
                  <a:srgbClr val="003356"/>
                </a:solidFill>
                <a:latin typeface="Verdana" pitchFamily="34" charset="0"/>
              </a:rPr>
              <a:t>оказывается штатными работниками вокзальных комплексов. </a:t>
            </a:r>
            <a:r>
              <a:rPr lang="ru-RU" sz="1000" b="1">
                <a:solidFill>
                  <a:srgbClr val="007FB1"/>
                </a:solidFill>
                <a:latin typeface="Verdana" pitchFamily="34" charset="0"/>
              </a:rPr>
              <a:t>В 2016 г. </a:t>
            </a:r>
            <a:r>
              <a:rPr lang="ru-RU" sz="1000">
                <a:solidFill>
                  <a:srgbClr val="003356"/>
                </a:solidFill>
                <a:latin typeface="Verdana" pitchFamily="34" charset="0"/>
              </a:rPr>
              <a:t>реализуется пилотный проект</a:t>
            </a:r>
            <a:r>
              <a:rPr lang="ru-RU" sz="1000" b="1">
                <a:solidFill>
                  <a:srgbClr val="007FB1"/>
                </a:solidFill>
                <a:latin typeface="Verdana" pitchFamily="34" charset="0"/>
              </a:rPr>
              <a:t> </a:t>
            </a:r>
            <a:r>
              <a:rPr lang="ru-RU" sz="1100" b="1">
                <a:solidFill>
                  <a:srgbClr val="003356"/>
                </a:solidFill>
                <a:latin typeface="Verdana" pitchFamily="34" charset="0"/>
              </a:rPr>
              <a:t>формирования специализированных служб помощи</a:t>
            </a:r>
            <a:r>
              <a:rPr lang="ru-RU" sz="1000">
                <a:solidFill>
                  <a:srgbClr val="003356"/>
                </a:solidFill>
                <a:latin typeface="Verdana" pitchFamily="34" charset="0"/>
              </a:rPr>
              <a:t> за счет заключения договоров со специализированными организациями.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768850" y="915988"/>
            <a:ext cx="1446213" cy="8032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500" name="TextBox 12"/>
          <p:cNvSpPr txBox="1">
            <a:spLocks noChangeArrowheads="1"/>
          </p:cNvSpPr>
          <p:nvPr/>
        </p:nvSpPr>
        <p:spPr bwMode="auto">
          <a:xfrm>
            <a:off x="6283325" y="1401763"/>
            <a:ext cx="2714625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7925" tIns="38963" rIns="77925" bIns="38963">
            <a:spAutoFit/>
          </a:bodyPr>
          <a:lstStyle/>
          <a:p>
            <a:pPr marL="0" lvl="1" indent="-146050">
              <a:buClr>
                <a:srgbClr val="C00000"/>
              </a:buClr>
              <a:buSzPct val="120000"/>
            </a:pPr>
            <a:r>
              <a:rPr lang="ru-RU" sz="1000">
                <a:latin typeface="Verdana" pitchFamily="34" charset="0"/>
              </a:rPr>
              <a:t>Ежемесячно свои заявки оставляют более </a:t>
            </a:r>
            <a:r>
              <a:rPr lang="ru-RU" altLang="ru-RU" sz="1200" b="1">
                <a:solidFill>
                  <a:srgbClr val="007FB1"/>
                </a:solidFill>
                <a:latin typeface="Verdana" pitchFamily="34" charset="0"/>
              </a:rPr>
              <a:t>1,6 тыс. человек</a:t>
            </a:r>
            <a:r>
              <a:rPr lang="ru-RU" altLang="ru-RU" sz="1000">
                <a:latin typeface="Verdana" pitchFamily="34" charset="0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59338" y="4522788"/>
            <a:ext cx="3816350" cy="263525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502" name="Рисунок 2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3463" y="3797300"/>
            <a:ext cx="1698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3" name="Рисунок 2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3463" y="3992563"/>
            <a:ext cx="169862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4" name="Рисунок 2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3463" y="4171950"/>
            <a:ext cx="169862" cy="1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0"/>
          <p:cNvSpPr txBox="1">
            <a:spLocks noChangeArrowheads="1"/>
          </p:cNvSpPr>
          <p:nvPr/>
        </p:nvSpPr>
        <p:spPr bwMode="auto">
          <a:xfrm>
            <a:off x="3071813" y="2643188"/>
            <a:ext cx="53054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solidFill>
                  <a:srgbClr val="000000"/>
                </a:solidFill>
                <a:latin typeface="Verdana" pitchFamily="34" charset="0"/>
              </a:rPr>
              <a:t>   На сайте </a:t>
            </a:r>
            <a:r>
              <a:rPr lang="ru-RU" sz="1100">
                <a:latin typeface="Verdana" pitchFamily="34" charset="0"/>
              </a:rPr>
              <a:t>запущен информационный контент «Вокзал для всех», с размещенной на нем Картой доступности вокзалов России</a:t>
            </a:r>
            <a:endParaRPr lang="ru-RU" sz="1100"/>
          </a:p>
        </p:txBody>
      </p:sp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107950" y="123825"/>
            <a:ext cx="8712200" cy="519113"/>
          </a:xfrm>
        </p:spPr>
        <p:txBody>
          <a:bodyPr/>
          <a:lstStyle/>
          <a:p>
            <a:r>
              <a:rPr lang="ru-RU" sz="1800" smtClean="0"/>
              <a:t>Обеспечение доступности пассажирской инфраструктуры и подвижного состава</a:t>
            </a:r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0"/>
          </p:nvPr>
        </p:nvSpPr>
        <p:spPr bwMode="auto">
          <a:xfrm>
            <a:off x="6350" y="4868863"/>
            <a:ext cx="5903913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031338F-23DF-4BCE-A6A5-24DF80C487F1}" type="slidenum">
              <a:rPr lang="ru-RU" sz="900">
                <a:solidFill>
                  <a:schemeClr val="tx1"/>
                </a:solidFill>
              </a:rPr>
              <a:pPr/>
              <a:t>5</a:t>
            </a:fld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1508" name="TextBox 3"/>
          <p:cNvSpPr txBox="1">
            <a:spLocks noChangeArrowheads="1"/>
          </p:cNvSpPr>
          <p:nvPr/>
        </p:nvSpPr>
        <p:spPr bwMode="auto">
          <a:xfrm>
            <a:off x="1506538" y="838200"/>
            <a:ext cx="7526337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>
                <a:solidFill>
                  <a:srgbClr val="000000"/>
                </a:solidFill>
                <a:latin typeface="Verdana" pitchFamily="34" charset="0"/>
              </a:rPr>
              <a:t>     При строительстве и реконструкции железнодорожных вокзалов и пассажирских остановочных пунктов ОАО «РЖД», а так же железнодорожного подвижного состава учитывают требования по обеспечению доступности</a:t>
            </a:r>
          </a:p>
        </p:txBody>
      </p:sp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1533525" y="1793875"/>
            <a:ext cx="72929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>
                <a:solidFill>
                  <a:srgbClr val="000000"/>
                </a:solidFill>
                <a:latin typeface="Verdana" pitchFamily="34" charset="0"/>
              </a:rPr>
              <a:t>    Приобретаемый после 1 июля 2016 г. подвижной состав (специализированные вагоны) доступен для пассажиров из числа инвалидов</a:t>
            </a:r>
          </a:p>
        </p:txBody>
      </p:sp>
      <p:sp>
        <p:nvSpPr>
          <p:cNvPr id="21510" name="TextBox 6"/>
          <p:cNvSpPr txBox="1">
            <a:spLocks noChangeArrowheads="1"/>
          </p:cNvSpPr>
          <p:nvPr/>
        </p:nvSpPr>
        <p:spPr bwMode="auto">
          <a:xfrm>
            <a:off x="3043238" y="3311525"/>
            <a:ext cx="33226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1500"/>
              </a:lnSpc>
            </a:pPr>
            <a:r>
              <a:rPr lang="ru-RU" sz="1100">
                <a:solidFill>
                  <a:srgbClr val="000000"/>
                </a:solidFill>
                <a:latin typeface="Verdana" pitchFamily="34" charset="0"/>
              </a:rPr>
              <a:t>   В соответствии с разработанной методикой в 2016 г. планируется проведение обследования и паспортизации объектов пассажирской инфраструктуры, вагонов для пассажиров из числа инвалидов, пассажирских поездов и предоставляемых услуг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3688" y="817563"/>
            <a:ext cx="992187" cy="70008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1512" name="Группа 16"/>
          <p:cNvGrpSpPr>
            <a:grpSpLocks/>
          </p:cNvGrpSpPr>
          <p:nvPr/>
        </p:nvGrpSpPr>
        <p:grpSpPr bwMode="auto">
          <a:xfrm>
            <a:off x="287338" y="1670050"/>
            <a:ext cx="998537" cy="704850"/>
            <a:chOff x="971600" y="3655893"/>
            <a:chExt cx="1224135" cy="863868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/>
              </a:extLst>
            </a:blip>
            <a:srcRect l="13748" t="9912" r="5193" b="8476"/>
            <a:stretch/>
          </p:blipFill>
          <p:spPr>
            <a:xfrm>
              <a:off x="1039535" y="3680871"/>
              <a:ext cx="1088262" cy="838890"/>
            </a:xfrm>
            <a:prstGeom prst="rect">
              <a:avLst/>
            </a:prstGeom>
            <a:ln>
              <a:solidFill>
                <a:srgbClr val="003356"/>
              </a:solidFill>
            </a:ln>
            <a:effectLst>
              <a:softEdge rad="63500"/>
            </a:effectLst>
          </p:spPr>
        </p:pic>
        <p:sp>
          <p:nvSpPr>
            <p:cNvPr id="13" name="Скругленный прямоугольник 12"/>
            <p:cNvSpPr/>
            <p:nvPr/>
          </p:nvSpPr>
          <p:spPr>
            <a:xfrm>
              <a:off x="971600" y="3655893"/>
              <a:ext cx="1224135" cy="863868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1" name="Равнобедренный треугольник 20"/>
          <p:cNvSpPr/>
          <p:nvPr/>
        </p:nvSpPr>
        <p:spPr>
          <a:xfrm rot="5400000">
            <a:off x="5886375" y="4044773"/>
            <a:ext cx="1179102" cy="233324"/>
          </a:xfrm>
          <a:prstGeom prst="triangle">
            <a:avLst/>
          </a:prstGeom>
          <a:gradFill>
            <a:gsLst>
              <a:gs pos="12000">
                <a:srgbClr val="C00000"/>
              </a:gs>
              <a:gs pos="50000">
                <a:srgbClr val="C00000">
                  <a:alpha val="85000"/>
                </a:srgbClr>
              </a:gs>
              <a:gs pos="100000">
                <a:srgbClr val="FF0000">
                  <a:alpha val="40000"/>
                  <a:lumMod val="82000"/>
                  <a:lumOff val="18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noFill/>
            </a:endParaRPr>
          </a:p>
        </p:txBody>
      </p:sp>
      <p:pic>
        <p:nvPicPr>
          <p:cNvPr id="21516" name="Рисунок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5438" y="858838"/>
            <a:ext cx="20955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Рисунок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0363" y="1809750"/>
            <a:ext cx="211137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Рисунок 2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2643188"/>
            <a:ext cx="2111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293688" y="1590675"/>
            <a:ext cx="8532812" cy="14288"/>
          </a:xfrm>
          <a:prstGeom prst="line">
            <a:avLst/>
          </a:prstGeom>
          <a:ln>
            <a:solidFill>
              <a:srgbClr val="0066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93688" y="2451100"/>
            <a:ext cx="8496300" cy="0"/>
          </a:xfrm>
          <a:prstGeom prst="line">
            <a:avLst/>
          </a:prstGeom>
          <a:ln>
            <a:solidFill>
              <a:srgbClr val="0066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9" descr="\\dzv-fs02\users\prishutovss\desktop\Верендеев\Последние\Edited RZD\Edited RZD\Moscow region\Rijsky\DSC_829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/>
          <a:stretch/>
        </p:blipFill>
        <p:spPr bwMode="auto">
          <a:xfrm>
            <a:off x="293838" y="865991"/>
            <a:ext cx="992394" cy="624588"/>
          </a:xfrm>
          <a:prstGeom prst="rect">
            <a:avLst/>
          </a:prstGeom>
          <a:ln>
            <a:solidFill>
              <a:srgbClr val="003356"/>
            </a:solidFill>
          </a:ln>
          <a:effectLst>
            <a:softEdge rad="63500"/>
          </a:effectLst>
          <a:extLst>
            <a:ext uri="{909E8E84-426E-40DD-AFC4-6F175D3DCCD1}"/>
          </a:extLst>
        </p:spPr>
      </p:pic>
      <p:pic>
        <p:nvPicPr>
          <p:cNvPr id="21522" name="Рисунок 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4675" y="3338513"/>
            <a:ext cx="160338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23" name="Группа 19"/>
          <p:cNvGrpSpPr>
            <a:grpSpLocks/>
          </p:cNvGrpSpPr>
          <p:nvPr/>
        </p:nvGrpSpPr>
        <p:grpSpPr bwMode="auto">
          <a:xfrm>
            <a:off x="244475" y="2603500"/>
            <a:ext cx="2792413" cy="2057400"/>
            <a:chOff x="172688" y="2756710"/>
            <a:chExt cx="2736304" cy="2016224"/>
          </a:xfrm>
        </p:grpSpPr>
        <p:grpSp>
          <p:nvGrpSpPr>
            <p:cNvPr id="21527" name="Группа 31"/>
            <p:cNvGrpSpPr>
              <a:grpSpLocks/>
            </p:cNvGrpSpPr>
            <p:nvPr/>
          </p:nvGrpSpPr>
          <p:grpSpPr bwMode="auto">
            <a:xfrm>
              <a:off x="285796" y="2857200"/>
              <a:ext cx="2486004" cy="1830578"/>
              <a:chOff x="3366793" y="3044957"/>
              <a:chExt cx="3466700" cy="3458516"/>
            </a:xfrm>
          </p:grpSpPr>
          <p:pic>
            <p:nvPicPr>
              <p:cNvPr id="21529" name="Picture 2"/>
              <p:cNvPicPr>
                <a:picLocks noChangeAspect="1" noChangeArrowheads="1"/>
              </p:cNvPicPr>
              <p:nvPr/>
            </p:nvPicPr>
            <p:blipFill>
              <a:blip r:embed="rId5"/>
              <a:srcRect r="24123" b="23021"/>
              <a:stretch>
                <a:fillRect/>
              </a:stretch>
            </p:blipFill>
            <p:spPr bwMode="auto">
              <a:xfrm>
                <a:off x="3366793" y="3044957"/>
                <a:ext cx="3466700" cy="345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30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 rot="5671348">
                <a:off x="5162746" y="3233754"/>
                <a:ext cx="399162" cy="16280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Скругленный прямоугольник 4"/>
            <p:cNvSpPr/>
            <p:nvPr/>
          </p:nvSpPr>
          <p:spPr>
            <a:xfrm>
              <a:off x="172688" y="2756710"/>
              <a:ext cx="2736304" cy="2016224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cxnSp>
        <p:nvCxnSpPr>
          <p:cNvPr id="26" name="Прямая соединительная линия 25"/>
          <p:cNvCxnSpPr/>
          <p:nvPr/>
        </p:nvCxnSpPr>
        <p:spPr>
          <a:xfrm>
            <a:off x="3101975" y="3298825"/>
            <a:ext cx="3198813" cy="0"/>
          </a:xfrm>
          <a:prstGeom prst="line">
            <a:avLst/>
          </a:prstGeom>
          <a:ln>
            <a:solidFill>
              <a:srgbClr val="0066A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6715125" y="3929063"/>
            <a:ext cx="2357438" cy="530225"/>
          </a:xfrm>
          <a:prstGeom prst="roundRect">
            <a:avLst/>
          </a:prstGeom>
          <a:solidFill>
            <a:srgbClr val="8AB0D2">
              <a:alpha val="1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26" name="TextBox 8"/>
          <p:cNvSpPr txBox="1">
            <a:spLocks noChangeArrowheads="1"/>
          </p:cNvSpPr>
          <p:nvPr/>
        </p:nvSpPr>
        <p:spPr bwMode="auto">
          <a:xfrm>
            <a:off x="6858000" y="4000500"/>
            <a:ext cx="21605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800" b="1">
                <a:solidFill>
                  <a:srgbClr val="00507C"/>
                </a:solidFill>
                <a:latin typeface="Verdana" pitchFamily="34" charset="0"/>
              </a:rPr>
              <a:t>По результатам оценки будет формироваться дорожная карта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альтернативный процесс 5"/>
          <p:cNvSpPr/>
          <p:nvPr/>
        </p:nvSpPr>
        <p:spPr>
          <a:xfrm>
            <a:off x="392113" y="1214438"/>
            <a:ext cx="8372475" cy="261937"/>
          </a:xfrm>
          <a:prstGeom prst="flowChartAlternateProcess">
            <a:avLst/>
          </a:prstGeom>
          <a:noFill/>
          <a:ln w="6350"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95250" y="203200"/>
            <a:ext cx="8543925" cy="411163"/>
          </a:xfrm>
        </p:spPr>
        <p:txBody>
          <a:bodyPr/>
          <a:lstStyle/>
          <a:p>
            <a:r>
              <a:rPr lang="ru-RU" sz="1800" smtClean="0"/>
              <a:t>Обеспечение доступности объектов пассажирской инфраструктуры</a:t>
            </a:r>
          </a:p>
        </p:txBody>
      </p:sp>
      <p:grpSp>
        <p:nvGrpSpPr>
          <p:cNvPr id="22531" name="Группа 4"/>
          <p:cNvGrpSpPr>
            <a:grpSpLocks/>
          </p:cNvGrpSpPr>
          <p:nvPr/>
        </p:nvGrpSpPr>
        <p:grpSpPr bwMode="auto">
          <a:xfrm>
            <a:off x="395288" y="3308350"/>
            <a:ext cx="2068512" cy="1100138"/>
            <a:chOff x="251520" y="3226645"/>
            <a:chExt cx="2304255" cy="1224137"/>
          </a:xfrm>
        </p:grpSpPr>
        <p:pic>
          <p:nvPicPr>
            <p:cNvPr id="14" name="Picture 5" descr="\\dzv-fs02\users\prishutovss\desktop\Верендеев\Последние\Sochi region\Sochi region\Sochi city\DSC_8822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17581" y="3281238"/>
              <a:ext cx="2188232" cy="1125282"/>
            </a:xfrm>
            <a:prstGeom prst="rect">
              <a:avLst/>
            </a:prstGeom>
            <a:ln>
              <a:solidFill>
                <a:srgbClr val="003356"/>
              </a:solidFill>
            </a:ln>
            <a:effectLst>
              <a:softEdge rad="63500"/>
            </a:effectLst>
            <a:extLst>
              <a:ext uri="{909E8E84-426E-40DD-AFC4-6F175D3DCCD1}"/>
            </a:extLst>
          </p:spPr>
        </p:pic>
        <p:sp>
          <p:nvSpPr>
            <p:cNvPr id="17" name="Скругленный прямоугольник 16"/>
            <p:cNvSpPr/>
            <p:nvPr/>
          </p:nvSpPr>
          <p:spPr>
            <a:xfrm>
              <a:off x="251520" y="3226645"/>
              <a:ext cx="2304255" cy="1224137"/>
            </a:xfrm>
            <a:prstGeom prst="roundRect">
              <a:avLst/>
            </a:prstGeom>
            <a:noFill/>
            <a:ln>
              <a:solidFill>
                <a:srgbClr val="003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2532" name="Группа 3"/>
          <p:cNvGrpSpPr>
            <a:grpSpLocks/>
          </p:cNvGrpSpPr>
          <p:nvPr/>
        </p:nvGrpSpPr>
        <p:grpSpPr bwMode="auto">
          <a:xfrm>
            <a:off x="401638" y="1589088"/>
            <a:ext cx="2070100" cy="1098550"/>
            <a:chOff x="259021" y="1506485"/>
            <a:chExt cx="2304255" cy="122413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17580" y="1568199"/>
              <a:ext cx="2187139" cy="1120941"/>
            </a:xfrm>
            <a:prstGeom prst="rect">
              <a:avLst/>
            </a:prstGeom>
            <a:ln>
              <a:solidFill>
                <a:srgbClr val="003356"/>
              </a:solidFill>
            </a:ln>
            <a:effectLst>
              <a:softEdge rad="63500"/>
            </a:effectLst>
            <a:extLst>
              <a:ext uri="{909E8E84-426E-40DD-AFC4-6F175D3DCCD1}"/>
            </a:extLst>
          </p:spPr>
        </p:pic>
        <p:sp>
          <p:nvSpPr>
            <p:cNvPr id="18" name="Скругленный прямоугольник 17"/>
            <p:cNvSpPr/>
            <p:nvPr/>
          </p:nvSpPr>
          <p:spPr>
            <a:xfrm>
              <a:off x="259021" y="1506485"/>
              <a:ext cx="2304255" cy="1224137"/>
            </a:xfrm>
            <a:prstGeom prst="roundRect">
              <a:avLst/>
            </a:prstGeom>
            <a:noFill/>
            <a:ln>
              <a:solidFill>
                <a:srgbClr val="003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2533" name="Группа 6"/>
          <p:cNvGrpSpPr>
            <a:grpSpLocks/>
          </p:cNvGrpSpPr>
          <p:nvPr/>
        </p:nvGrpSpPr>
        <p:grpSpPr bwMode="auto">
          <a:xfrm>
            <a:off x="3424238" y="1281113"/>
            <a:ext cx="2070100" cy="1098550"/>
            <a:chOff x="3281073" y="1199068"/>
            <a:chExt cx="2304255" cy="1224137"/>
          </a:xfrm>
        </p:grpSpPr>
        <p:pic>
          <p:nvPicPr>
            <p:cNvPr id="6156" name="Picture 12" descr="\\dzv-fs02\users\sapsayeg\mydoc\My Pictures\90470_60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339632" y="1264079"/>
              <a:ext cx="2188232" cy="1094116"/>
            </a:xfrm>
            <a:prstGeom prst="rect">
              <a:avLst/>
            </a:prstGeom>
            <a:ln>
              <a:solidFill>
                <a:srgbClr val="003356"/>
              </a:solidFill>
            </a:ln>
            <a:effectLst>
              <a:softEdge rad="63500"/>
            </a:effectLst>
            <a:extLst>
              <a:ext uri="{909E8E84-426E-40DD-AFC4-6F175D3DCCD1}"/>
            </a:extLst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3281073" y="1199068"/>
              <a:ext cx="2304255" cy="1224137"/>
            </a:xfrm>
            <a:prstGeom prst="roundRect">
              <a:avLst/>
            </a:prstGeom>
            <a:noFill/>
            <a:ln>
              <a:solidFill>
                <a:srgbClr val="003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2534" name="Группа 7"/>
          <p:cNvGrpSpPr>
            <a:grpSpLocks/>
          </p:cNvGrpSpPr>
          <p:nvPr/>
        </p:nvGrpSpPr>
        <p:grpSpPr bwMode="auto">
          <a:xfrm>
            <a:off x="3421063" y="3586163"/>
            <a:ext cx="2068512" cy="1100137"/>
            <a:chOff x="3277643" y="3504932"/>
            <a:chExt cx="2304255" cy="122413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3339632" y="3554360"/>
              <a:ext cx="2187138" cy="1125282"/>
            </a:xfrm>
            <a:prstGeom prst="rect">
              <a:avLst/>
            </a:prstGeom>
            <a:ln>
              <a:solidFill>
                <a:srgbClr val="003356"/>
              </a:solidFill>
            </a:ln>
            <a:effectLst>
              <a:softEdge rad="63500"/>
            </a:effectLst>
            <a:extLst>
              <a:ext uri="{909E8E84-426E-40DD-AFC4-6F175D3DCCD1}"/>
              <a:ext uri="{AF507438-7753-43E0-B8FC-AC1667EBCBE1}"/>
            </a:extLst>
          </p:spPr>
        </p:pic>
        <p:sp>
          <p:nvSpPr>
            <p:cNvPr id="20" name="Скругленный прямоугольник 19"/>
            <p:cNvSpPr/>
            <p:nvPr/>
          </p:nvSpPr>
          <p:spPr>
            <a:xfrm>
              <a:off x="3277643" y="3504932"/>
              <a:ext cx="2304255" cy="1224137"/>
            </a:xfrm>
            <a:prstGeom prst="roundRect">
              <a:avLst/>
            </a:prstGeom>
            <a:noFill/>
            <a:ln>
              <a:solidFill>
                <a:srgbClr val="003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2535" name="Группа 22"/>
          <p:cNvGrpSpPr>
            <a:grpSpLocks/>
          </p:cNvGrpSpPr>
          <p:nvPr/>
        </p:nvGrpSpPr>
        <p:grpSpPr bwMode="auto">
          <a:xfrm>
            <a:off x="6534150" y="3313113"/>
            <a:ext cx="2070100" cy="1100137"/>
            <a:chOff x="6391090" y="3231810"/>
            <a:chExt cx="2304255" cy="1224137"/>
          </a:xfrm>
        </p:grpSpPr>
        <p:pic>
          <p:nvPicPr>
            <p:cNvPr id="13" name="Picture 2" descr="\\dzv-fs02\users\prishutovss\desktop\Верендеев\Последние\Edited RZD\Edited RZD\Moscow region\Belorussky\DSC_0223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449102" y="3281238"/>
              <a:ext cx="2188232" cy="1125282"/>
            </a:xfrm>
            <a:prstGeom prst="rect">
              <a:avLst/>
            </a:prstGeom>
            <a:ln>
              <a:solidFill>
                <a:srgbClr val="003356"/>
              </a:solidFill>
            </a:ln>
            <a:effectLst>
              <a:softEdge rad="63500"/>
            </a:effectLst>
            <a:extLst>
              <a:ext uri="{909E8E84-426E-40DD-AFC4-6F175D3DCCD1}"/>
            </a:extLst>
          </p:spPr>
        </p:pic>
        <p:sp>
          <p:nvSpPr>
            <p:cNvPr id="21" name="Скругленный прямоугольник 20"/>
            <p:cNvSpPr/>
            <p:nvPr/>
          </p:nvSpPr>
          <p:spPr>
            <a:xfrm>
              <a:off x="6391090" y="3231810"/>
              <a:ext cx="2304255" cy="1224137"/>
            </a:xfrm>
            <a:prstGeom prst="roundRect">
              <a:avLst/>
            </a:prstGeom>
            <a:noFill/>
            <a:ln>
              <a:solidFill>
                <a:srgbClr val="003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22536" name="Группа 8"/>
          <p:cNvGrpSpPr>
            <a:grpSpLocks/>
          </p:cNvGrpSpPr>
          <p:nvPr/>
        </p:nvGrpSpPr>
        <p:grpSpPr bwMode="auto">
          <a:xfrm>
            <a:off x="6534150" y="1601788"/>
            <a:ext cx="2070100" cy="1100137"/>
            <a:chOff x="6391090" y="1520133"/>
            <a:chExt cx="2304255" cy="1224137"/>
          </a:xfrm>
        </p:grpSpPr>
        <p:pic>
          <p:nvPicPr>
            <p:cNvPr id="12" name="Picture 19" descr="\\dzv-fs02\users\sapsayeg\mydoc\My Pictures\vokzal-29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/>
              </a:extLst>
            </a:blip>
            <a:srcRect/>
            <a:stretch>
              <a:fillRect/>
            </a:stretch>
          </p:blipFill>
          <p:spPr bwMode="auto">
            <a:xfrm>
              <a:off x="6449102" y="1568199"/>
              <a:ext cx="2188232" cy="1128006"/>
            </a:xfrm>
            <a:prstGeom prst="rect">
              <a:avLst/>
            </a:prstGeom>
            <a:ln>
              <a:solidFill>
                <a:srgbClr val="003356"/>
              </a:solidFill>
            </a:ln>
            <a:effectLst>
              <a:softEdge rad="63500"/>
            </a:effectLst>
            <a:extLst>
              <a:ext uri="{909E8E84-426E-40DD-AFC4-6F175D3DCCD1}"/>
            </a:extLst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6391090" y="1520133"/>
              <a:ext cx="2304255" cy="1224137"/>
            </a:xfrm>
            <a:prstGeom prst="roundRect">
              <a:avLst/>
            </a:prstGeom>
            <a:noFill/>
            <a:ln>
              <a:solidFill>
                <a:srgbClr val="003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22537" name="Прямоугольник 24"/>
          <p:cNvSpPr>
            <a:spLocks noChangeArrowheads="1"/>
          </p:cNvSpPr>
          <p:nvPr/>
        </p:nvSpPr>
        <p:spPr bwMode="auto">
          <a:xfrm>
            <a:off x="2500313" y="2500313"/>
            <a:ext cx="414337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/>
              <a:t>В среднем в соответствии с инвестиционной программой ОАО «РЖД» строится или комплексно реконструируется </a:t>
            </a:r>
            <a:br>
              <a:rPr lang="ru-RU" sz="1600"/>
            </a:br>
            <a:r>
              <a:rPr lang="ru-RU" sz="1600"/>
              <a:t>10-15 объектов в год.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6"/>
          <p:cNvSpPr txBox="1">
            <a:spLocks noChangeArrowheads="1"/>
          </p:cNvSpPr>
          <p:nvPr/>
        </p:nvSpPr>
        <p:spPr bwMode="auto">
          <a:xfrm>
            <a:off x="3419475" y="2335213"/>
            <a:ext cx="18335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Verdana" pitchFamily="34" charset="0"/>
              </a:rPr>
              <a:t>штабных вагонов</a:t>
            </a:r>
          </a:p>
        </p:txBody>
      </p:sp>
      <p:sp>
        <p:nvSpPr>
          <p:cNvPr id="23554" name="TextBox 20"/>
          <p:cNvSpPr txBox="1">
            <a:spLocks noChangeArrowheads="1"/>
          </p:cNvSpPr>
          <p:nvPr/>
        </p:nvSpPr>
        <p:spPr bwMode="auto">
          <a:xfrm>
            <a:off x="5867400" y="2349500"/>
            <a:ext cx="2863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400">
                <a:latin typeface="Verdana" pitchFamily="34" charset="0"/>
              </a:rPr>
              <a:t>из которых двухэтажные</a:t>
            </a:r>
          </a:p>
        </p:txBody>
      </p:sp>
      <p:sp>
        <p:nvSpPr>
          <p:cNvPr id="23555" name="TextBox 25"/>
          <p:cNvSpPr txBox="1">
            <a:spLocks noChangeArrowheads="1"/>
          </p:cNvSpPr>
          <p:nvPr/>
        </p:nvSpPr>
        <p:spPr bwMode="auto">
          <a:xfrm>
            <a:off x="3348038" y="3249613"/>
            <a:ext cx="48958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>
                <a:latin typeface="Verdana" pitchFamily="34" charset="0"/>
              </a:rPr>
              <a:t>Наружная дверь увеличенной ширины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>
                <a:latin typeface="Verdana" pitchFamily="34" charset="0"/>
              </a:rPr>
              <a:t>Подъёмник для инвалида-колясочника.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>
                <a:latin typeface="Verdana" pitchFamily="34" charset="0"/>
              </a:rPr>
              <a:t>Увеличенная площадь тамбурной зоны.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200">
                <a:latin typeface="Verdana" pitchFamily="34" charset="0"/>
              </a:rPr>
              <a:t>Увеличенная ширина дверей: из тамбура в коридор, в специализированное купе, в туалет.</a:t>
            </a:r>
          </a:p>
        </p:txBody>
      </p:sp>
      <p:sp>
        <p:nvSpPr>
          <p:cNvPr id="23556" name="TextBox 26"/>
          <p:cNvSpPr txBox="1">
            <a:spLocks noChangeArrowheads="1"/>
          </p:cNvSpPr>
          <p:nvPr/>
        </p:nvSpPr>
        <p:spPr bwMode="auto">
          <a:xfrm>
            <a:off x="2571750" y="928688"/>
            <a:ext cx="3960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003356"/>
                </a:solidFill>
                <a:latin typeface="Verdana" pitchFamily="34" charset="0"/>
              </a:rPr>
              <a:t>Для перевозки маломобильных пассажиров во внутригосударственном сообщении в Компании имеется парк специализированных вагонов</a:t>
            </a:r>
          </a:p>
        </p:txBody>
      </p:sp>
      <p:sp>
        <p:nvSpPr>
          <p:cNvPr id="23557" name="TextBox 30"/>
          <p:cNvSpPr txBox="1">
            <a:spLocks noChangeArrowheads="1"/>
          </p:cNvSpPr>
          <p:nvPr/>
        </p:nvSpPr>
        <p:spPr bwMode="auto">
          <a:xfrm>
            <a:off x="2195513" y="2119313"/>
            <a:ext cx="13287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828282"/>
                </a:solidFill>
                <a:latin typeface="Arial Black" pitchFamily="34" charset="0"/>
              </a:rPr>
              <a:t>559</a:t>
            </a:r>
            <a:endParaRPr lang="ru-RU">
              <a:solidFill>
                <a:srgbClr val="828282"/>
              </a:solidFill>
            </a:endParaRPr>
          </a:p>
        </p:txBody>
      </p:sp>
      <p:sp>
        <p:nvSpPr>
          <p:cNvPr id="23558" name="TextBox 31"/>
          <p:cNvSpPr txBox="1">
            <a:spLocks noChangeArrowheads="1"/>
          </p:cNvSpPr>
          <p:nvPr/>
        </p:nvSpPr>
        <p:spPr bwMode="auto">
          <a:xfrm>
            <a:off x="5148263" y="2247900"/>
            <a:ext cx="714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828282"/>
                </a:solidFill>
                <a:latin typeface="Arial Black" pitchFamily="34" charset="0"/>
              </a:rPr>
              <a:t>14</a:t>
            </a:r>
          </a:p>
        </p:txBody>
      </p:sp>
      <p:sp>
        <p:nvSpPr>
          <p:cNvPr id="23559" name="Заголовок 7"/>
          <p:cNvSpPr txBox="1">
            <a:spLocks/>
          </p:cNvSpPr>
          <p:nvPr/>
        </p:nvSpPr>
        <p:spPr bwMode="auto">
          <a:xfrm>
            <a:off x="109538" y="196850"/>
            <a:ext cx="8280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altLang="ru-RU">
                <a:latin typeface="Verdana" pitchFamily="34" charset="0"/>
              </a:rPr>
              <a:t>Обеспечение доступности подвижного состава </a:t>
            </a:r>
          </a:p>
        </p:txBody>
      </p:sp>
      <p:sp>
        <p:nvSpPr>
          <p:cNvPr id="23560" name="Прямоугольник 49"/>
          <p:cNvSpPr>
            <a:spLocks noChangeArrowheads="1"/>
          </p:cNvSpPr>
          <p:nvPr/>
        </p:nvSpPr>
        <p:spPr bwMode="auto">
          <a:xfrm>
            <a:off x="2392363" y="2709863"/>
            <a:ext cx="62642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3356"/>
                </a:solidFill>
                <a:latin typeface="Verdana" pitchFamily="34" charset="0"/>
              </a:rPr>
              <a:t>В конструкции реализованы следующие технические решения:</a:t>
            </a:r>
          </a:p>
        </p:txBody>
      </p:sp>
      <p:sp>
        <p:nvSpPr>
          <p:cNvPr id="23561" name="TextBox 27"/>
          <p:cNvSpPr txBox="1">
            <a:spLocks noChangeArrowheads="1"/>
          </p:cNvSpPr>
          <p:nvPr/>
        </p:nvSpPr>
        <p:spPr bwMode="auto">
          <a:xfrm>
            <a:off x="2771775" y="1844675"/>
            <a:ext cx="3816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>
                <a:latin typeface="Verdana" pitchFamily="34" charset="0"/>
              </a:rPr>
              <a:t>По состоянию на 1 июня 2016 г. </a:t>
            </a:r>
            <a:br>
              <a:rPr lang="ru-RU" altLang="ru-RU" sz="1400">
                <a:latin typeface="Verdana" pitchFamily="34" charset="0"/>
              </a:rPr>
            </a:br>
            <a:r>
              <a:rPr lang="ru-RU" altLang="ru-RU" sz="1400">
                <a:latin typeface="Verdana" pitchFamily="34" charset="0"/>
              </a:rPr>
              <a:t>в парке </a:t>
            </a:r>
          </a:p>
        </p:txBody>
      </p:sp>
      <p:pic>
        <p:nvPicPr>
          <p:cNvPr id="23562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328863"/>
            <a:ext cx="6477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15913" y="704850"/>
            <a:ext cx="2317750" cy="1489075"/>
          </a:xfrm>
          <a:prstGeom prst="roundRect">
            <a:avLst/>
          </a:prstGeom>
          <a:noFill/>
          <a:ln>
            <a:solidFill>
              <a:srgbClr val="00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2642" y="707538"/>
            <a:ext cx="2198618" cy="1479347"/>
          </a:xfrm>
          <a:prstGeom prst="rect">
            <a:avLst/>
          </a:prstGeom>
          <a:ln>
            <a:solidFill>
              <a:srgbClr val="003356"/>
            </a:solidFill>
          </a:ln>
          <a:effectLst>
            <a:softEdge rad="63500"/>
          </a:effec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588125" y="695325"/>
            <a:ext cx="2305050" cy="1492250"/>
          </a:xfrm>
          <a:prstGeom prst="roundRect">
            <a:avLst/>
          </a:prstGeom>
          <a:noFill/>
          <a:ln>
            <a:solidFill>
              <a:srgbClr val="0033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23566" name="Группа 1"/>
          <p:cNvGrpSpPr>
            <a:grpSpLocks/>
          </p:cNvGrpSpPr>
          <p:nvPr/>
        </p:nvGrpSpPr>
        <p:grpSpPr bwMode="auto">
          <a:xfrm>
            <a:off x="581025" y="3151188"/>
            <a:ext cx="2341563" cy="1584325"/>
            <a:chOff x="580496" y="3003798"/>
            <a:chExt cx="2342008" cy="1584176"/>
          </a:xfrm>
        </p:grpSpPr>
        <p:pic>
          <p:nvPicPr>
            <p:cNvPr id="20" name="Picture 2" descr="http://tvz.ru/upload/iblock/23d/23d41da72d7a911e8930d551913add6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1375" y="3003798"/>
              <a:ext cx="2260185" cy="1584175"/>
            </a:xfrm>
            <a:prstGeom prst="rect">
              <a:avLst/>
            </a:prstGeom>
            <a:ln>
              <a:solidFill>
                <a:srgbClr val="003356"/>
              </a:solidFill>
            </a:ln>
            <a:effectLst>
              <a:softEdge rad="63500"/>
            </a:effectLst>
          </p:spPr>
        </p:pic>
        <p:sp>
          <p:nvSpPr>
            <p:cNvPr id="19" name="Скругленный прямоугольник 18"/>
            <p:cNvSpPr/>
            <p:nvPr/>
          </p:nvSpPr>
          <p:spPr>
            <a:xfrm>
              <a:off x="580496" y="3003798"/>
              <a:ext cx="2342008" cy="1584176"/>
            </a:xfrm>
            <a:prstGeom prst="roundRect">
              <a:avLst/>
            </a:prstGeom>
            <a:noFill/>
            <a:ln>
              <a:solidFill>
                <a:srgbClr val="00335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14601" y="704790"/>
            <a:ext cx="2251427" cy="1482095"/>
          </a:xfrm>
          <a:prstGeom prst="rect">
            <a:avLst/>
          </a:prstGeom>
          <a:ln>
            <a:solidFill>
              <a:srgbClr val="003356"/>
            </a:solidFill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ржд">
      <a:dk1>
        <a:sysClr val="windowText" lastClr="000000"/>
      </a:dk1>
      <a:lt1>
        <a:sysClr val="window" lastClr="FFFFFF"/>
      </a:lt1>
      <a:dk2>
        <a:srgbClr val="004064"/>
      </a:dk2>
      <a:lt2>
        <a:srgbClr val="BDD2E5"/>
      </a:lt2>
      <a:accent1>
        <a:srgbClr val="0066A1"/>
      </a:accent1>
      <a:accent2>
        <a:srgbClr val="364A58"/>
      </a:accent2>
      <a:accent3>
        <a:srgbClr val="CECCA0"/>
      </a:accent3>
      <a:accent4>
        <a:srgbClr val="8AB0D2"/>
      </a:accent4>
      <a:accent5>
        <a:srgbClr val="BFC5CE"/>
      </a:accent5>
      <a:accent6>
        <a:srgbClr val="EBEAD4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7630</TotalTime>
  <Words>635</Words>
  <Application>Microsoft Office PowerPoint</Application>
  <PresentationFormat>Экран (16:9)</PresentationFormat>
  <Paragraphs>64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13</vt:i4>
      </vt:variant>
      <vt:variant>
        <vt:lpstr>Заголовки слайдов</vt:lpstr>
      </vt:variant>
      <vt:variant>
        <vt:i4>7</vt:i4>
      </vt:variant>
    </vt:vector>
  </HeadingPairs>
  <TitlesOfParts>
    <vt:vector size="26" baseType="lpstr">
      <vt:lpstr>Calibri</vt:lpstr>
      <vt:lpstr>Arial</vt:lpstr>
      <vt:lpstr>Verdana</vt:lpstr>
      <vt:lpstr>Wingdings</vt:lpstr>
      <vt:lpstr>Wingdings 2</vt:lpstr>
      <vt:lpstr>Arial Black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Тема Office</vt:lpstr>
      <vt:lpstr>Основные направления «Рабочей группы по обеспечению доступности железнодорожного транспорта для маломобильных пассажиров» </vt:lpstr>
      <vt:lpstr>Разработка минимальных стандартов и руководящих ориентиров, предусматривающих доступность объектов и услуг</vt:lpstr>
      <vt:lpstr>Формирование современной корпоративной культуры  ОАО «РЖД» по обслуживанию пассажиров из числа инвалидов</vt:lpstr>
      <vt:lpstr>Информационно-сервисный «Центр содействия мобильности ОАО «РЖД» (ежемесячно в сall-центр ЦСМ ОАО «РЖД» поступает более 5000 заявок)</vt:lpstr>
      <vt:lpstr>Обеспечение доступности пассажирской инфраструктуры и подвижного состава</vt:lpstr>
      <vt:lpstr>Обеспечение доступности объектов пассажирской инфраструктуры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Елсукова Светлана Игоревна</dc:creator>
  <cp:lastModifiedBy>Людмила</cp:lastModifiedBy>
  <cp:revision>782</cp:revision>
  <cp:lastPrinted>2016-07-12T11:44:07Z</cp:lastPrinted>
  <dcterms:created xsi:type="dcterms:W3CDTF">2012-01-25T06:18:29Z</dcterms:created>
  <dcterms:modified xsi:type="dcterms:W3CDTF">2016-09-16T15:20:39Z</dcterms:modified>
</cp:coreProperties>
</file>