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6" r:id="rId1"/>
    <p:sldMasterId id="2147484000" r:id="rId2"/>
  </p:sldMasterIdLst>
  <p:notesMasterIdLst>
    <p:notesMasterId r:id="rId9"/>
  </p:notesMasterIdLst>
  <p:handoutMasterIdLst>
    <p:handoutMasterId r:id="rId10"/>
  </p:handoutMasterIdLst>
  <p:sldIdLst>
    <p:sldId id="433" r:id="rId3"/>
    <p:sldId id="430" r:id="rId4"/>
    <p:sldId id="432" r:id="rId5"/>
    <p:sldId id="437" r:id="rId6"/>
    <p:sldId id="421" r:id="rId7"/>
    <p:sldId id="423" r:id="rId8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26798"/>
    <a:srgbClr val="5283BE"/>
    <a:srgbClr val="DE4026"/>
    <a:srgbClr val="48B4FE"/>
    <a:srgbClr val="1C4DB0"/>
    <a:srgbClr val="0066CC"/>
    <a:srgbClr val="FF9900"/>
    <a:srgbClr val="E9870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46" autoAdjust="0"/>
    <p:restoredTop sz="96838" autoAdjust="0"/>
  </p:normalViewPr>
  <p:slideViewPr>
    <p:cSldViewPr>
      <p:cViewPr varScale="1">
        <p:scale>
          <a:sx n="97" d="100"/>
          <a:sy n="97" d="100"/>
        </p:scale>
        <p:origin x="-125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2184" y="-114"/>
      </p:cViewPr>
      <p:guideLst>
        <p:guide orient="horz" pos="3132"/>
        <p:guide pos="213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DD86B64A-9D4D-49EA-89FB-681BF80348B0}" type="datetimeFigureOut">
              <a:rPr lang="ru-RU"/>
              <a:pPr>
                <a:defRPr/>
              </a:pPr>
              <a:t>26.04.2016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3995EE1C-674C-465B-85EC-B53A91BFCD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5DF4CEE-8085-444F-A8C3-9C8B038DF25C}" type="datetimeFigureOut">
              <a:rPr lang="ru-RU"/>
              <a:pPr>
                <a:defRPr/>
              </a:pPr>
              <a:t>26.04.2016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321" tIns="45661" rIns="91321" bIns="45661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8F56A96-99A8-4FB3-955A-6E77335A3B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0E220-6797-4AA3-B1F9-C8F7F07A38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77B85CE-B720-4F79-A230-FD158C5CDFE5}" type="datetime1">
              <a:rPr lang="ru-RU"/>
              <a:pPr>
                <a:defRPr/>
              </a:pPr>
              <a:t>26.04.2016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6706112-DBD5-4C0B-930C-A36344C280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878FECD-13C8-49C1-9B30-C06E0D00E6AA}" type="datetime1">
              <a:rPr lang="ru-RU"/>
              <a:pPr>
                <a:defRPr/>
              </a:pPr>
              <a:t>26.04.2016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789740E-6748-4EDA-817B-FCD1440C2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9A14F29-7128-4B2E-8505-166C046D8A56}" type="datetime1">
              <a:rPr lang="ru-RU"/>
              <a:pPr>
                <a:defRPr/>
              </a:pPr>
              <a:t>26.04.2016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E1894F3-3EFB-4B83-87E3-1AF1D35E5D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A5207CC-16F9-4BDF-8361-03911D5CDC4E}" type="datetime1">
              <a:rPr lang="ru-RU"/>
              <a:pPr>
                <a:defRPr/>
              </a:pPr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668F0C4-DCD7-42AC-8023-1D31E3F1B4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C842F1B-F491-45B1-A51B-DF5DC0F3CBB0}" type="datetime1">
              <a:rPr lang="ru-RU"/>
              <a:pPr>
                <a:defRPr/>
              </a:pPr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6CEF5EE-60AD-424D-953A-B4564AB812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 txBox="1">
            <a:spLocks/>
          </p:cNvSpPr>
          <p:nvPr/>
        </p:nvSpPr>
        <p:spPr>
          <a:xfrm>
            <a:off x="6604000" y="6381750"/>
            <a:ext cx="2289175" cy="476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053964E-F663-4AEB-B25C-B4C81606D6B3}" type="slidenum">
              <a:rPr lang="ru-RU" sz="1400" b="1" i="1">
                <a:solidFill>
                  <a:srgbClr val="2D4E77"/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400" b="1" i="1" dirty="0">
              <a:solidFill>
                <a:srgbClr val="2D4E77"/>
              </a:solidFill>
              <a:latin typeface="+mn-lt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924300" y="115888"/>
            <a:ext cx="504031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400" b="1" dirty="0">
              <a:solidFill>
                <a:srgbClr val="2D4E7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6604000" y="6381750"/>
            <a:ext cx="2289175" cy="476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324F7BB-291C-4C3A-8F9C-8C42A2B826E4}" type="slidenum">
              <a:rPr lang="ru-RU" sz="1400" b="1" i="1">
                <a:solidFill>
                  <a:srgbClr val="2D4E77"/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400" b="1" i="1" dirty="0">
              <a:solidFill>
                <a:srgbClr val="2D4E77"/>
              </a:solidFill>
              <a:latin typeface="+mn-lt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 bwMode="auto">
          <a:xfrm>
            <a:off x="3924300" y="115888"/>
            <a:ext cx="504031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400" b="1" dirty="0">
              <a:solidFill>
                <a:srgbClr val="2D4E7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91264" cy="580926"/>
          </a:xfrm>
        </p:spPr>
        <p:txBody>
          <a:bodyPr>
            <a:normAutofit/>
          </a:bodyPr>
          <a:lstStyle>
            <a:lvl1pPr algn="l">
              <a:defRPr lang="ru-RU" sz="2300" b="1" kern="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Содержимое 3"/>
          <p:cNvSpPr>
            <a:spLocks noGrp="1"/>
          </p:cNvSpPr>
          <p:nvPr>
            <p:ph sz="half" idx="2"/>
          </p:nvPr>
        </p:nvSpPr>
        <p:spPr>
          <a:xfrm>
            <a:off x="467544" y="1772816"/>
            <a:ext cx="8280920" cy="3816424"/>
          </a:xfrm>
        </p:spPr>
        <p:txBody>
          <a:bodyPr>
            <a:normAutofit/>
          </a:bodyPr>
          <a:lstStyle>
            <a:lvl1pPr>
              <a:buNone/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805264"/>
            <a:ext cx="8280920" cy="720080"/>
          </a:xfrm>
        </p:spPr>
        <p:txBody>
          <a:bodyPr rtlCol="0">
            <a:normAutofit/>
          </a:bodyPr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ru-RU" sz="1800" b="1" kern="0" dirty="0">
                <a:solidFill>
                  <a:srgbClr val="669900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3D0DF-6D52-428B-A454-DD283856DE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22A93E6-345E-4D1A-A99C-A9D529663686}" type="datetime1">
              <a:rPr lang="ru-RU"/>
              <a:pPr>
                <a:defRPr/>
              </a:pPr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A8DB0D2-9670-4C2B-B72A-C490162CF1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F5B8E98-0E67-40A5-A164-D5E9FCA20279}" type="datetime1">
              <a:rPr lang="ru-RU"/>
              <a:pPr>
                <a:defRPr/>
              </a:pPr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5E61444-B909-4722-8695-D1A401F928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A7B212A-34E4-40A1-BC11-76FEE4EA0DB0}" type="datetime1">
              <a:rPr lang="ru-RU"/>
              <a:pPr>
                <a:defRPr/>
              </a:pPr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FEFD55C-7C53-46B1-BE28-C2AD688BF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3DD5A94-314D-4BB7-9C9F-D751A6B29617}" type="datetime1">
              <a:rPr lang="ru-RU"/>
              <a:pPr>
                <a:defRPr/>
              </a:pPr>
              <a:t>26.04.2016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97847EE-5066-42B4-B50D-774EAF3D9D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DC4D220-A8EB-46EB-AB64-7C9098EF2739}" type="datetime1">
              <a:rPr lang="ru-RU"/>
              <a:pPr>
                <a:defRPr/>
              </a:pPr>
              <a:t>26.04.2016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AF337F6-703D-48D7-9D3F-90191C64FF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76D255E-FE6B-4E24-B89B-099BDB1E13FC}" type="datetime1">
              <a:rPr lang="ru-RU"/>
              <a:pPr>
                <a:defRPr/>
              </a:pPr>
              <a:t>26.04.2016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23D7FFF-058F-466F-B4EA-B097505237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9953FD-8E91-4594-84CC-C1F644392C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4" r:id="rId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Palatino Linotype"/>
                <a:cs typeface="+mn-cs"/>
              </a:defRPr>
            </a:lvl1pPr>
          </a:lstStyle>
          <a:p>
            <a:pPr>
              <a:defRPr/>
            </a:pPr>
            <a:fld id="{09873ECA-05FD-4C80-97CD-A5A170E97BF0}" type="datetime1">
              <a:rPr lang="ru-RU"/>
              <a:pPr>
                <a:defRPr/>
              </a:pPr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Palatino Linotype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Palatino Linotype"/>
                <a:cs typeface="+mn-cs"/>
              </a:defRPr>
            </a:lvl1pPr>
          </a:lstStyle>
          <a:p>
            <a:pPr>
              <a:defRPr/>
            </a:pPr>
            <a:fld id="{FC98E607-F199-4805-A25D-E4396F08DC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jpe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gif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jpeg"/><Relationship Id="rId7" Type="http://schemas.openxmlformats.org/officeDocument/2006/relationships/image" Target="../media/image32.png"/><Relationship Id="rId12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jpe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jpeg"/><Relationship Id="rId3" Type="http://schemas.openxmlformats.org/officeDocument/2006/relationships/image" Target="../media/image5.jpeg"/><Relationship Id="rId7" Type="http://schemas.openxmlformats.org/officeDocument/2006/relationships/image" Target="../media/image32.png"/><Relationship Id="rId12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4.jpeg"/><Relationship Id="rId5" Type="http://schemas.openxmlformats.org/officeDocument/2006/relationships/image" Target="../media/image39.png"/><Relationship Id="rId10" Type="http://schemas.openxmlformats.org/officeDocument/2006/relationships/image" Target="../media/image43.jpe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ctrTitle"/>
          </p:nvPr>
        </p:nvSpPr>
        <p:spPr>
          <a:xfrm>
            <a:off x="1547813" y="1700213"/>
            <a:ext cx="7272337" cy="295275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ru-RU" sz="4000" smtClean="0">
                <a:latin typeface="Arial" charset="0"/>
                <a:cs typeface="Arial" charset="0"/>
              </a:rPr>
              <a:t/>
            </a:r>
            <a:br>
              <a:rPr lang="ru-RU" sz="4000" smtClean="0">
                <a:latin typeface="Arial" charset="0"/>
                <a:cs typeface="Arial" charset="0"/>
              </a:rPr>
            </a:br>
            <a:endParaRPr lang="ru-RU" sz="4000" smtClean="0">
              <a:latin typeface="Arial" charset="0"/>
              <a:cs typeface="Arial" charset="0"/>
            </a:endParaRPr>
          </a:p>
        </p:txBody>
      </p:sp>
      <p:sp>
        <p:nvSpPr>
          <p:cNvPr id="19459" name="Прямоугольник 3"/>
          <p:cNvSpPr>
            <a:spLocks noChangeArrowheads="1"/>
          </p:cNvSpPr>
          <p:nvPr/>
        </p:nvSpPr>
        <p:spPr bwMode="auto">
          <a:xfrm>
            <a:off x="1670050" y="2060575"/>
            <a:ext cx="71310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ОСНОВНЫЕ РЕЗУЛЬТАТЫ ПУБЛИЧНОЙ ДЕКЛАРАЦИИ</a:t>
            </a:r>
          </a:p>
          <a:p>
            <a:pPr algn="ctr"/>
            <a:r>
              <a:rPr lang="ru-RU" sz="28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КЛЮЧЕВЫХ ЦЕЛЕЙ И ПРИОРИТЕТНЫХ ЗАДАЧ МИНИСТЕРСТВА ТРАНСПОРТА </a:t>
            </a:r>
          </a:p>
          <a:p>
            <a:pPr algn="ctr"/>
            <a:r>
              <a:rPr lang="ru-RU" sz="28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РОССИЙСКОЙ ФЕДЕРАЦИИ</a:t>
            </a:r>
            <a:br>
              <a:rPr lang="ru-RU" sz="28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8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2015 ГОДА</a:t>
            </a:r>
            <a:endParaRPr lang="ru-RU" sz="2800">
              <a:solidFill>
                <a:srgbClr val="FFFFFF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52126" y="1404392"/>
            <a:ext cx="8478044" cy="584775"/>
          </a:xfrm>
          <a:prstGeom prst="rect">
            <a:avLst/>
          </a:prstGeom>
          <a:solidFill>
            <a:schemeClr val="tx2"/>
          </a:solidFill>
          <a:ln>
            <a:solidFill>
              <a:schemeClr val="accent1">
                <a:lumMod val="50000"/>
              </a:schemeClr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КЛЮЧЕВЫЕ ЦЕЛИ МИНИСТЕРСТВА ТРАНСПОРТА РОССИЙСКОЙ ФЕДЕРАЦИИ </a:t>
            </a:r>
            <a:br>
              <a:rPr 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НА 2015 ГОД</a:t>
            </a:r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323850" y="2565400"/>
            <a:ext cx="8477250" cy="711200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1600" b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Цель 1.   </a:t>
            </a:r>
            <a:r>
              <a:rPr lang="ru-RU" sz="1600" b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Повышение доступности и качества транспортных услуг для населения</a:t>
            </a: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323850" y="3509963"/>
            <a:ext cx="8477250" cy="70326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1600" b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Цель 2. </a:t>
            </a:r>
            <a:r>
              <a:rPr lang="ru-RU" sz="1600" b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Обеспечение стабильного и безопасного функционирования транспортной инфраструктуры</a:t>
            </a: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323850" y="4437063"/>
            <a:ext cx="8477250" cy="863600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endParaRPr lang="ru-RU" sz="16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ru-RU" sz="1600" b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Цель 3. </a:t>
            </a:r>
            <a:r>
              <a:rPr lang="ru-RU" sz="1600" b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Реализация комплекса проектов, направленных на устранение инфраструктурных ограничений экономического роста и социально-экономическое развитие субъектов Российской Федерации</a:t>
            </a:r>
          </a:p>
          <a:p>
            <a:pPr algn="just"/>
            <a:endParaRPr lang="ru-RU" sz="1600" b="1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205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54413" y="5853113"/>
            <a:ext cx="22145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205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48063" y="4579938"/>
            <a:ext cx="2212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Стрелка вправо 2054"/>
          <p:cNvSpPr/>
          <p:nvPr/>
        </p:nvSpPr>
        <p:spPr>
          <a:xfrm>
            <a:off x="3544888" y="2146300"/>
            <a:ext cx="2179637" cy="347663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9535" y="1004656"/>
            <a:ext cx="7488831" cy="76773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sz="1600">
                <a:solidFill>
                  <a:srgbClr val="3C578C"/>
                </a:solidFill>
              </a:rPr>
              <a:t/>
            </a:r>
            <a:br>
              <a:rPr sz="1600">
                <a:solidFill>
                  <a:srgbClr val="3C578C"/>
                </a:solidFill>
              </a:rPr>
            </a:br>
            <a:r>
              <a:rPr sz="160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1. </a:t>
            </a:r>
            <a:r>
              <a:rPr sz="1600">
                <a:solidFill>
                  <a:srgbClr val="002060"/>
                </a:solidFill>
              </a:rPr>
              <a:t>Повышение доступности и качества транспортных услуг для населения</a:t>
            </a:r>
            <a:br>
              <a:rPr sz="1600">
                <a:solidFill>
                  <a:srgbClr val="002060"/>
                </a:solidFill>
              </a:rPr>
            </a:br>
            <a:r>
              <a:rPr sz="1600">
                <a:solidFill>
                  <a:srgbClr val="002060"/>
                </a:solidFill>
              </a:rPr>
              <a:t/>
            </a:r>
            <a:br>
              <a:rPr sz="1600">
                <a:solidFill>
                  <a:srgbClr val="002060"/>
                </a:solidFill>
              </a:rPr>
            </a:br>
            <a:r>
              <a:rPr sz="1800">
                <a:solidFill>
                  <a:srgbClr val="002060"/>
                </a:solidFill>
              </a:rPr>
              <a:t/>
            </a:r>
            <a:br>
              <a:rPr sz="1800">
                <a:solidFill>
                  <a:srgbClr val="002060"/>
                </a:solidFill>
              </a:rPr>
            </a:br>
            <a:endParaRPr sz="180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3" y="1367298"/>
            <a:ext cx="727280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результаты решения приоритетных задач на 2015 год</a:t>
            </a:r>
            <a:endParaRPr lang="ru-RU" sz="1600" b="1" dirty="0"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6844" y="1821949"/>
            <a:ext cx="2740943" cy="1023701"/>
          </a:xfrm>
          <a:prstGeom prst="roundRect">
            <a:avLst>
              <a:gd name="adj" fmla="val 24360"/>
            </a:avLst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2253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0888" y="2914650"/>
            <a:ext cx="2884487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9" name="TextBox 10"/>
          <p:cNvSpPr txBox="1">
            <a:spLocks noChangeArrowheads="1"/>
          </p:cNvSpPr>
          <p:nvPr/>
        </p:nvSpPr>
        <p:spPr bwMode="auto">
          <a:xfrm>
            <a:off x="987425" y="1889125"/>
            <a:ext cx="23209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обеспечение потребности в перевозках пассажиров на социально значимых маршрутах</a:t>
            </a:r>
          </a:p>
          <a:p>
            <a:endParaRPr lang="ru-RU"/>
          </a:p>
        </p:txBody>
      </p:sp>
      <p:pic>
        <p:nvPicPr>
          <p:cNvPr id="22540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5175" y="4192588"/>
            <a:ext cx="2870200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1" name="TextBox 13"/>
          <p:cNvSpPr txBox="1">
            <a:spLocks noChangeArrowheads="1"/>
          </p:cNvSpPr>
          <p:nvPr/>
        </p:nvSpPr>
        <p:spPr bwMode="auto">
          <a:xfrm>
            <a:off x="981075" y="2986088"/>
            <a:ext cx="239395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реализация мер государственной поддержки внутренних воздушных перевозок и пригородного железнодорожного сообщения</a:t>
            </a:r>
          </a:p>
          <a:p>
            <a:endParaRPr lang="ru-RU"/>
          </a:p>
        </p:txBody>
      </p:sp>
      <p:sp>
        <p:nvSpPr>
          <p:cNvPr id="22542" name="TextBox 14"/>
          <p:cNvSpPr txBox="1">
            <a:spLocks noChangeArrowheads="1"/>
          </p:cNvSpPr>
          <p:nvPr/>
        </p:nvSpPr>
        <p:spPr bwMode="auto">
          <a:xfrm>
            <a:off x="1044575" y="4481513"/>
            <a:ext cx="2330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C00000"/>
              </a:buClr>
            </a:pPr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развитие региональной авиации и аэропортовой сети</a:t>
            </a:r>
          </a:p>
        </p:txBody>
      </p:sp>
      <p:pic>
        <p:nvPicPr>
          <p:cNvPr id="22543" name="Рисунок 1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9938" y="5464175"/>
            <a:ext cx="2871787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4" name="TextBox 17"/>
          <p:cNvSpPr txBox="1">
            <a:spLocks noChangeArrowheads="1"/>
          </p:cNvSpPr>
          <p:nvPr/>
        </p:nvSpPr>
        <p:spPr bwMode="auto">
          <a:xfrm>
            <a:off x="1087438" y="5745163"/>
            <a:ext cx="222726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обновление парка транспортных средств</a:t>
            </a:r>
          </a:p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74832" y="2189190"/>
            <a:ext cx="432048" cy="3838771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ЗАДАЧИ</a:t>
            </a:r>
          </a:p>
        </p:txBody>
      </p:sp>
      <p:pic>
        <p:nvPicPr>
          <p:cNvPr id="22548" name="Рисунок 1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53088" y="1727200"/>
            <a:ext cx="2855912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9" name="TextBox 20"/>
          <p:cNvSpPr txBox="1">
            <a:spLocks noChangeArrowheads="1"/>
          </p:cNvSpPr>
          <p:nvPr/>
        </p:nvSpPr>
        <p:spPr bwMode="auto">
          <a:xfrm>
            <a:off x="5724525" y="1735138"/>
            <a:ext cx="274955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объем внутренних региональных авиаперевозок, за исключением маршрутов, пунктом назначения/отправки которого является г. Москва, увеличился до уровня 11,5 млн. пассажиров</a:t>
            </a:r>
          </a:p>
          <a:p>
            <a:endParaRPr lang="ru-RU"/>
          </a:p>
        </p:txBody>
      </p:sp>
      <p:pic>
        <p:nvPicPr>
          <p:cNvPr id="22550" name="Рисунок 2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73725" y="2967038"/>
            <a:ext cx="2835275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51" name="TextBox 22"/>
          <p:cNvSpPr txBox="1">
            <a:spLocks noChangeArrowheads="1"/>
          </p:cNvSpPr>
          <p:nvPr/>
        </p:nvSpPr>
        <p:spPr bwMode="auto">
          <a:xfrm>
            <a:off x="5842000" y="3122613"/>
            <a:ext cx="25495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C00000"/>
              </a:buClr>
            </a:pPr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обеспечены перевозки железнодорожным транспортом в объеме 1024,6 млн. пассажиров</a:t>
            </a:r>
          </a:p>
        </p:txBody>
      </p:sp>
      <p:pic>
        <p:nvPicPr>
          <p:cNvPr id="22552" name="Рисунок 2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62613" y="4217988"/>
            <a:ext cx="2846387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3" name="Рисунок 2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62613" y="5448300"/>
            <a:ext cx="2846387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54" name="TextBox 27"/>
          <p:cNvSpPr txBox="1">
            <a:spLocks noChangeArrowheads="1"/>
          </p:cNvSpPr>
          <p:nvPr/>
        </p:nvSpPr>
        <p:spPr bwMode="auto">
          <a:xfrm>
            <a:off x="5807075" y="4332288"/>
            <a:ext cx="25574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C00000"/>
              </a:buClr>
            </a:pPr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обновление парка воздушных судов (самолетов), в том числе с учетом мер государственной поддержки, составило 72 единицы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593122" y="2189190"/>
            <a:ext cx="417560" cy="3838771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РЕЗУЛЬТАТЫ</a:t>
            </a:r>
            <a:endParaRPr lang="ru-RU" sz="2000" b="1" dirty="0"/>
          </a:p>
        </p:txBody>
      </p:sp>
      <p:sp>
        <p:nvSpPr>
          <p:cNvPr id="22558" name="TextBox 24"/>
          <p:cNvSpPr txBox="1">
            <a:spLocks noChangeArrowheads="1"/>
          </p:cNvSpPr>
          <p:nvPr/>
        </p:nvSpPr>
        <p:spPr bwMode="auto">
          <a:xfrm>
            <a:off x="5821363" y="5778500"/>
            <a:ext cx="25923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обновление парка пассажирских вагонов составило 374 единицы</a:t>
            </a:r>
            <a:endParaRPr lang="ru-RU"/>
          </a:p>
        </p:txBody>
      </p:sp>
      <p:pic>
        <p:nvPicPr>
          <p:cNvPr id="2048" name="Рисунок 204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749533" y="4231828"/>
            <a:ext cx="1753918" cy="1169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60" name="Рисунок 205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54413" y="3305175"/>
            <a:ext cx="2206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Рисунок 20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870027" y="2980783"/>
            <a:ext cx="1537618" cy="106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2" name="Рисунок 206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749533" y="1783309"/>
            <a:ext cx="1622091" cy="1074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837168" y="5552362"/>
            <a:ext cx="1595358" cy="1035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7344816" cy="613031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sz="1600">
                <a:solidFill>
                  <a:srgbClr val="3C578C"/>
                </a:solidFill>
              </a:rPr>
              <a:t/>
            </a:r>
            <a:br>
              <a:rPr sz="1600">
                <a:solidFill>
                  <a:srgbClr val="3C578C"/>
                </a:solidFill>
              </a:rPr>
            </a:br>
            <a:r>
              <a:rPr sz="160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2. </a:t>
            </a:r>
            <a:r>
              <a:rPr sz="1600">
                <a:solidFill>
                  <a:srgbClr val="002060"/>
                </a:solidFill>
              </a:rPr>
              <a:t>Обеспечение стабильного и безопасного функционирования транспортной инфраструктуры</a:t>
            </a:r>
            <a:r>
              <a:rPr sz="1800">
                <a:solidFill>
                  <a:srgbClr val="002060"/>
                </a:solidFill>
              </a:rPr>
              <a:t/>
            </a:r>
            <a:br>
              <a:rPr sz="1800">
                <a:solidFill>
                  <a:srgbClr val="002060"/>
                </a:solidFill>
              </a:rPr>
            </a:br>
            <a:endParaRPr sz="180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24579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1449388"/>
            <a:ext cx="7272337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950" y="2133600"/>
            <a:ext cx="627063" cy="395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9300" y="2085975"/>
            <a:ext cx="276542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TextBox 7"/>
          <p:cNvSpPr txBox="1">
            <a:spLocks noChangeArrowheads="1"/>
          </p:cNvSpPr>
          <p:nvPr/>
        </p:nvSpPr>
        <p:spPr bwMode="auto">
          <a:xfrm>
            <a:off x="920750" y="2233613"/>
            <a:ext cx="24479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обеспечение функционирования сети автомобильных дорог федерального значения</a:t>
            </a:r>
          </a:p>
          <a:p>
            <a:endParaRPr lang="ru-RU"/>
          </a:p>
        </p:txBody>
      </p:sp>
      <p:pic>
        <p:nvPicPr>
          <p:cNvPr id="24583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5450" y="2009775"/>
            <a:ext cx="3070225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630863" y="2027238"/>
            <a:ext cx="2873375" cy="1662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протяженность автомобильных дорог общего пользования федерального значения, соответствующих нормативным требованиям к транспортно-эксплуатационным показателям, составила 32879,5</a:t>
            </a:r>
            <a:r>
              <a:rPr lang="ru-RU" sz="1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1200">
                <a:solidFill>
                  <a:srgbClr val="F2F2F2"/>
                </a:solidFill>
                <a:latin typeface="Tahoma" pitchFamily="34" charset="0"/>
                <a:cs typeface="Tahoma" pitchFamily="34" charset="0"/>
              </a:rPr>
              <a:t>км</a:t>
            </a:r>
            <a:r>
              <a:rPr lang="ru-RU" sz="1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или 63,6 % от общей протяженности</a:t>
            </a:r>
          </a:p>
          <a:p>
            <a:endParaRPr lang="ru-RU"/>
          </a:p>
        </p:txBody>
      </p:sp>
      <p:pic>
        <p:nvPicPr>
          <p:cNvPr id="24585" name="Рисунок 1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04238" y="2111375"/>
            <a:ext cx="671512" cy="397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Рисунок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2638" y="3448050"/>
            <a:ext cx="2819400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7" name="TextBox 14"/>
          <p:cNvSpPr txBox="1">
            <a:spLocks noChangeArrowheads="1"/>
          </p:cNvSpPr>
          <p:nvPr/>
        </p:nvSpPr>
        <p:spPr bwMode="auto">
          <a:xfrm>
            <a:off x="1103313" y="3662363"/>
            <a:ext cx="23050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повышение качественных характеристик внутренних водных путей</a:t>
            </a:r>
          </a:p>
          <a:p>
            <a:endParaRPr lang="ru-RU"/>
          </a:p>
        </p:txBody>
      </p:sp>
      <p:pic>
        <p:nvPicPr>
          <p:cNvPr id="24588" name="Рисунок 1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48313" y="3500438"/>
            <a:ext cx="28670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9" name="TextBox 16"/>
          <p:cNvSpPr txBox="1">
            <a:spLocks noChangeArrowheads="1"/>
          </p:cNvSpPr>
          <p:nvPr/>
        </p:nvSpPr>
        <p:spPr bwMode="auto">
          <a:xfrm>
            <a:off x="5816600" y="3644900"/>
            <a:ext cx="24479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доля эксплуатируемых внутренних водных путей с освещаемой и отражательной обстановкой составила 36,7</a:t>
            </a:r>
            <a:r>
              <a:rPr lang="ru-RU" sz="1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% </a:t>
            </a:r>
          </a:p>
          <a:p>
            <a:endParaRPr lang="ru-RU"/>
          </a:p>
        </p:txBody>
      </p:sp>
      <p:pic>
        <p:nvPicPr>
          <p:cNvPr id="24590" name="Рисунок 1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96925" y="4857750"/>
            <a:ext cx="2736850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1" name="TextBox 19"/>
          <p:cNvSpPr txBox="1">
            <a:spLocks noChangeArrowheads="1"/>
          </p:cNvSpPr>
          <p:nvPr/>
        </p:nvSpPr>
        <p:spPr bwMode="auto">
          <a:xfrm>
            <a:off x="966788" y="5162550"/>
            <a:ext cx="24479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обеспечение безопасности на транспорте</a:t>
            </a:r>
          </a:p>
          <a:p>
            <a:endParaRPr lang="ru-RU"/>
          </a:p>
        </p:txBody>
      </p:sp>
      <p:pic>
        <p:nvPicPr>
          <p:cNvPr id="24592" name="Рисунок 2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589588" y="4756150"/>
            <a:ext cx="2909887" cy="168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3" name="TextBox 21"/>
          <p:cNvSpPr txBox="1">
            <a:spLocks noChangeArrowheads="1"/>
          </p:cNvSpPr>
          <p:nvPr/>
        </p:nvSpPr>
        <p:spPr bwMode="auto">
          <a:xfrm>
            <a:off x="5705475" y="4767263"/>
            <a:ext cx="27241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обновление состава морского и речного транспорта составило 11 судов обеспечивающего и обслуживающего флота;</a:t>
            </a:r>
          </a:p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число происшествий на транспорте на единицу транспортных средств </a:t>
            </a:r>
            <a:b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(по отношению к 2011 году) составило 87,0</a:t>
            </a:r>
            <a:r>
              <a:rPr lang="ru-RU" sz="12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%</a:t>
            </a:r>
          </a:p>
          <a:p>
            <a:pPr algn="ctr"/>
            <a:endParaRPr lang="ru-RU" sz="120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  <a:p>
            <a:endParaRPr lang="ru-RU"/>
          </a:p>
        </p:txBody>
      </p:sp>
      <p:pic>
        <p:nvPicPr>
          <p:cNvPr id="24594" name="Рисунок 2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468688" y="2492375"/>
            <a:ext cx="2089150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5" name="Рисунок 2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533775" y="3868738"/>
            <a:ext cx="206375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6" name="Рисунок 24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468688" y="5319713"/>
            <a:ext cx="218440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648932" y="2110666"/>
            <a:ext cx="1697066" cy="1159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686905" y="3470444"/>
            <a:ext cx="1666103" cy="1131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662191" y="4973955"/>
            <a:ext cx="1790368" cy="1115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2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89325" y="2943225"/>
            <a:ext cx="2168525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733" y="889900"/>
            <a:ext cx="7344816" cy="613031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sz="1600">
                <a:solidFill>
                  <a:srgbClr val="3C578C"/>
                </a:solidFill>
              </a:rPr>
              <a:t/>
            </a:r>
            <a:br>
              <a:rPr sz="1600">
                <a:solidFill>
                  <a:srgbClr val="3C578C"/>
                </a:solidFill>
              </a:rPr>
            </a:br>
            <a:r>
              <a:rPr sz="160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2. </a:t>
            </a:r>
            <a:r>
              <a:rPr sz="1600">
                <a:solidFill>
                  <a:srgbClr val="002060"/>
                </a:solidFill>
              </a:rPr>
              <a:t>Обеспечение стабильного и безопасного функционирования транспортной инфраструктуры</a:t>
            </a:r>
            <a:r>
              <a:rPr sz="1800">
                <a:solidFill>
                  <a:srgbClr val="002060"/>
                </a:solidFill>
              </a:rPr>
              <a:t/>
            </a:r>
            <a:br>
              <a:rPr sz="1800">
                <a:solidFill>
                  <a:srgbClr val="002060"/>
                </a:solidFill>
              </a:rPr>
            </a:br>
            <a:endParaRPr sz="180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26628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89025" y="1557338"/>
            <a:ext cx="72723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4213" y="2511425"/>
            <a:ext cx="2868612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Рисунок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075" y="2054225"/>
            <a:ext cx="628650" cy="395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Рисунок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4213" y="4284663"/>
            <a:ext cx="2859087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2" name="TextBox 12"/>
          <p:cNvSpPr txBox="1">
            <a:spLocks noChangeArrowheads="1"/>
          </p:cNvSpPr>
          <p:nvPr/>
        </p:nvSpPr>
        <p:spPr bwMode="auto">
          <a:xfrm>
            <a:off x="946150" y="2706688"/>
            <a:ext cx="23749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внедрение Государственной автоматизированной информационной системы «ЭРА-ГЛОНАСС»</a:t>
            </a:r>
          </a:p>
          <a:p>
            <a:endParaRPr lang="ru-RU"/>
          </a:p>
        </p:txBody>
      </p:sp>
      <p:sp>
        <p:nvSpPr>
          <p:cNvPr id="26633" name="TextBox 14"/>
          <p:cNvSpPr txBox="1">
            <a:spLocks noChangeArrowheads="1"/>
          </p:cNvSpPr>
          <p:nvPr/>
        </p:nvSpPr>
        <p:spPr bwMode="auto">
          <a:xfrm>
            <a:off x="866775" y="4333875"/>
            <a:ext cx="2447925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реализация мер государственной поддержки по обеспечению безопасного функционирования инфраструктуры железнодорожного транспорта общего пользования</a:t>
            </a:r>
          </a:p>
          <a:p>
            <a:endParaRPr lang="ru-RU"/>
          </a:p>
        </p:txBody>
      </p:sp>
      <p:pic>
        <p:nvPicPr>
          <p:cNvPr id="26634" name="Рисунок 1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00700" y="1995488"/>
            <a:ext cx="3001963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5" name="TextBox 16"/>
          <p:cNvSpPr txBox="1">
            <a:spLocks noChangeArrowheads="1"/>
          </p:cNvSpPr>
          <p:nvPr/>
        </p:nvSpPr>
        <p:spPr bwMode="auto">
          <a:xfrm>
            <a:off x="5767388" y="2047875"/>
            <a:ext cx="2716212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время автоматизированной передачи информации о ДТП или ином происшествии на автомобильных дорогах Российской Федерации от транспортного средства, оснащенного автоматизированной системой или устройством вызова экстренных оперативных служб, в службы экстренного оперативного реагирования составляет не более 25 секунд</a:t>
            </a:r>
          </a:p>
          <a:p>
            <a:endParaRPr lang="ru-RU"/>
          </a:p>
        </p:txBody>
      </p:sp>
      <p:pic>
        <p:nvPicPr>
          <p:cNvPr id="26636" name="Рисунок 1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97538" y="4414838"/>
            <a:ext cx="2882900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7" name="TextBox 19"/>
          <p:cNvSpPr txBox="1">
            <a:spLocks noChangeArrowheads="1"/>
          </p:cNvSpPr>
          <p:nvPr/>
        </p:nvSpPr>
        <p:spPr bwMode="auto">
          <a:xfrm>
            <a:off x="6197600" y="4648200"/>
            <a:ext cx="2016125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капитальный ремонт и реконструкция железнодорожных путей общего пользования составили 4974 км</a:t>
            </a:r>
          </a:p>
          <a:p>
            <a:endParaRPr lang="ru-RU"/>
          </a:p>
        </p:txBody>
      </p:sp>
      <p:pic>
        <p:nvPicPr>
          <p:cNvPr id="26638" name="Рисунок 2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483600" y="2028825"/>
            <a:ext cx="669925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9" name="Рисунок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5675" y="4883150"/>
            <a:ext cx="2271713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flipH="1">
            <a:off x="3707597" y="4364125"/>
            <a:ext cx="1794094" cy="1297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579746" y="2547896"/>
            <a:ext cx="1803777" cy="1139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735886" cy="815769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sz="160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3. </a:t>
            </a:r>
            <a:r>
              <a:rPr sz="1600">
                <a:solidFill>
                  <a:srgbClr val="002060"/>
                </a:solidFill>
              </a:rPr>
              <a:t>Реализация </a:t>
            </a:r>
            <a:r>
              <a:rPr sz="1600">
                <a:solidFill>
                  <a:srgbClr val="002060"/>
                </a:solidFill>
              </a:rPr>
              <a:t>комплекса проектов, </a:t>
            </a:r>
            <a:r>
              <a:rPr sz="1600">
                <a:solidFill>
                  <a:srgbClr val="002060"/>
                </a:solidFill>
              </a:rPr>
              <a:t>направленных </a:t>
            </a:r>
            <a:r>
              <a:rPr sz="1600">
                <a:solidFill>
                  <a:srgbClr val="002060"/>
                </a:solidFill>
              </a:rPr>
              <a:t>на устранение инфраструктурных </a:t>
            </a:r>
            <a:r>
              <a:rPr sz="1600">
                <a:solidFill>
                  <a:srgbClr val="002060"/>
                </a:solidFill>
              </a:rPr>
              <a:t>ограничений </a:t>
            </a:r>
            <a:r>
              <a:rPr sz="1600">
                <a:solidFill>
                  <a:srgbClr val="002060"/>
                </a:solidFill>
              </a:rPr>
              <a:t>экономического роста и </a:t>
            </a:r>
            <a:r>
              <a:rPr sz="1600">
                <a:solidFill>
                  <a:srgbClr val="002060"/>
                </a:solidFill>
              </a:rPr>
              <a:t>социально-экономическое развитие </a:t>
            </a:r>
            <a:r>
              <a:rPr sz="1600">
                <a:solidFill>
                  <a:srgbClr val="002060"/>
                </a:solidFill>
              </a:rPr>
              <a:t>субъектов Российской Федерации</a:t>
            </a:r>
            <a:r>
              <a:rPr sz="1800"/>
              <a:t> </a:t>
            </a:r>
            <a:endParaRPr sz="1800">
              <a:solidFill>
                <a:srgbClr val="376092"/>
              </a:solidFill>
            </a:endParaRPr>
          </a:p>
        </p:txBody>
      </p:sp>
      <p:pic>
        <p:nvPicPr>
          <p:cNvPr id="28675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54100" y="1690688"/>
            <a:ext cx="727392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2038" y="2060575"/>
            <a:ext cx="2373312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57275" y="5359400"/>
            <a:ext cx="238760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Рисунок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4888" y="4252913"/>
            <a:ext cx="2416175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Рисунок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46163" y="3113088"/>
            <a:ext cx="2420937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70575" y="2062163"/>
            <a:ext cx="232251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88038" y="3127375"/>
            <a:ext cx="23050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Рисунок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86450" y="4298950"/>
            <a:ext cx="23034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3" name="Рисунок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86450" y="5430838"/>
            <a:ext cx="23860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Рисунок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8288" y="2259013"/>
            <a:ext cx="628650" cy="395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5" name="Рисунок 1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29613" y="2233613"/>
            <a:ext cx="671512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6" name="Рисунок 1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87725" y="2371725"/>
            <a:ext cx="2533650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7" name="Рисунок 1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1063" y="3468688"/>
            <a:ext cx="2506662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8" name="Рисунок 1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79788" y="4614863"/>
            <a:ext cx="2541587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9" name="Рисунок 2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87725" y="5805488"/>
            <a:ext cx="2551113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90" name="TextBox 21"/>
          <p:cNvSpPr txBox="1">
            <a:spLocks noChangeArrowheads="1"/>
          </p:cNvSpPr>
          <p:nvPr/>
        </p:nvSpPr>
        <p:spPr bwMode="auto">
          <a:xfrm>
            <a:off x="1281113" y="2184400"/>
            <a:ext cx="19510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развитие сети автомобильных дорог федерального значения</a:t>
            </a:r>
          </a:p>
        </p:txBody>
      </p:sp>
      <p:sp>
        <p:nvSpPr>
          <p:cNvPr id="28691" name="TextBox 22"/>
          <p:cNvSpPr txBox="1">
            <a:spLocks noChangeArrowheads="1"/>
          </p:cNvSpPr>
          <p:nvPr/>
        </p:nvSpPr>
        <p:spPr bwMode="auto">
          <a:xfrm>
            <a:off x="1404938" y="3265488"/>
            <a:ext cx="17287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развитие железнодорожных линий</a:t>
            </a:r>
          </a:p>
        </p:txBody>
      </p:sp>
      <p:sp>
        <p:nvSpPr>
          <p:cNvPr id="28692" name="TextBox 23"/>
          <p:cNvSpPr txBox="1">
            <a:spLocks noChangeArrowheads="1"/>
          </p:cNvSpPr>
          <p:nvPr/>
        </p:nvSpPr>
        <p:spPr bwMode="auto">
          <a:xfrm>
            <a:off x="1257300" y="4479925"/>
            <a:ext cx="1984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увеличение пропускной способности российских морских портов </a:t>
            </a:r>
          </a:p>
        </p:txBody>
      </p:sp>
      <p:sp>
        <p:nvSpPr>
          <p:cNvPr id="28693" name="TextBox 24"/>
          <p:cNvSpPr txBox="1">
            <a:spLocks noChangeArrowheads="1"/>
          </p:cNvSpPr>
          <p:nvPr/>
        </p:nvSpPr>
        <p:spPr bwMode="auto">
          <a:xfrm>
            <a:off x="1041400" y="5370513"/>
            <a:ext cx="24558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повышение конкурентоспособности международных транспортных коридоров и комплексное развитие крупных транспортных узлов  </a:t>
            </a:r>
          </a:p>
        </p:txBody>
      </p:sp>
      <p:sp>
        <p:nvSpPr>
          <p:cNvPr id="28694" name="TextBox 25"/>
          <p:cNvSpPr txBox="1">
            <a:spLocks noChangeArrowheads="1"/>
          </p:cNvSpPr>
          <p:nvPr/>
        </p:nvSpPr>
        <p:spPr bwMode="auto">
          <a:xfrm>
            <a:off x="6092825" y="2065338"/>
            <a:ext cx="1944688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введено в эксплуатацию после строительства и реконструкции 422,8 км автомобильных дорог федерального значения</a:t>
            </a:r>
          </a:p>
          <a:p>
            <a:endParaRPr lang="ru-RU"/>
          </a:p>
        </p:txBody>
      </p:sp>
      <p:sp>
        <p:nvSpPr>
          <p:cNvPr id="28695" name="TextBox 26"/>
          <p:cNvSpPr txBox="1">
            <a:spLocks noChangeArrowheads="1"/>
          </p:cNvSpPr>
          <p:nvPr/>
        </p:nvSpPr>
        <p:spPr bwMode="auto">
          <a:xfrm>
            <a:off x="6026150" y="3228975"/>
            <a:ext cx="20780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введено в эксплуатацию 118,8 км дополнительных главных путей и новых железнодорожных линий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28696" name="TextBox 27"/>
          <p:cNvSpPr txBox="1">
            <a:spLocks noChangeArrowheads="1"/>
          </p:cNvSpPr>
          <p:nvPr/>
        </p:nvSpPr>
        <p:spPr bwMode="auto">
          <a:xfrm>
            <a:off x="6084888" y="5499100"/>
            <a:ext cx="20129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введена в эксплуатацию после реконструкции взлетно-посадочная полоса в аэропорту </a:t>
            </a:r>
            <a:b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г. Волгограда</a:t>
            </a:r>
          </a:p>
        </p:txBody>
      </p:sp>
      <p:sp>
        <p:nvSpPr>
          <p:cNvPr id="28697" name="TextBox 28"/>
          <p:cNvSpPr txBox="1">
            <a:spLocks noChangeArrowheads="1"/>
          </p:cNvSpPr>
          <p:nvPr/>
        </p:nvSpPr>
        <p:spPr bwMode="auto">
          <a:xfrm>
            <a:off x="5981700" y="4387850"/>
            <a:ext cx="21669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прирост производственных мощностей российских морских портов составил 23,08 млн. тонн</a:t>
            </a:r>
            <a:endParaRPr lang="ru-RU" sz="1200">
              <a:solidFill>
                <a:schemeClr val="bg1"/>
              </a:solidFill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639127" y="2004227"/>
            <a:ext cx="1770263" cy="1108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668936" y="3183719"/>
            <a:ext cx="1820325" cy="1069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3" name="Рисунок 307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662648" y="4372665"/>
            <a:ext cx="1895405" cy="1033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Рисунок 307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692882" y="5617697"/>
            <a:ext cx="1845722" cy="10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Доклад МИНТРАНСА (задан форма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Доклад МИНТРАНСА (задан форма)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16522</TotalTime>
  <Words>360</Words>
  <Application>Microsoft Office PowerPoint</Application>
  <PresentationFormat>Экран (4:3)</PresentationFormat>
  <Paragraphs>38</Paragraphs>
  <Slides>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15</vt:i4>
      </vt:variant>
      <vt:variant>
        <vt:lpstr>Заголовки слайдов</vt:lpstr>
      </vt:variant>
      <vt:variant>
        <vt:i4>6</vt:i4>
      </vt:variant>
    </vt:vector>
  </HeadingPairs>
  <TitlesOfParts>
    <vt:vector size="25" baseType="lpstr">
      <vt:lpstr>Arial</vt:lpstr>
      <vt:lpstr>Calibri</vt:lpstr>
      <vt:lpstr>Palatino Linotype</vt:lpstr>
      <vt:lpstr>Tahoma</vt:lpstr>
      <vt:lpstr>4_Доклад МИНТРАНСА (задан форма)</vt:lpstr>
      <vt:lpstr>1_Тема Office</vt:lpstr>
      <vt:lpstr>4_Доклад МИНТРАНСА (задан форма)</vt:lpstr>
      <vt:lpstr>4_Доклад МИНТРАНСА (задан форма)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 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презентации</dc:title>
  <dc:creator>a.vasilyeva</dc:creator>
  <cp:lastModifiedBy>Людмила</cp:lastModifiedBy>
  <cp:revision>1686</cp:revision>
  <cp:lastPrinted>2016-03-14T09:56:30Z</cp:lastPrinted>
  <dcterms:created xsi:type="dcterms:W3CDTF">2011-08-10T08:18:47Z</dcterms:created>
  <dcterms:modified xsi:type="dcterms:W3CDTF">2016-04-26T07:22:29Z</dcterms:modified>
</cp:coreProperties>
</file>