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6" r:id="rId1"/>
    <p:sldMasterId id="2147484000" r:id="rId2"/>
  </p:sldMasterIdLst>
  <p:notesMasterIdLst>
    <p:notesMasterId r:id="rId8"/>
  </p:notesMasterIdLst>
  <p:handoutMasterIdLst>
    <p:handoutMasterId r:id="rId9"/>
  </p:handoutMasterIdLst>
  <p:sldIdLst>
    <p:sldId id="433" r:id="rId3"/>
    <p:sldId id="430" r:id="rId4"/>
    <p:sldId id="432" r:id="rId5"/>
    <p:sldId id="421" r:id="rId6"/>
    <p:sldId id="423" r:id="rId7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6798"/>
    <a:srgbClr val="5283BE"/>
    <a:srgbClr val="DE4026"/>
    <a:srgbClr val="48B4FE"/>
    <a:srgbClr val="1C4DB0"/>
    <a:srgbClr val="0066CC"/>
    <a:srgbClr val="FF9900"/>
    <a:srgbClr val="E98705"/>
    <a:srgbClr val="669900"/>
    <a:srgbClr val="7214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6" autoAdjust="0"/>
    <p:restoredTop sz="96838" autoAdjust="0"/>
  </p:normalViewPr>
  <p:slideViewPr>
    <p:cSldViewPr>
      <p:cViewPr varScale="1">
        <p:scale>
          <a:sx n="117" d="100"/>
          <a:sy n="117" d="100"/>
        </p:scale>
        <p:origin x="-151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2184" y="-114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25C0A-270A-48A7-AB72-3FE02D421CD9}" type="datetimeFigureOut">
              <a:rPr lang="ru-RU" smtClean="0"/>
              <a:t>22.12.2015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3E4E7-CD55-447E-8DA5-C01080435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559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311" cy="497047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276" y="0"/>
            <a:ext cx="2930311" cy="497047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9CB66F1-D4B0-4EC3-B690-2D9EA9E90471}" type="datetimeFigureOut">
              <a:rPr lang="ru-RU"/>
              <a:pPr>
                <a:defRPr/>
              </a:pPr>
              <a:t>22.12.2015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590" y="4722732"/>
            <a:ext cx="5407984" cy="4473417"/>
          </a:xfrm>
          <a:prstGeom prst="rect">
            <a:avLst/>
          </a:prstGeom>
        </p:spPr>
        <p:txBody>
          <a:bodyPr vert="horz" lIns="91321" tIns="45661" rIns="91321" bIns="45661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879"/>
            <a:ext cx="2930311" cy="497046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276" y="9443879"/>
            <a:ext cx="2930311" cy="497046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2525837-33F8-4C05-96F3-7EA1DC06C0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079532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490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666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41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8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E27E9-017A-4872-89D4-6B98CD4C03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F224-4D57-40B7-9199-FC196C2AC1F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445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E94C-54B4-4501-B78A-919BE7C2D22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861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F08B-F112-4501-9104-2A08CDE60A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660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5CC0-EF5A-4C57-B82A-C25934EFC1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183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6C70E-9AC2-43AC-82AF-67877A09D45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438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 txBox="1">
            <a:spLocks/>
          </p:cNvSpPr>
          <p:nvPr/>
        </p:nvSpPr>
        <p:spPr>
          <a:xfrm>
            <a:off x="6604000" y="6381750"/>
            <a:ext cx="2289175" cy="476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4D209E5-5E3B-4FAC-846F-D2EEEDB21BF5}" type="slidenum">
              <a:rPr lang="ru-RU" sz="1400" b="1" i="1">
                <a:solidFill>
                  <a:srgbClr val="2D4E77"/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400" b="1" i="1" dirty="0">
              <a:solidFill>
                <a:srgbClr val="2D4E77"/>
              </a:solidFill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924300" y="115888"/>
            <a:ext cx="504031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400" b="1" dirty="0">
              <a:solidFill>
                <a:srgbClr val="2D4E7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6604000" y="6381750"/>
            <a:ext cx="2289175" cy="476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490F7D7-014D-4817-9578-103D1DD329FB}" type="slidenum">
              <a:rPr lang="ru-RU" sz="1400" b="1" i="1">
                <a:solidFill>
                  <a:srgbClr val="2D4E77"/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400" b="1" i="1" dirty="0">
              <a:solidFill>
                <a:srgbClr val="2D4E77"/>
              </a:solidFill>
              <a:latin typeface="+mn-lt"/>
            </a:endParaRPr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 bwMode="auto">
          <a:xfrm>
            <a:off x="3924300" y="115888"/>
            <a:ext cx="504031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400" b="1" dirty="0">
              <a:solidFill>
                <a:srgbClr val="2D4E7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91264" cy="580926"/>
          </a:xfrm>
        </p:spPr>
        <p:txBody>
          <a:bodyPr>
            <a:normAutofit/>
          </a:bodyPr>
          <a:lstStyle>
            <a:lvl1pPr algn="l">
              <a:defRPr lang="ru-RU" sz="2300" b="1" kern="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Содержимое 3"/>
          <p:cNvSpPr>
            <a:spLocks noGrp="1"/>
          </p:cNvSpPr>
          <p:nvPr>
            <p:ph sz="half" idx="2"/>
          </p:nvPr>
        </p:nvSpPr>
        <p:spPr>
          <a:xfrm>
            <a:off x="467544" y="1772816"/>
            <a:ext cx="8280920" cy="3816424"/>
          </a:xfrm>
        </p:spPr>
        <p:txBody>
          <a:bodyPr>
            <a:normAutofit/>
          </a:bodyPr>
          <a:lstStyle>
            <a:lvl1pPr>
              <a:buNone/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805264"/>
            <a:ext cx="8280920" cy="720080"/>
          </a:xfrm>
        </p:spPr>
        <p:txBody>
          <a:bodyPr rtlCol="0">
            <a:normAutofit/>
          </a:bodyPr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ru-RU" sz="1800" b="1" kern="0" dirty="0">
                <a:solidFill>
                  <a:srgbClr val="669900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DA032-7AB2-4B00-A27A-29595717AB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53555-B255-421B-8239-57E579D8F59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094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41AE-100E-4A3F-BDFC-0B95C95EE0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663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BA7C-ECB3-46B5-B0C3-AA8D038ABC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730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A3CD-8B16-49F5-BBA3-436CF7F654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577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EF23-CE2F-436D-BAA8-A9228455C3F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698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23C35-8279-4030-AA8D-E986CAA5A4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901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491D35-B385-4F52-8EF7-93590F0C625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3997" r:id="rId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DB999D1-6D60-4557-B4BA-8F4F0E3D54D7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22.12.2015</a:t>
            </a:fld>
            <a:endParaRPr lang="ru-RU">
              <a:solidFill>
                <a:prstClr val="black">
                  <a:tint val="75000"/>
                </a:prstClr>
              </a:solidFill>
              <a:latin typeface="Palatino Linotype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Palatino Linotype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02173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700808"/>
            <a:ext cx="7272808" cy="2952328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1891" y="2132856"/>
            <a:ext cx="66967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Публичная декларация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ключевых </a:t>
            </a:r>
            <a:r>
              <a:rPr lang="ru-RU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целей и </a:t>
            </a:r>
            <a:r>
              <a:rPr lang="ru-RU" sz="2800" b="1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приоритетных задач Министерства транспорта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Российской Федерации</a:t>
            </a:r>
            <a:br>
              <a:rPr lang="ru-RU" sz="2800" b="1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2015 год</a:t>
            </a:r>
            <a:endParaRPr lang="ru-RU" sz="2800" dirty="0">
              <a:solidFill>
                <a:prstClr val="white"/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87971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23528" y="1348419"/>
            <a:ext cx="8478044" cy="58477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Ключевые цели Министерства </a:t>
            </a:r>
            <a:r>
              <a:rPr lang="ru-RU" sz="16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транспорта Российской Федерации </a:t>
            </a:r>
            <a:r>
              <a:rPr lang="ru-RU" sz="16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6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на 2015 </a:t>
            </a:r>
            <a:r>
              <a:rPr lang="ru-RU" sz="16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323528" y="2564904"/>
            <a:ext cx="8478044" cy="711696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1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Повышение доступности и качества транспортных услуг для населения</a:t>
            </a: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323524" y="3509392"/>
            <a:ext cx="8478046" cy="70331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стабильного и безопасного функционирования транспортной инфраструктуры</a:t>
            </a: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323525" y="4437112"/>
            <a:ext cx="8478045" cy="864096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600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</a:t>
            </a: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Реализация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комплекса проектов, направленных на устранение инфраструктурных ограничений экономического роста и </a:t>
            </a: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социально-экономическое развитие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субъектов Российской Федерации</a:t>
            </a:r>
          </a:p>
          <a:p>
            <a:pPr algn="just"/>
            <a:endParaRPr lang="ru-RU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99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95322"/>
            <a:ext cx="7488831" cy="564931"/>
          </a:xfrm>
        </p:spPr>
        <p:txBody>
          <a:bodyPr>
            <a:noAutofit/>
          </a:bodyPr>
          <a:lstStyle/>
          <a:p>
            <a:pPr algn="ctr"/>
            <a:r>
              <a:rPr sz="1600" dirty="0">
                <a:solidFill>
                  <a:srgbClr val="3C578C"/>
                </a:solidFill>
              </a:rPr>
              <a:t/>
            </a:r>
            <a:br>
              <a:rPr sz="1600" dirty="0">
                <a:solidFill>
                  <a:srgbClr val="3C578C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</a:t>
            </a:r>
            <a:r>
              <a:rPr lang="ru-RU" sz="1600" dirty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1. </a:t>
            </a:r>
            <a:r>
              <a:rPr lang="ru-RU" sz="1600" dirty="0">
                <a:solidFill>
                  <a:srgbClr val="002060"/>
                </a:solidFill>
              </a:rPr>
              <a:t>Повышение доступности и качества транспортных услуг для населения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0367" y="1375139"/>
            <a:ext cx="5494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Приоритетные задачи на 2015 год</a:t>
            </a:r>
            <a:endParaRPr lang="ru-RU" sz="1600" b="1" dirty="0"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4709" y="1883196"/>
            <a:ext cx="62861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потребности в перевозках пассажиров на социально значимых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маршрутах</a:t>
            </a: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реализация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 государственной поддержки внутренних воздушных перевозок и пригородного железнодорожного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сообщения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региональной авиации и аэропортовой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сети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обновление парка транспортных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средств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7796" y="3098688"/>
            <a:ext cx="49789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Результаты </a:t>
            </a:r>
            <a:r>
              <a:rPr lang="ru-RU" sz="1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решения задач</a:t>
            </a:r>
            <a:endParaRPr lang="ru-RU" sz="1600" b="1" dirty="0"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8279" y="3551530"/>
            <a:ext cx="62861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объем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внутренних региональных авиаперевозок, за исключением маршрутов, пунктом назначения/отправки которого является г. Москва,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увеличится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 уровня 10,24 млн.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пассажиров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перевозок железнодорожным транспортом в объеме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989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млн.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пассажиров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обновление парка пассажирских вагонов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составит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332 единицы</a:t>
            </a:r>
          </a:p>
          <a:p>
            <a:pPr marL="17145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обновление парка воздушных судов (самолетов), в том числе с учетом мер государственной поддержки,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составит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37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единиц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C:\Users\kolbasnikovama\Pictures\Авиация\69_SSJ-1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380" y="1149436"/>
            <a:ext cx="2496953" cy="17645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kolbasnikovama\Pictures\Жд\59b7016cbf1c78d2973a4d3f3349cf6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376" y="2914022"/>
            <a:ext cx="2568962" cy="17273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kolbasnikovama\Pictures\Дороги\1406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376" y="4641373"/>
            <a:ext cx="2532957" cy="17290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21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7344816" cy="613031"/>
          </a:xfrm>
        </p:spPr>
        <p:txBody>
          <a:bodyPr>
            <a:noAutofit/>
          </a:bodyPr>
          <a:lstStyle/>
          <a:p>
            <a:pPr lvl="0" algn="ctr" eaLnBrk="1" hangingPunct="1"/>
            <a:r>
              <a:rPr sz="1600" dirty="0">
                <a:solidFill>
                  <a:srgbClr val="3C578C"/>
                </a:solidFill>
              </a:rPr>
              <a:t/>
            </a:r>
            <a:br>
              <a:rPr sz="1600" dirty="0">
                <a:solidFill>
                  <a:srgbClr val="3C578C"/>
                </a:solidFill>
              </a:rPr>
            </a:br>
            <a:r>
              <a:rPr lang="ru-RU" sz="1600" dirty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2. </a:t>
            </a:r>
            <a:r>
              <a:rPr lang="ru-RU" sz="1600" dirty="0">
                <a:solidFill>
                  <a:srgbClr val="002060"/>
                </a:solidFill>
              </a:rPr>
              <a:t>Обеспечение стабильного и безопасного функционирования транспортной инфраструктуры</a:t>
            </a: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chemeClr val="tx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11381" y="1362254"/>
            <a:ext cx="4199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Приоритетные задачи на 2015 год</a:t>
            </a:r>
            <a:endParaRPr lang="ru-RU" sz="1600" b="1" dirty="0"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8555" y="3681735"/>
            <a:ext cx="63113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протяженность автомобильных дорог общего пользования федерального значения, соответствующих нормативным требованиям к транспортно-эксплуатационным показателям, составит 31680 км или 62,2 % от общей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протяженности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доля эксплуатируемых внутренних водных путей с освещаемой и отражательной обстановкой составит 36,5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 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обновление состава морского и речного транспорта составит 13 судов обеспечивающего и обслуживающего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флота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число происшествий на транспорте на единицу транспортных средств </a:t>
            </a:r>
            <a:b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(по отношению к 2011 году) составит 87,0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время автоматизированной передачи информации о ДТП или ином происшествии на автомобильных дорогах Российской Федерации от транспортного средства, оснащенного автоматизированной системой или устройством вызова экстренных оперативных служб, в службы экстренного оперативного реагирования составит не более 25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секунд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капитальный ремонт и реконструкция железнодорожных путей общего пользования составит 4961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км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974" y="1675015"/>
            <a:ext cx="63113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функционирования сети автомобильных дорог федерального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значения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повышение качественных характеристик внутренних водных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путей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безопасности на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транспорте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внедрение Государственной автоматизированной информационной системы «ЭРА-ГЛОНАСС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реализация мер государственной поддержки по обеспечению безопасного функционирования инфраструктуры железнодорожного транспорта общего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пользования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1137" y="3356992"/>
            <a:ext cx="49789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Результаты </a:t>
            </a:r>
            <a:r>
              <a:rPr lang="ru-RU" sz="1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решения задач</a:t>
            </a:r>
            <a:endParaRPr lang="ru-RU" sz="1600" b="1" dirty="0"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4" descr="C:\Users\kolbasnikovama\Pictures\СГТС\59_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656" y="4725144"/>
            <a:ext cx="2463840" cy="1816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kolbasnikovama\Pictures\Дороги\5264c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010" y="2996956"/>
            <a:ext cx="2438486" cy="17281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kolbasnikovama\Pictures\Авиация\600x10000_in__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010" y="1268760"/>
            <a:ext cx="2438485" cy="1728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885271"/>
            <a:ext cx="8735886" cy="815769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1600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Цель 3. </a:t>
            </a:r>
            <a:r>
              <a:rPr lang="ru-RU" sz="1600" dirty="0" smtClean="0">
                <a:solidFill>
                  <a:srgbClr val="002060"/>
                </a:solidFill>
              </a:rPr>
              <a:t>Реализация </a:t>
            </a:r>
            <a:r>
              <a:rPr lang="ru-RU" sz="1600" dirty="0">
                <a:solidFill>
                  <a:srgbClr val="002060"/>
                </a:solidFill>
              </a:rPr>
              <a:t>комплекса проектов, </a:t>
            </a:r>
            <a:r>
              <a:rPr lang="ru-RU" sz="1600" dirty="0" smtClean="0">
                <a:solidFill>
                  <a:srgbClr val="002060"/>
                </a:solidFill>
              </a:rPr>
              <a:t>направленных </a:t>
            </a:r>
            <a:r>
              <a:rPr lang="ru-RU" sz="1600" dirty="0">
                <a:solidFill>
                  <a:srgbClr val="002060"/>
                </a:solidFill>
              </a:rPr>
              <a:t>на устранение инфраструктурных </a:t>
            </a:r>
            <a:r>
              <a:rPr lang="ru-RU" sz="1600" dirty="0" smtClean="0">
                <a:solidFill>
                  <a:srgbClr val="002060"/>
                </a:solidFill>
              </a:rPr>
              <a:t>ограничений </a:t>
            </a:r>
            <a:r>
              <a:rPr lang="ru-RU" sz="1600" dirty="0">
                <a:solidFill>
                  <a:srgbClr val="002060"/>
                </a:solidFill>
              </a:rPr>
              <a:t>экономического роста и </a:t>
            </a:r>
            <a:r>
              <a:rPr lang="ru-RU" sz="1600" dirty="0" smtClean="0">
                <a:solidFill>
                  <a:srgbClr val="002060"/>
                </a:solidFill>
              </a:rPr>
              <a:t>социально-экономическое развитие </a:t>
            </a:r>
            <a:r>
              <a:rPr lang="ru-RU" sz="1600" dirty="0">
                <a:solidFill>
                  <a:srgbClr val="002060"/>
                </a:solidFill>
              </a:rPr>
              <a:t>субъектов Российской Федерации</a:t>
            </a:r>
            <a:r>
              <a:rPr lang="ru-RU" sz="1800" dirty="0"/>
              <a:t> </a:t>
            </a:r>
            <a:endParaRPr sz="1800" dirty="0">
              <a:solidFill>
                <a:srgbClr val="37609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33162" y="1806495"/>
            <a:ext cx="41055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Приоритетные задачи на 2015 год</a:t>
            </a:r>
            <a:endParaRPr lang="ru-RU" sz="1600" b="1" dirty="0"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19" y="2121247"/>
            <a:ext cx="64087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сети автомобильных дорог федерального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значения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железнодорожных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линий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увеличение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пропускной способности российских морских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портов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повышение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конкурентоспособности международных транспортных коридоров и комплексное развитие крупных транспортных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узлов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6560" y="3224794"/>
            <a:ext cx="51851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Результаты решения задач</a:t>
            </a:r>
            <a:endParaRPr lang="ru-RU" sz="1600" b="1" dirty="0"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3717032"/>
            <a:ext cx="64087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ввод 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эксплуатацию после строительства и реконструкции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407,73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км автомобильных дорог федерального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значения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ввод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эксплуатацию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118,8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км дополнительных главных путей и новых железнодорожных линий в рамках  государственной программы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транспортной системы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ввод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эксплуатацию после реконструкции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взлетно-посадочных полос в аэропортах в рамках государственной программы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транспортной системы» (Волгоград,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Краснодар)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прирост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производственной мощности российских морских портов в объеме 19,5 млн. тонн в рамках государственной программы «Развитие транспортной системы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7" name="Picture 5" descr="C:\Users\kolbasnikovama\Pictures\Порты\178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239" y="4797152"/>
            <a:ext cx="2212438" cy="18640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kolbasnikovama\Pictures\Жд\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766" y="1628800"/>
            <a:ext cx="2254333" cy="1512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kolbasnikovama\Pictures\Жд\iAK07KMZ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766" y="3140968"/>
            <a:ext cx="2231910" cy="1656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Доклад МИНТРАНСА (задан форма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Доклад МИНТРАНСА (задан форма)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15419</TotalTime>
  <Words>363</Words>
  <Application>Microsoft Office PowerPoint</Application>
  <PresentationFormat>Экран (4:3)</PresentationFormat>
  <Paragraphs>45</Paragraphs>
  <Slides>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4_Доклад МИНТРАНСА (задан форма)</vt:lpstr>
      <vt:lpstr>1_Тема Office</vt:lpstr>
      <vt:lpstr> </vt:lpstr>
      <vt:lpstr>Презентация PowerPoint</vt:lpstr>
      <vt:lpstr> Цель 1. Повышение доступности и качества транспортных услуг для населения  </vt:lpstr>
      <vt:lpstr> Цель 2. Обеспечение стабильного и безопасного функционирования транспортной инфраструктуры </vt:lpstr>
      <vt:lpstr>Цель 3. Реализация комплекса проектов, направленных на устранение инфраструктурных ограничений экономического роста и социально-экономическое развитие субъектов Российской Федерации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презентации</dc:title>
  <dc:creator>a.vasilyeva</dc:creator>
  <cp:lastModifiedBy>Колбасникова Марина Андреевна</cp:lastModifiedBy>
  <cp:revision>1591</cp:revision>
  <cp:lastPrinted>2015-09-18T14:40:15Z</cp:lastPrinted>
  <dcterms:created xsi:type="dcterms:W3CDTF">2011-08-10T08:18:47Z</dcterms:created>
  <dcterms:modified xsi:type="dcterms:W3CDTF">2015-12-22T10:13:23Z</dcterms:modified>
</cp:coreProperties>
</file>