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notesSlides/notesSlide13.xml" ContentType="application/vnd.openxmlformats-officedocument.presentationml.notesSlide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notesSlides/notesSlide11.xml" ContentType="application/vnd.openxmlformats-officedocument.presentationml.notesSlid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notesSlides/notesSlide10.xml" ContentType="application/vnd.openxmlformats-officedocument.presentationml.notesSlid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56" r:id="rId1"/>
  </p:sldMasterIdLst>
  <p:notesMasterIdLst>
    <p:notesMasterId r:id="rId18"/>
  </p:notesMasterIdLst>
  <p:sldIdLst>
    <p:sldId id="256" r:id="rId2"/>
    <p:sldId id="440" r:id="rId3"/>
    <p:sldId id="387" r:id="rId4"/>
    <p:sldId id="388" r:id="rId5"/>
    <p:sldId id="428" r:id="rId6"/>
    <p:sldId id="430" r:id="rId7"/>
    <p:sldId id="414" r:id="rId8"/>
    <p:sldId id="418" r:id="rId9"/>
    <p:sldId id="421" r:id="rId10"/>
    <p:sldId id="437" r:id="rId11"/>
    <p:sldId id="432" r:id="rId12"/>
    <p:sldId id="394" r:id="rId13"/>
    <p:sldId id="438" r:id="rId14"/>
    <p:sldId id="420" r:id="rId15"/>
    <p:sldId id="439" r:id="rId16"/>
    <p:sldId id="434" r:id="rId17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7C9"/>
    <a:srgbClr val="0066CC"/>
    <a:srgbClr val="CFDDED"/>
    <a:srgbClr val="6699FF"/>
    <a:srgbClr val="1C4DB0"/>
    <a:srgbClr val="DE4026"/>
    <a:srgbClr val="FF9900"/>
    <a:srgbClr val="E987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46" autoAdjust="0"/>
    <p:restoredTop sz="96838" autoAdjust="0"/>
  </p:normalViewPr>
  <p:slideViewPr>
    <p:cSldViewPr>
      <p:cViewPr varScale="1">
        <p:scale>
          <a:sx n="97" d="100"/>
          <a:sy n="97" d="100"/>
        </p:scale>
        <p:origin x="-124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184" y="-11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1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#1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#1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#1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#1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#1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#1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#20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#2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Строительство и реконструкция автомобильных дорог федерального значения, км </a:t>
          </a:r>
        </a:p>
        <a:p>
          <a:pPr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dirty="0"/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451,5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F649D461-5059-4B79-8D34-89B76F6515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451,5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85B870-9B7E-48BB-A0F0-7A64182E7A8F}" type="parTrans" cxnId="{92428182-2EEB-4F77-9E68-D71E8B473E4D}">
      <dgm:prSet/>
      <dgm:spPr/>
      <dgm:t>
        <a:bodyPr/>
        <a:lstStyle/>
        <a:p>
          <a:endParaRPr lang="ru-RU"/>
        </a:p>
      </dgm:t>
    </dgm:pt>
    <dgm:pt modelId="{0B9E7AA7-2F95-4EC2-A3E3-65830DF35E8E}" type="sibTrans" cxnId="{92428182-2EEB-4F77-9E68-D71E8B473E4D}">
      <dgm:prSet/>
      <dgm:spPr/>
      <dgm:t>
        <a:bodyPr/>
        <a:lstStyle/>
        <a:p>
          <a:endParaRPr lang="ru-RU"/>
        </a:p>
      </dgm:t>
    </dgm:pt>
    <dgm:pt modelId="{B055FE0B-D3A7-4636-8C67-7AEAF9BE911C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Строительство и реконструкция автомобильных дорог регионального и межмуниципального  значения (сельские дороги), км</a:t>
          </a:r>
        </a:p>
        <a:p>
          <a:pPr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dirty="0"/>
        </a:p>
      </dgm:t>
    </dgm:pt>
    <dgm:pt modelId="{ED3D33EA-F629-4015-A392-59C9011124E4}" type="parTrans" cxnId="{010F2C83-DA4E-4C76-93B7-690D184D081A}">
      <dgm:prSet/>
      <dgm:spPr/>
      <dgm:t>
        <a:bodyPr/>
        <a:lstStyle/>
        <a:p>
          <a:endParaRPr lang="ru-RU"/>
        </a:p>
      </dgm:t>
    </dgm:pt>
    <dgm:pt modelId="{30AD0E44-C62F-4491-94C7-12594390A743}" type="sibTrans" cxnId="{010F2C83-DA4E-4C76-93B7-690D184D081A}">
      <dgm:prSet/>
      <dgm:spPr/>
      <dgm:t>
        <a:bodyPr/>
        <a:lstStyle/>
        <a:p>
          <a:endParaRPr lang="ru-RU"/>
        </a:p>
      </dgm:t>
    </dgm:pt>
    <dgm:pt modelId="{163EEB18-91D6-4D7B-B7EE-0265510181AA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678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CA7CA8-7299-47F3-9C7D-0F79B2820AF1}" type="parTrans" cxnId="{40A2C8FD-2429-4F00-B5BF-32928E26E3C4}">
      <dgm:prSet/>
      <dgm:spPr/>
      <dgm:t>
        <a:bodyPr/>
        <a:lstStyle/>
        <a:p>
          <a:endParaRPr lang="ru-RU"/>
        </a:p>
      </dgm:t>
    </dgm:pt>
    <dgm:pt modelId="{CF0F21A7-3F48-488D-93F7-2F1FE2527E26}" type="sibTrans" cxnId="{40A2C8FD-2429-4F00-B5BF-32928E26E3C4}">
      <dgm:prSet/>
      <dgm:spPr/>
      <dgm:t>
        <a:bodyPr/>
        <a:lstStyle/>
        <a:p>
          <a:endParaRPr lang="ru-RU"/>
        </a:p>
      </dgm:t>
    </dgm:pt>
    <dgm:pt modelId="{481FCEC8-63E1-49F7-BE84-8DBEF9E3BB15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397</a:t>
          </a:r>
          <a:r>
            <a:rPr lang="en-US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8C39F3-7361-423E-9615-BC88A01ACA86}" type="parTrans" cxnId="{4B7CFCE3-AC1E-44C0-9D0F-7025E4417D3D}">
      <dgm:prSet/>
      <dgm:spPr/>
      <dgm:t>
        <a:bodyPr/>
        <a:lstStyle/>
        <a:p>
          <a:endParaRPr lang="ru-RU"/>
        </a:p>
      </dgm:t>
    </dgm:pt>
    <dgm:pt modelId="{1EC4C935-84C1-4622-83FE-E4E099D3D601}" type="sibTrans" cxnId="{4B7CFCE3-AC1E-44C0-9D0F-7025E4417D3D}">
      <dgm:prSet/>
      <dgm:spPr/>
      <dgm:t>
        <a:bodyPr/>
        <a:lstStyle/>
        <a:p>
          <a:endParaRPr lang="ru-RU"/>
        </a:p>
      </dgm:t>
    </dgm:pt>
    <dgm:pt modelId="{5753B72A-325C-4A69-84FD-5443E44DD372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Ввод в эксплуатацию  автомобильных дорог федерального значения на условиях государственно-частного партнерства, км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D30E471-F96D-4A5A-BAD4-21612DD0DC82}" type="parTrans" cxnId="{EE28E78F-EC24-4584-91C5-74E151EC3716}">
      <dgm:prSet/>
      <dgm:spPr/>
      <dgm:t>
        <a:bodyPr/>
        <a:lstStyle/>
        <a:p>
          <a:endParaRPr lang="ru-RU"/>
        </a:p>
      </dgm:t>
    </dgm:pt>
    <dgm:pt modelId="{BF77B3D7-E5C1-4E83-82F7-2A8149D8CD0D}" type="sibTrans" cxnId="{EE28E78F-EC24-4584-91C5-74E151EC3716}">
      <dgm:prSet/>
      <dgm:spPr/>
      <dgm:t>
        <a:bodyPr/>
        <a:lstStyle/>
        <a:p>
          <a:endParaRPr lang="ru-RU"/>
        </a:p>
      </dgm:t>
    </dgm:pt>
    <dgm:pt modelId="{DBF59820-9633-4A57-A98B-00C924CA790B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18,5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D0E2A2-AE8B-4DA8-8C08-63143019F2C6}" type="parTrans" cxnId="{BE5607A6-20B0-4EE3-9131-CEFB376EAEA3}">
      <dgm:prSet/>
      <dgm:spPr/>
      <dgm:t>
        <a:bodyPr/>
        <a:lstStyle/>
        <a:p>
          <a:endParaRPr lang="ru-RU"/>
        </a:p>
      </dgm:t>
    </dgm:pt>
    <dgm:pt modelId="{7AFAE1D5-37BF-4313-A6A2-FEB9B8E2B54B}" type="sibTrans" cxnId="{BE5607A6-20B0-4EE3-9131-CEFB376EAEA3}">
      <dgm:prSet/>
      <dgm:spPr/>
      <dgm:t>
        <a:bodyPr/>
        <a:lstStyle/>
        <a:p>
          <a:endParaRPr lang="ru-RU"/>
        </a:p>
      </dgm:t>
    </dgm:pt>
    <dgm:pt modelId="{D86AAF6D-7E80-40B6-84F6-061EEEF46387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18,5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678E6A-1E1D-45B3-A5A7-A6613476FADC}" type="parTrans" cxnId="{AA326125-8C7A-41AB-8926-9B1832EF25DB}">
      <dgm:prSet/>
      <dgm:spPr/>
      <dgm:t>
        <a:bodyPr/>
        <a:lstStyle/>
        <a:p>
          <a:endParaRPr lang="ru-RU"/>
        </a:p>
      </dgm:t>
    </dgm:pt>
    <dgm:pt modelId="{16669981-0775-48CF-97E2-1AD67B171151}" type="sibTrans" cxnId="{AA326125-8C7A-41AB-8926-9B1832EF25DB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3" custScaleX="231130" custScaleY="117691" custLinFactNeighborX="-15231" custLinFactNeighborY="827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6" custScaleX="136378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B95BF-1AAD-4CAD-936F-12B24846F4C6}" type="pres">
      <dgm:prSet presAssocID="{E6DFF2A9-C603-4E1E-B8CA-A9D3B62C3958}" presName="sibTrans" presStyleCnt="0"/>
      <dgm:spPr/>
    </dgm:pt>
    <dgm:pt modelId="{175B1047-F6C0-4BB9-B092-367C9F1BFE15}" type="pres">
      <dgm:prSet presAssocID="{F649D461-5059-4B79-8D34-89B76F6515F6}" presName="node" presStyleLbl="alignAccFollowNode1" presStyleIdx="1" presStyleCnt="6" custScaleX="133191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0EC61-84B6-49F7-A4BB-B6B8194DF065}" type="pres">
      <dgm:prSet presAssocID="{388C20DD-385A-4B18-BD3D-737A20DBACF6}" presName="vSp" presStyleCnt="0"/>
      <dgm:spPr/>
    </dgm:pt>
    <dgm:pt modelId="{7E47E565-F8D9-40F7-AE15-E2FE704C71C9}" type="pres">
      <dgm:prSet presAssocID="{B055FE0B-D3A7-4636-8C67-7AEAF9BE911C}" presName="horFlow" presStyleCnt="0"/>
      <dgm:spPr/>
    </dgm:pt>
    <dgm:pt modelId="{1B59EDEE-CBCC-42D8-A3F5-292DE8E3F1FE}" type="pres">
      <dgm:prSet presAssocID="{B055FE0B-D3A7-4636-8C67-7AEAF9BE911C}" presName="bigChev" presStyleLbl="node1" presStyleIdx="1" presStyleCnt="3" custScaleX="228957" custScaleY="131041"/>
      <dgm:spPr/>
      <dgm:t>
        <a:bodyPr/>
        <a:lstStyle/>
        <a:p>
          <a:endParaRPr lang="ru-RU"/>
        </a:p>
      </dgm:t>
    </dgm:pt>
    <dgm:pt modelId="{B95DF729-3AA1-4BBF-BAFD-4FEE947FF1F6}" type="pres">
      <dgm:prSet presAssocID="{92CA7CA8-7299-47F3-9C7D-0F79B2820AF1}" presName="parTrans" presStyleCnt="0"/>
      <dgm:spPr/>
    </dgm:pt>
    <dgm:pt modelId="{61B26239-964C-42EA-9D6C-39E0B79C625D}" type="pres">
      <dgm:prSet presAssocID="{163EEB18-91D6-4D7B-B7EE-0265510181AA}" presName="node" presStyleLbl="alignAccFollowNode1" presStyleIdx="2" presStyleCnt="6" custScaleX="142043" custScaleY="159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167C7-CC6D-4C41-B153-4640687F8027}" type="pres">
      <dgm:prSet presAssocID="{CF0F21A7-3F48-488D-93F7-2F1FE2527E26}" presName="sibTrans" presStyleCnt="0"/>
      <dgm:spPr/>
    </dgm:pt>
    <dgm:pt modelId="{2B05C375-9568-482D-8136-777609913FC0}" type="pres">
      <dgm:prSet presAssocID="{481FCEC8-63E1-49F7-BE84-8DBEF9E3BB15}" presName="node" presStyleLbl="alignAccFollowNode1" presStyleIdx="3" presStyleCnt="6" custScaleX="124332" custScaleY="159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6D7A0-DEF3-4669-BB2E-730D58F1C90B}" type="pres">
      <dgm:prSet presAssocID="{B055FE0B-D3A7-4636-8C67-7AEAF9BE911C}" presName="vSp" presStyleCnt="0"/>
      <dgm:spPr/>
    </dgm:pt>
    <dgm:pt modelId="{2D38DCD2-7829-4635-AA04-2B0B3932D7D4}" type="pres">
      <dgm:prSet presAssocID="{5753B72A-325C-4A69-84FD-5443E44DD372}" presName="horFlow" presStyleCnt="0"/>
      <dgm:spPr/>
    </dgm:pt>
    <dgm:pt modelId="{F85C3A96-13B2-4F72-B31C-DD628BEF61D6}" type="pres">
      <dgm:prSet presAssocID="{5753B72A-325C-4A69-84FD-5443E44DD372}" presName="bigChev" presStyleLbl="node1" presStyleIdx="2" presStyleCnt="3" custScaleX="229358" custScaleY="125083"/>
      <dgm:spPr/>
      <dgm:t>
        <a:bodyPr/>
        <a:lstStyle/>
        <a:p>
          <a:endParaRPr lang="ru-RU"/>
        </a:p>
      </dgm:t>
    </dgm:pt>
    <dgm:pt modelId="{37C9EECE-2804-44EC-B1B6-525DAD3B5F38}" type="pres">
      <dgm:prSet presAssocID="{74D0E2A2-AE8B-4DA8-8C08-63143019F2C6}" presName="parTrans" presStyleCnt="0"/>
      <dgm:spPr/>
    </dgm:pt>
    <dgm:pt modelId="{7516415B-7D4D-4F51-85AB-17EC026480FE}" type="pres">
      <dgm:prSet presAssocID="{DBF59820-9633-4A57-A98B-00C924CA790B}" presName="node" presStyleLbl="alignAccFollowNode1" presStyleIdx="4" presStyleCnt="6" custScaleX="137662" custScaleY="144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15887-05D6-4315-BA29-9F289379ECCD}" type="pres">
      <dgm:prSet presAssocID="{7AFAE1D5-37BF-4313-A6A2-FEB9B8E2B54B}" presName="sibTrans" presStyleCnt="0"/>
      <dgm:spPr/>
    </dgm:pt>
    <dgm:pt modelId="{D88079A6-AA85-4CE0-BCA4-9EE0207D952F}" type="pres">
      <dgm:prSet presAssocID="{D86AAF6D-7E80-40B6-84F6-061EEEF46387}" presName="node" presStyleLbl="alignAccFollowNode1" presStyleIdx="5" presStyleCnt="6" custScaleX="133707" custScaleY="144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A2C8FD-2429-4F00-B5BF-32928E26E3C4}" srcId="{B055FE0B-D3A7-4636-8C67-7AEAF9BE911C}" destId="{163EEB18-91D6-4D7B-B7EE-0265510181AA}" srcOrd="0" destOrd="0" parTransId="{92CA7CA8-7299-47F3-9C7D-0F79B2820AF1}" sibTransId="{CF0F21A7-3F48-488D-93F7-2F1FE2527E26}"/>
    <dgm:cxn modelId="{47269A87-DF2B-4ACF-AC22-24CAD122D3F8}" type="presOf" srcId="{4E719163-718E-45A2-844E-38C145CB9213}" destId="{6043BD06-E60C-4A1A-853C-32C040E8F2EB}" srcOrd="0" destOrd="0" presId="urn:microsoft.com/office/officeart/2005/8/layout/lProcess3"/>
    <dgm:cxn modelId="{13940EDF-4950-427C-A1C4-CEF505A7AC61}" type="presOf" srcId="{84028FB3-A969-4C82-90F5-652174A8ADB8}" destId="{6309E8A2-1714-4310-AD5F-42405D481C6E}" srcOrd="0" destOrd="0" presId="urn:microsoft.com/office/officeart/2005/8/layout/lProcess3"/>
    <dgm:cxn modelId="{EE28E78F-EC24-4584-91C5-74E151EC3716}" srcId="{4E719163-718E-45A2-844E-38C145CB9213}" destId="{5753B72A-325C-4A69-84FD-5443E44DD372}" srcOrd="2" destOrd="0" parTransId="{BD30E471-F96D-4A5A-BAD4-21612DD0DC82}" sibTransId="{BF77B3D7-E5C1-4E83-82F7-2A8149D8CD0D}"/>
    <dgm:cxn modelId="{9AC1A653-08E7-47C9-A389-62D9AFB28D56}" type="presOf" srcId="{B055FE0B-D3A7-4636-8C67-7AEAF9BE911C}" destId="{1B59EDEE-CBCC-42D8-A3F5-292DE8E3F1FE}" srcOrd="0" destOrd="0" presId="urn:microsoft.com/office/officeart/2005/8/layout/lProcess3"/>
    <dgm:cxn modelId="{5EB6C640-BFFE-414C-848E-D2584C31D3D5}" type="presOf" srcId="{F649D461-5059-4B79-8D34-89B76F6515F6}" destId="{175B1047-F6C0-4BB9-B092-367C9F1BFE15}" srcOrd="0" destOrd="0" presId="urn:microsoft.com/office/officeart/2005/8/layout/lProcess3"/>
    <dgm:cxn modelId="{8D29DADA-CDBE-4A9E-BFE6-1C8E7BC32FB3}" type="presOf" srcId="{163EEB18-91D6-4D7B-B7EE-0265510181AA}" destId="{61B26239-964C-42EA-9D6C-39E0B79C625D}" srcOrd="0" destOrd="0" presId="urn:microsoft.com/office/officeart/2005/8/layout/lProcess3"/>
    <dgm:cxn modelId="{B05BFD83-EBDC-41B0-97DC-5C1FB5646A1F}" type="presOf" srcId="{481FCEC8-63E1-49F7-BE84-8DBEF9E3BB15}" destId="{2B05C375-9568-482D-8136-777609913FC0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92428182-2EEB-4F77-9E68-D71E8B473E4D}" srcId="{388C20DD-385A-4B18-BD3D-737A20DBACF6}" destId="{F649D461-5059-4B79-8D34-89B76F6515F6}" srcOrd="1" destOrd="0" parTransId="{2485B870-9B7E-48BB-A0F0-7A64182E7A8F}" sibTransId="{0B9E7AA7-2F95-4EC2-A3E3-65830DF35E8E}"/>
    <dgm:cxn modelId="{3394692E-C7F3-4056-97AF-25FD4F94885D}" type="presOf" srcId="{D86AAF6D-7E80-40B6-84F6-061EEEF46387}" destId="{D88079A6-AA85-4CE0-BCA4-9EE0207D952F}" srcOrd="0" destOrd="0" presId="urn:microsoft.com/office/officeart/2005/8/layout/lProcess3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BE5607A6-20B0-4EE3-9131-CEFB376EAEA3}" srcId="{5753B72A-325C-4A69-84FD-5443E44DD372}" destId="{DBF59820-9633-4A57-A98B-00C924CA790B}" srcOrd="0" destOrd="0" parTransId="{74D0E2A2-AE8B-4DA8-8C08-63143019F2C6}" sibTransId="{7AFAE1D5-37BF-4313-A6A2-FEB9B8E2B54B}"/>
    <dgm:cxn modelId="{4B7CFCE3-AC1E-44C0-9D0F-7025E4417D3D}" srcId="{B055FE0B-D3A7-4636-8C67-7AEAF9BE911C}" destId="{481FCEC8-63E1-49F7-BE84-8DBEF9E3BB15}" srcOrd="1" destOrd="0" parTransId="{888C39F3-7361-423E-9615-BC88A01ACA86}" sibTransId="{1EC4C935-84C1-4622-83FE-E4E099D3D601}"/>
    <dgm:cxn modelId="{AA326125-8C7A-41AB-8926-9B1832EF25DB}" srcId="{5753B72A-325C-4A69-84FD-5443E44DD372}" destId="{D86AAF6D-7E80-40B6-84F6-061EEEF46387}" srcOrd="1" destOrd="0" parTransId="{21678E6A-1E1D-45B3-A5A7-A6613476FADC}" sibTransId="{16669981-0775-48CF-97E2-1AD67B171151}"/>
    <dgm:cxn modelId="{05E682D7-D2D9-404C-9E44-B3B46E575819}" type="presOf" srcId="{5753B72A-325C-4A69-84FD-5443E44DD372}" destId="{F85C3A96-13B2-4F72-B31C-DD628BEF61D6}" srcOrd="0" destOrd="0" presId="urn:microsoft.com/office/officeart/2005/8/layout/lProcess3"/>
    <dgm:cxn modelId="{C8213AFF-D516-4B1D-89EB-18C0ED351E4D}" type="presOf" srcId="{388C20DD-385A-4B18-BD3D-737A20DBACF6}" destId="{ABA33E8F-46BE-4BB5-A3B9-AF2DAFF522FB}" srcOrd="0" destOrd="0" presId="urn:microsoft.com/office/officeart/2005/8/layout/lProcess3"/>
    <dgm:cxn modelId="{010F2C83-DA4E-4C76-93B7-690D184D081A}" srcId="{4E719163-718E-45A2-844E-38C145CB9213}" destId="{B055FE0B-D3A7-4636-8C67-7AEAF9BE911C}" srcOrd="1" destOrd="0" parTransId="{ED3D33EA-F629-4015-A392-59C9011124E4}" sibTransId="{30AD0E44-C62F-4491-94C7-12594390A743}"/>
    <dgm:cxn modelId="{7E751186-D3E9-4099-B86D-628499A63813}" type="presOf" srcId="{DBF59820-9633-4A57-A98B-00C924CA790B}" destId="{7516415B-7D4D-4F51-85AB-17EC026480FE}" srcOrd="0" destOrd="0" presId="urn:microsoft.com/office/officeart/2005/8/layout/lProcess3"/>
    <dgm:cxn modelId="{2F13667C-0A33-4FE7-A429-97EC4F948F0B}" type="presParOf" srcId="{6043BD06-E60C-4A1A-853C-32C040E8F2EB}" destId="{461FCDB0-454A-4719-A7D7-42C89D429401}" srcOrd="0" destOrd="0" presId="urn:microsoft.com/office/officeart/2005/8/layout/lProcess3"/>
    <dgm:cxn modelId="{58A50BA6-F7A0-4902-B89D-4B765226DD3B}" type="presParOf" srcId="{461FCDB0-454A-4719-A7D7-42C89D429401}" destId="{ABA33E8F-46BE-4BB5-A3B9-AF2DAFF522FB}" srcOrd="0" destOrd="0" presId="urn:microsoft.com/office/officeart/2005/8/layout/lProcess3"/>
    <dgm:cxn modelId="{016B675D-58DE-4B56-982A-040EE302D830}" type="presParOf" srcId="{461FCDB0-454A-4719-A7D7-42C89D429401}" destId="{E420BD5A-A8E3-4FB2-8FEB-5090ED094DA2}" srcOrd="1" destOrd="0" presId="urn:microsoft.com/office/officeart/2005/8/layout/lProcess3"/>
    <dgm:cxn modelId="{50FA06D2-805A-47AF-AB35-AC29058A3091}" type="presParOf" srcId="{461FCDB0-454A-4719-A7D7-42C89D429401}" destId="{6309E8A2-1714-4310-AD5F-42405D481C6E}" srcOrd="2" destOrd="0" presId="urn:microsoft.com/office/officeart/2005/8/layout/lProcess3"/>
    <dgm:cxn modelId="{75C7FE15-BFAC-4089-9CEE-A8C2F11DD0D4}" type="presParOf" srcId="{461FCDB0-454A-4719-A7D7-42C89D429401}" destId="{B7CB95BF-1AAD-4CAD-936F-12B24846F4C6}" srcOrd="3" destOrd="0" presId="urn:microsoft.com/office/officeart/2005/8/layout/lProcess3"/>
    <dgm:cxn modelId="{3B17C571-4338-42EE-AA1E-65A00D7E83FB}" type="presParOf" srcId="{461FCDB0-454A-4719-A7D7-42C89D429401}" destId="{175B1047-F6C0-4BB9-B092-367C9F1BFE15}" srcOrd="4" destOrd="0" presId="urn:microsoft.com/office/officeart/2005/8/layout/lProcess3"/>
    <dgm:cxn modelId="{E4298CA1-521B-43E4-8E9F-131F75A1227A}" type="presParOf" srcId="{6043BD06-E60C-4A1A-853C-32C040E8F2EB}" destId="{28E0EC61-84B6-49F7-A4BB-B6B8194DF065}" srcOrd="1" destOrd="0" presId="urn:microsoft.com/office/officeart/2005/8/layout/lProcess3"/>
    <dgm:cxn modelId="{1FD30B76-3CD9-41C3-89F8-78BEA7209E04}" type="presParOf" srcId="{6043BD06-E60C-4A1A-853C-32C040E8F2EB}" destId="{7E47E565-F8D9-40F7-AE15-E2FE704C71C9}" srcOrd="2" destOrd="0" presId="urn:microsoft.com/office/officeart/2005/8/layout/lProcess3"/>
    <dgm:cxn modelId="{A04341F0-0821-45BB-BB85-D43B0AD8FA6F}" type="presParOf" srcId="{7E47E565-F8D9-40F7-AE15-E2FE704C71C9}" destId="{1B59EDEE-CBCC-42D8-A3F5-292DE8E3F1FE}" srcOrd="0" destOrd="0" presId="urn:microsoft.com/office/officeart/2005/8/layout/lProcess3"/>
    <dgm:cxn modelId="{54FA55A8-FD1F-4A11-B9A0-263259F2FB0F}" type="presParOf" srcId="{7E47E565-F8D9-40F7-AE15-E2FE704C71C9}" destId="{B95DF729-3AA1-4BBF-BAFD-4FEE947FF1F6}" srcOrd="1" destOrd="0" presId="urn:microsoft.com/office/officeart/2005/8/layout/lProcess3"/>
    <dgm:cxn modelId="{528C359B-5438-400C-9D86-6ABDE4B6AE01}" type="presParOf" srcId="{7E47E565-F8D9-40F7-AE15-E2FE704C71C9}" destId="{61B26239-964C-42EA-9D6C-39E0B79C625D}" srcOrd="2" destOrd="0" presId="urn:microsoft.com/office/officeart/2005/8/layout/lProcess3"/>
    <dgm:cxn modelId="{BDECD856-E117-4067-A57D-FED1469A2CD1}" type="presParOf" srcId="{7E47E565-F8D9-40F7-AE15-E2FE704C71C9}" destId="{1F4167C7-CC6D-4C41-B153-4640687F8027}" srcOrd="3" destOrd="0" presId="urn:microsoft.com/office/officeart/2005/8/layout/lProcess3"/>
    <dgm:cxn modelId="{DDA61D8B-34F8-4673-9E8E-5B404148F8E8}" type="presParOf" srcId="{7E47E565-F8D9-40F7-AE15-E2FE704C71C9}" destId="{2B05C375-9568-482D-8136-777609913FC0}" srcOrd="4" destOrd="0" presId="urn:microsoft.com/office/officeart/2005/8/layout/lProcess3"/>
    <dgm:cxn modelId="{24C8578E-3B9D-4613-B9A8-5E77DE86442A}" type="presParOf" srcId="{6043BD06-E60C-4A1A-853C-32C040E8F2EB}" destId="{8D16D7A0-DEF3-4669-BB2E-730D58F1C90B}" srcOrd="3" destOrd="0" presId="urn:microsoft.com/office/officeart/2005/8/layout/lProcess3"/>
    <dgm:cxn modelId="{359ED298-FE0C-4623-9780-E3440795EAA8}" type="presParOf" srcId="{6043BD06-E60C-4A1A-853C-32C040E8F2EB}" destId="{2D38DCD2-7829-4635-AA04-2B0B3932D7D4}" srcOrd="4" destOrd="0" presId="urn:microsoft.com/office/officeart/2005/8/layout/lProcess3"/>
    <dgm:cxn modelId="{FFFE5C9B-1C7C-456C-B588-BA9FFD0AFC37}" type="presParOf" srcId="{2D38DCD2-7829-4635-AA04-2B0B3932D7D4}" destId="{F85C3A96-13B2-4F72-B31C-DD628BEF61D6}" srcOrd="0" destOrd="0" presId="urn:microsoft.com/office/officeart/2005/8/layout/lProcess3"/>
    <dgm:cxn modelId="{2FF66F25-851B-4043-A7A0-8F5875A69948}" type="presParOf" srcId="{2D38DCD2-7829-4635-AA04-2B0B3932D7D4}" destId="{37C9EECE-2804-44EC-B1B6-525DAD3B5F38}" srcOrd="1" destOrd="0" presId="urn:microsoft.com/office/officeart/2005/8/layout/lProcess3"/>
    <dgm:cxn modelId="{3B4D2204-C7C8-4591-9F44-F41A7A8A2225}" type="presParOf" srcId="{2D38DCD2-7829-4635-AA04-2B0B3932D7D4}" destId="{7516415B-7D4D-4F51-85AB-17EC026480FE}" srcOrd="2" destOrd="0" presId="urn:microsoft.com/office/officeart/2005/8/layout/lProcess3"/>
    <dgm:cxn modelId="{C4B310C4-2448-4F0E-98AF-307038AA3D05}" type="presParOf" srcId="{2D38DCD2-7829-4635-AA04-2B0B3932D7D4}" destId="{D9615887-05D6-4315-BA29-9F289379ECCD}" srcOrd="3" destOrd="0" presId="urn:microsoft.com/office/officeart/2005/8/layout/lProcess3"/>
    <dgm:cxn modelId="{019B620E-2D91-4C2F-97DF-679085AB70C6}" type="presParOf" srcId="{2D38DCD2-7829-4635-AA04-2B0B3932D7D4}" destId="{D88079A6-AA85-4CE0-BCA4-9EE0207D952F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10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5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5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5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</a:p>
        <a:p>
          <a:r>
            <a:rPr lang="ru-RU" sz="105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5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/>
            <a:t>Ожидаемое значение на 2013 год</a:t>
          </a:r>
          <a:endParaRPr lang="ru-RU" sz="1000" b="1" dirty="0"/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2212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993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1703B6B-0391-42B6-8B54-CC25898C8694}" type="presOf" srcId="{422FAC4E-9FDE-4B30-8432-312D802BC8ED}" destId="{87373F0C-2E7E-4F64-982A-F38BDDA99094}" srcOrd="0" destOrd="0" presId="urn:microsoft.com/office/officeart/2005/8/layout/chevron1"/>
    <dgm:cxn modelId="{068AD4F3-9946-4AC0-8106-C47A8C0799DF}" type="presOf" srcId="{CB164243-6887-4B5C-9A97-ABDF947A07DC}" destId="{99577454-D46A-4A04-9FC6-E7876181EC30}" srcOrd="0" destOrd="0" presId="urn:microsoft.com/office/officeart/2005/8/layout/chevron1"/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984990CB-D041-4EFC-BF19-1F70B412B951}" type="presOf" srcId="{613CFFD4-13E3-4495-BD24-72506EA91D06}" destId="{0226332B-0E1A-4012-91D8-5D60A32A978F}" srcOrd="0" destOrd="0" presId="urn:microsoft.com/office/officeart/2005/8/layout/chevron1"/>
    <dgm:cxn modelId="{1DDAEF0A-FDE9-4D62-B341-0D871B457AE2}" type="presOf" srcId="{EC16701C-014E-48FD-BF15-844586FB6AAF}" destId="{8B395C83-28EC-43C7-B543-9F2DA8134D91}" srcOrd="0" destOrd="0" presId="urn:microsoft.com/office/officeart/2005/8/layout/chevron1"/>
    <dgm:cxn modelId="{942F9338-E65A-4C7F-950F-A200B01A5D8F}" type="presParOf" srcId="{8B395C83-28EC-43C7-B543-9F2DA8134D91}" destId="{0226332B-0E1A-4012-91D8-5D60A32A978F}" srcOrd="0" destOrd="0" presId="urn:microsoft.com/office/officeart/2005/8/layout/chevron1"/>
    <dgm:cxn modelId="{EC731B89-E84F-4091-B8D4-9A890B542E40}" type="presParOf" srcId="{8B395C83-28EC-43C7-B543-9F2DA8134D91}" destId="{A03BECE9-2ADB-4CAA-A598-CAA31387ABB5}" srcOrd="1" destOrd="0" presId="urn:microsoft.com/office/officeart/2005/8/layout/chevron1"/>
    <dgm:cxn modelId="{9B13CE62-AB36-42F3-A9B8-EB5CDC484D6F}" type="presParOf" srcId="{8B395C83-28EC-43C7-B543-9F2DA8134D91}" destId="{87373F0C-2E7E-4F64-982A-F38BDDA99094}" srcOrd="2" destOrd="0" presId="urn:microsoft.com/office/officeart/2005/8/layout/chevron1"/>
    <dgm:cxn modelId="{9B117DF4-E165-4641-B072-10880A772E7C}" type="presParOf" srcId="{8B395C83-28EC-43C7-B543-9F2DA8134D91}" destId="{A95827D8-4A27-407A-ACA1-F71892D73821}" srcOrd="3" destOrd="0" presId="urn:microsoft.com/office/officeart/2005/8/layout/chevron1"/>
    <dgm:cxn modelId="{525F74C0-B861-40C4-A717-DE33CD212465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11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</a:p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значение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190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993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CE588A17-4811-4199-BA7A-12C7F4D9C8B1}" type="presOf" srcId="{613CFFD4-13E3-4495-BD24-72506EA91D06}" destId="{0226332B-0E1A-4012-91D8-5D60A32A978F}" srcOrd="0" destOrd="0" presId="urn:microsoft.com/office/officeart/2005/8/layout/chevron1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BCDEB087-1763-4E5A-B4F1-095EB1E8547C}" type="presOf" srcId="{EC16701C-014E-48FD-BF15-844586FB6AAF}" destId="{8B395C83-28EC-43C7-B543-9F2DA8134D91}" srcOrd="0" destOrd="0" presId="urn:microsoft.com/office/officeart/2005/8/layout/chevron1"/>
    <dgm:cxn modelId="{4F50ABE8-7FD1-42AB-BB6B-D482013A832E}" type="presOf" srcId="{422FAC4E-9FDE-4B30-8432-312D802BC8ED}" destId="{87373F0C-2E7E-4F64-982A-F38BDDA99094}" srcOrd="0" destOrd="0" presId="urn:microsoft.com/office/officeart/2005/8/layout/chevron1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7E49B637-D440-419F-B889-9BDD2C0AC211}" type="presOf" srcId="{CB164243-6887-4B5C-9A97-ABDF947A07DC}" destId="{99577454-D46A-4A04-9FC6-E7876181EC30}" srcOrd="0" destOrd="0" presId="urn:microsoft.com/office/officeart/2005/8/layout/chevron1"/>
    <dgm:cxn modelId="{6B1AB041-95E5-44FF-AA8F-E55536D0A81D}" type="presParOf" srcId="{8B395C83-28EC-43C7-B543-9F2DA8134D91}" destId="{0226332B-0E1A-4012-91D8-5D60A32A978F}" srcOrd="0" destOrd="0" presId="urn:microsoft.com/office/officeart/2005/8/layout/chevron1"/>
    <dgm:cxn modelId="{C5FF644D-E2C0-40CC-AE5F-6275792BA7DD}" type="presParOf" srcId="{8B395C83-28EC-43C7-B543-9F2DA8134D91}" destId="{A03BECE9-2ADB-4CAA-A598-CAA31387ABB5}" srcOrd="1" destOrd="0" presId="urn:microsoft.com/office/officeart/2005/8/layout/chevron1"/>
    <dgm:cxn modelId="{40ED36D3-E044-4018-9128-88277A424CDB}" type="presParOf" srcId="{8B395C83-28EC-43C7-B543-9F2DA8134D91}" destId="{87373F0C-2E7E-4F64-982A-F38BDDA99094}" srcOrd="2" destOrd="0" presId="urn:microsoft.com/office/officeart/2005/8/layout/chevron1"/>
    <dgm:cxn modelId="{7B12655A-2C39-4C45-9A89-8DA9C7B9E8A9}" type="presParOf" srcId="{8B395C83-28EC-43C7-B543-9F2DA8134D91}" destId="{A95827D8-4A27-407A-ACA1-F71892D73821}" srcOrd="3" destOrd="0" presId="urn:microsoft.com/office/officeart/2005/8/layout/chevron1"/>
    <dgm:cxn modelId="{0FEC0076-82B0-4EFE-904E-00A57988BF72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12" csCatId="accent1" phldr="1"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Ввод в эксплуатацию после реконструкции взлетно-посадочных полос, ед.</a:t>
          </a:r>
          <a:endParaRPr lang="ru-RU" sz="1000" b="1" kern="1200" dirty="0">
            <a:solidFill>
              <a:schemeClr val="lt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F649D461-5059-4B79-8D34-89B76F6515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85B870-9B7E-48BB-A0F0-7A64182E7A8F}" type="parTrans" cxnId="{92428182-2EEB-4F77-9E68-D71E8B473E4D}">
      <dgm:prSet/>
      <dgm:spPr/>
      <dgm:t>
        <a:bodyPr/>
        <a:lstStyle/>
        <a:p>
          <a:endParaRPr lang="ru-RU"/>
        </a:p>
      </dgm:t>
    </dgm:pt>
    <dgm:pt modelId="{0B9E7AA7-2F95-4EC2-A3E3-65830DF35E8E}" type="sibTrans" cxnId="{92428182-2EEB-4F77-9E68-D71E8B473E4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1" custScaleX="169078" custScaleY="117691" custLinFactNeighborX="-57735" custLinFactNeighborY="-27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2" custScaleX="108537" custScaleY="139804" custLinFactNeighborX="-40012" custLinFactNeighborY="2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B95BF-1AAD-4CAD-936F-12B24846F4C6}" type="pres">
      <dgm:prSet presAssocID="{E6DFF2A9-C603-4E1E-B8CA-A9D3B62C3958}" presName="sibTrans" presStyleCnt="0"/>
      <dgm:spPr/>
    </dgm:pt>
    <dgm:pt modelId="{175B1047-F6C0-4BB9-B092-367C9F1BFE15}" type="pres">
      <dgm:prSet presAssocID="{F649D461-5059-4B79-8D34-89B76F6515F6}" presName="node" presStyleLbl="alignAccFollowNode1" presStyleIdx="1" presStyleCnt="2" custScaleX="110766" custScaleY="139804" custLinFactNeighborX="-65142" custLinFactNeighborY="24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9F844F-8907-4197-8CB6-DBC77F952B78}" type="presOf" srcId="{84028FB3-A969-4C82-90F5-652174A8ADB8}" destId="{6309E8A2-1714-4310-AD5F-42405D481C6E}" srcOrd="0" destOrd="0" presId="urn:microsoft.com/office/officeart/2005/8/layout/lProcess3"/>
    <dgm:cxn modelId="{7C4CC468-2A71-400C-AF5B-496782D9B309}" type="presOf" srcId="{4E719163-718E-45A2-844E-38C145CB9213}" destId="{6043BD06-E60C-4A1A-853C-32C040E8F2EB}" srcOrd="0" destOrd="0" presId="urn:microsoft.com/office/officeart/2005/8/layout/lProcess3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609F8BD8-278F-4A33-AD1A-B605E8024195}" type="presOf" srcId="{F649D461-5059-4B79-8D34-89B76F6515F6}" destId="{175B1047-F6C0-4BB9-B092-367C9F1BFE15}" srcOrd="0" destOrd="0" presId="urn:microsoft.com/office/officeart/2005/8/layout/lProcess3"/>
    <dgm:cxn modelId="{92428182-2EEB-4F77-9E68-D71E8B473E4D}" srcId="{388C20DD-385A-4B18-BD3D-737A20DBACF6}" destId="{F649D461-5059-4B79-8D34-89B76F6515F6}" srcOrd="1" destOrd="0" parTransId="{2485B870-9B7E-48BB-A0F0-7A64182E7A8F}" sibTransId="{0B9E7AA7-2F95-4EC2-A3E3-65830DF35E8E}"/>
    <dgm:cxn modelId="{C15F1042-CD1B-4731-A54B-5DEEDCE735B0}" type="presOf" srcId="{388C20DD-385A-4B18-BD3D-737A20DBACF6}" destId="{ABA33E8F-46BE-4BB5-A3B9-AF2DAFF522FB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A8DAC59E-BFB0-4084-AF31-8F09C1A8B2A5}" type="presParOf" srcId="{6043BD06-E60C-4A1A-853C-32C040E8F2EB}" destId="{461FCDB0-454A-4719-A7D7-42C89D429401}" srcOrd="0" destOrd="0" presId="urn:microsoft.com/office/officeart/2005/8/layout/lProcess3"/>
    <dgm:cxn modelId="{69C3CF2D-5445-4C88-A997-7CBB46CF38FC}" type="presParOf" srcId="{461FCDB0-454A-4719-A7D7-42C89D429401}" destId="{ABA33E8F-46BE-4BB5-A3B9-AF2DAFF522FB}" srcOrd="0" destOrd="0" presId="urn:microsoft.com/office/officeart/2005/8/layout/lProcess3"/>
    <dgm:cxn modelId="{EDFDF5FD-E0AD-41B1-B088-848DF1729765}" type="presParOf" srcId="{461FCDB0-454A-4719-A7D7-42C89D429401}" destId="{E420BD5A-A8E3-4FB2-8FEB-5090ED094DA2}" srcOrd="1" destOrd="0" presId="urn:microsoft.com/office/officeart/2005/8/layout/lProcess3"/>
    <dgm:cxn modelId="{56499C3A-9746-499D-AD47-272948100C16}" type="presParOf" srcId="{461FCDB0-454A-4719-A7D7-42C89D429401}" destId="{6309E8A2-1714-4310-AD5F-42405D481C6E}" srcOrd="2" destOrd="0" presId="urn:microsoft.com/office/officeart/2005/8/layout/lProcess3"/>
    <dgm:cxn modelId="{B7E37336-9622-4BE9-A70B-057A31DB260D}" type="presParOf" srcId="{461FCDB0-454A-4719-A7D7-42C89D429401}" destId="{B7CB95BF-1AAD-4CAD-936F-12B24846F4C6}" srcOrd="3" destOrd="0" presId="urn:microsoft.com/office/officeart/2005/8/layout/lProcess3"/>
    <dgm:cxn modelId="{FB0281A3-1683-4655-BEB4-20D5A2DF30F9}" type="presParOf" srcId="{461FCDB0-454A-4719-A7D7-42C89D429401}" destId="{175B1047-F6C0-4BB9-B092-367C9F1BFE15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13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</a:p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значение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190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99398" custLinFactNeighborX="5473" custLinFactNeighborY="23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D07F133-2378-4B1B-B0DB-ADBECAFE204C}" type="presOf" srcId="{EC16701C-014E-48FD-BF15-844586FB6AAF}" destId="{8B395C83-28EC-43C7-B543-9F2DA8134D91}" srcOrd="0" destOrd="0" presId="urn:microsoft.com/office/officeart/2005/8/layout/chevron1"/>
    <dgm:cxn modelId="{17EA682D-E222-4587-9B9B-1731278448DD}" type="presOf" srcId="{613CFFD4-13E3-4495-BD24-72506EA91D06}" destId="{0226332B-0E1A-4012-91D8-5D60A32A978F}" srcOrd="0" destOrd="0" presId="urn:microsoft.com/office/officeart/2005/8/layout/chevron1"/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FD061763-6475-4F01-9E47-CF4EC592EB86}" type="presOf" srcId="{422FAC4E-9FDE-4B30-8432-312D802BC8ED}" destId="{87373F0C-2E7E-4F64-982A-F38BDDA99094}" srcOrd="0" destOrd="0" presId="urn:microsoft.com/office/officeart/2005/8/layout/chevron1"/>
    <dgm:cxn modelId="{AB89E091-086D-4FCC-9CF1-94B46ACAF40C}" type="presOf" srcId="{CB164243-6887-4B5C-9A97-ABDF947A07DC}" destId="{99577454-D46A-4A04-9FC6-E7876181EC30}" srcOrd="0" destOrd="0" presId="urn:microsoft.com/office/officeart/2005/8/layout/chevron1"/>
    <dgm:cxn modelId="{284271D1-556F-4842-8A8B-270472E13513}" type="presParOf" srcId="{8B395C83-28EC-43C7-B543-9F2DA8134D91}" destId="{0226332B-0E1A-4012-91D8-5D60A32A978F}" srcOrd="0" destOrd="0" presId="urn:microsoft.com/office/officeart/2005/8/layout/chevron1"/>
    <dgm:cxn modelId="{AA2D2B93-F1FF-4C14-898F-4392E99F3349}" type="presParOf" srcId="{8B395C83-28EC-43C7-B543-9F2DA8134D91}" destId="{A03BECE9-2ADB-4CAA-A598-CAA31387ABB5}" srcOrd="1" destOrd="0" presId="urn:microsoft.com/office/officeart/2005/8/layout/chevron1"/>
    <dgm:cxn modelId="{0097585E-F3C1-453D-AF93-8FDD9CFA51E3}" type="presParOf" srcId="{8B395C83-28EC-43C7-B543-9F2DA8134D91}" destId="{87373F0C-2E7E-4F64-982A-F38BDDA99094}" srcOrd="2" destOrd="0" presId="urn:microsoft.com/office/officeart/2005/8/layout/chevron1"/>
    <dgm:cxn modelId="{D942AB38-2B4A-4C43-85C9-DD8F3C0FAC4C}" type="presParOf" srcId="{8B395C83-28EC-43C7-B543-9F2DA8134D91}" destId="{A95827D8-4A27-407A-ACA1-F71892D73821}" srcOrd="3" destOrd="0" presId="urn:microsoft.com/office/officeart/2005/8/layout/chevron1"/>
    <dgm:cxn modelId="{98A3FF0B-632F-47C0-902A-9988859519AA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14" csCatId="accent1" phldr="1"/>
      <dgm:spPr/>
      <dgm:t>
        <a:bodyPr/>
        <a:lstStyle/>
        <a:p>
          <a:endParaRPr lang="ru-RU"/>
        </a:p>
      </dgm:t>
    </dgm:pt>
    <dgm:pt modelId="{B055FE0B-D3A7-4636-8C67-7AEAF9BE911C}">
      <dgm:prSet phldrT="[Текст]"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Объем межрегиональных перевозок,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млн. пассажиров в год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 dirty="0"/>
        </a:p>
      </dgm:t>
    </dgm:pt>
    <dgm:pt modelId="{ED3D33EA-F629-4015-A392-59C9011124E4}" type="parTrans" cxnId="{010F2C83-DA4E-4C76-93B7-690D184D081A}">
      <dgm:prSet/>
      <dgm:spPr/>
      <dgm:t>
        <a:bodyPr/>
        <a:lstStyle/>
        <a:p>
          <a:endParaRPr lang="ru-RU"/>
        </a:p>
      </dgm:t>
    </dgm:pt>
    <dgm:pt modelId="{30AD0E44-C62F-4491-94C7-12594390A743}" type="sibTrans" cxnId="{010F2C83-DA4E-4C76-93B7-690D184D081A}">
      <dgm:prSet/>
      <dgm:spPr/>
      <dgm:t>
        <a:bodyPr/>
        <a:lstStyle/>
        <a:p>
          <a:endParaRPr lang="ru-RU"/>
        </a:p>
      </dgm:t>
    </dgm:pt>
    <dgm:pt modelId="{163EEB18-91D6-4D7B-B7EE-0265510181AA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5,53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CA7CA8-7299-47F3-9C7D-0F79B2820AF1}" type="parTrans" cxnId="{40A2C8FD-2429-4F00-B5BF-32928E26E3C4}">
      <dgm:prSet/>
      <dgm:spPr/>
      <dgm:t>
        <a:bodyPr/>
        <a:lstStyle/>
        <a:p>
          <a:endParaRPr lang="ru-RU"/>
        </a:p>
      </dgm:t>
    </dgm:pt>
    <dgm:pt modelId="{CF0F21A7-3F48-488D-93F7-2F1FE2527E26}" type="sibTrans" cxnId="{40A2C8FD-2429-4F00-B5BF-32928E26E3C4}">
      <dgm:prSet/>
      <dgm:spPr/>
      <dgm:t>
        <a:bodyPr/>
        <a:lstStyle/>
        <a:p>
          <a:endParaRPr lang="ru-RU"/>
        </a:p>
      </dgm:t>
    </dgm:pt>
    <dgm:pt modelId="{481FCEC8-63E1-49F7-BE84-8DBEF9E3BB15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5,53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8C39F3-7361-423E-9615-BC88A01ACA86}" type="parTrans" cxnId="{4B7CFCE3-AC1E-44C0-9D0F-7025E4417D3D}">
      <dgm:prSet/>
      <dgm:spPr/>
      <dgm:t>
        <a:bodyPr/>
        <a:lstStyle/>
        <a:p>
          <a:endParaRPr lang="ru-RU"/>
        </a:p>
      </dgm:t>
    </dgm:pt>
    <dgm:pt modelId="{1EC4C935-84C1-4622-83FE-E4E099D3D601}" type="sibTrans" cxnId="{4B7CFCE3-AC1E-44C0-9D0F-7025E4417D3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E47E565-F8D9-40F7-AE15-E2FE704C71C9}" type="pres">
      <dgm:prSet presAssocID="{B055FE0B-D3A7-4636-8C67-7AEAF9BE911C}" presName="horFlow" presStyleCnt="0"/>
      <dgm:spPr/>
    </dgm:pt>
    <dgm:pt modelId="{1B59EDEE-CBCC-42D8-A3F5-292DE8E3F1FE}" type="pres">
      <dgm:prSet presAssocID="{B055FE0B-D3A7-4636-8C67-7AEAF9BE911C}" presName="bigChev" presStyleLbl="node1" presStyleIdx="0" presStyleCnt="1" custScaleX="205470" custScaleY="131041" custLinFactNeighborX="41079" custLinFactNeighborY="772"/>
      <dgm:spPr/>
      <dgm:t>
        <a:bodyPr/>
        <a:lstStyle/>
        <a:p>
          <a:endParaRPr lang="ru-RU"/>
        </a:p>
      </dgm:t>
    </dgm:pt>
    <dgm:pt modelId="{B95DF729-3AA1-4BBF-BAFD-4FEE947FF1F6}" type="pres">
      <dgm:prSet presAssocID="{92CA7CA8-7299-47F3-9C7D-0F79B2820AF1}" presName="parTrans" presStyleCnt="0"/>
      <dgm:spPr/>
    </dgm:pt>
    <dgm:pt modelId="{61B26239-964C-42EA-9D6C-39E0B79C625D}" type="pres">
      <dgm:prSet presAssocID="{163EEB18-91D6-4D7B-B7EE-0265510181AA}" presName="node" presStyleLbl="alignAccFollowNode1" presStyleIdx="0" presStyleCnt="2" custScaleX="120704" custScaleY="159621" custLinFactNeighborX="37225" custLinFactNeighborY="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167C7-CC6D-4C41-B153-4640687F8027}" type="pres">
      <dgm:prSet presAssocID="{CF0F21A7-3F48-488D-93F7-2F1FE2527E26}" presName="sibTrans" presStyleCnt="0"/>
      <dgm:spPr/>
    </dgm:pt>
    <dgm:pt modelId="{2B05C375-9568-482D-8136-777609913FC0}" type="pres">
      <dgm:prSet presAssocID="{481FCEC8-63E1-49F7-BE84-8DBEF9E3BB15}" presName="node" presStyleLbl="alignAccFollowNode1" presStyleIdx="1" presStyleCnt="2" custScaleX="121823" custScaleY="159621" custLinFactNeighborX="73728" custLinFactNeighborY="2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722CF9-D836-4C11-B895-D7F370167570}" type="presOf" srcId="{481FCEC8-63E1-49F7-BE84-8DBEF9E3BB15}" destId="{2B05C375-9568-482D-8136-777609913FC0}" srcOrd="0" destOrd="0" presId="urn:microsoft.com/office/officeart/2005/8/layout/lProcess3"/>
    <dgm:cxn modelId="{D1F1B8F2-5471-4105-B6DA-CC0E3E6AB40E}" type="presOf" srcId="{163EEB18-91D6-4D7B-B7EE-0265510181AA}" destId="{61B26239-964C-42EA-9D6C-39E0B79C625D}" srcOrd="0" destOrd="0" presId="urn:microsoft.com/office/officeart/2005/8/layout/lProcess3"/>
    <dgm:cxn modelId="{C910D156-1DAB-401A-BE5E-4F3848854EF4}" type="presOf" srcId="{B055FE0B-D3A7-4636-8C67-7AEAF9BE911C}" destId="{1B59EDEE-CBCC-42D8-A3F5-292DE8E3F1FE}" srcOrd="0" destOrd="0" presId="urn:microsoft.com/office/officeart/2005/8/layout/lProcess3"/>
    <dgm:cxn modelId="{4B7CFCE3-AC1E-44C0-9D0F-7025E4417D3D}" srcId="{B055FE0B-D3A7-4636-8C67-7AEAF9BE911C}" destId="{481FCEC8-63E1-49F7-BE84-8DBEF9E3BB15}" srcOrd="1" destOrd="0" parTransId="{888C39F3-7361-423E-9615-BC88A01ACA86}" sibTransId="{1EC4C935-84C1-4622-83FE-E4E099D3D601}"/>
    <dgm:cxn modelId="{010F2C83-DA4E-4C76-93B7-690D184D081A}" srcId="{4E719163-718E-45A2-844E-38C145CB9213}" destId="{B055FE0B-D3A7-4636-8C67-7AEAF9BE911C}" srcOrd="0" destOrd="0" parTransId="{ED3D33EA-F629-4015-A392-59C9011124E4}" sibTransId="{30AD0E44-C62F-4491-94C7-12594390A743}"/>
    <dgm:cxn modelId="{40A2C8FD-2429-4F00-B5BF-32928E26E3C4}" srcId="{B055FE0B-D3A7-4636-8C67-7AEAF9BE911C}" destId="{163EEB18-91D6-4D7B-B7EE-0265510181AA}" srcOrd="0" destOrd="0" parTransId="{92CA7CA8-7299-47F3-9C7D-0F79B2820AF1}" sibTransId="{CF0F21A7-3F48-488D-93F7-2F1FE2527E26}"/>
    <dgm:cxn modelId="{F5A528D7-F2A1-4321-9832-53B01C72E147}" type="presOf" srcId="{4E719163-718E-45A2-844E-38C145CB9213}" destId="{6043BD06-E60C-4A1A-853C-32C040E8F2EB}" srcOrd="0" destOrd="0" presId="urn:microsoft.com/office/officeart/2005/8/layout/lProcess3"/>
    <dgm:cxn modelId="{4EFFE6E0-808E-402C-BB4B-FCF3BD47BD4A}" type="presParOf" srcId="{6043BD06-E60C-4A1A-853C-32C040E8F2EB}" destId="{7E47E565-F8D9-40F7-AE15-E2FE704C71C9}" srcOrd="0" destOrd="0" presId="urn:microsoft.com/office/officeart/2005/8/layout/lProcess3"/>
    <dgm:cxn modelId="{FC862861-9C13-43D5-9CD9-8D8F88150328}" type="presParOf" srcId="{7E47E565-F8D9-40F7-AE15-E2FE704C71C9}" destId="{1B59EDEE-CBCC-42D8-A3F5-292DE8E3F1FE}" srcOrd="0" destOrd="0" presId="urn:microsoft.com/office/officeart/2005/8/layout/lProcess3"/>
    <dgm:cxn modelId="{7DE89757-56AF-4E1E-9449-2F1F601EA651}" type="presParOf" srcId="{7E47E565-F8D9-40F7-AE15-E2FE704C71C9}" destId="{B95DF729-3AA1-4BBF-BAFD-4FEE947FF1F6}" srcOrd="1" destOrd="0" presId="urn:microsoft.com/office/officeart/2005/8/layout/lProcess3"/>
    <dgm:cxn modelId="{D0DEBBDC-48EA-4753-8F37-E3E7413F88F1}" type="presParOf" srcId="{7E47E565-F8D9-40F7-AE15-E2FE704C71C9}" destId="{61B26239-964C-42EA-9D6C-39E0B79C625D}" srcOrd="2" destOrd="0" presId="urn:microsoft.com/office/officeart/2005/8/layout/lProcess3"/>
    <dgm:cxn modelId="{BA9FE9E6-5C09-4789-9F2F-7CA4EBB6AEC5}" type="presParOf" srcId="{7E47E565-F8D9-40F7-AE15-E2FE704C71C9}" destId="{1F4167C7-CC6D-4C41-B153-4640687F8027}" srcOrd="3" destOrd="0" presId="urn:microsoft.com/office/officeart/2005/8/layout/lProcess3"/>
    <dgm:cxn modelId="{83530E91-83EA-47BA-B0AA-2529356A2D84}" type="presParOf" srcId="{7E47E565-F8D9-40F7-AE15-E2FE704C71C9}" destId="{2B05C375-9568-482D-8136-777609913FC0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15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ключевого события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Плановая дата наступления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2" custScaleX="58797" custLinFactNeighborX="-336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2" custScaleX="43127" custLinFactX="2103" custLinFactNeighborX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2AB0D16-EE52-479F-823E-167E259AA273}" type="presOf" srcId="{EC16701C-014E-48FD-BF15-844586FB6AAF}" destId="{8B395C83-28EC-43C7-B543-9F2DA8134D91}" srcOrd="0" destOrd="0" presId="urn:microsoft.com/office/officeart/2005/8/layout/chevron1"/>
    <dgm:cxn modelId="{C09F8C81-6D93-447B-9A7B-45AE6DC3588D}" type="presOf" srcId="{613CFFD4-13E3-4495-BD24-72506EA91D06}" destId="{0226332B-0E1A-4012-91D8-5D60A32A978F}" srcOrd="0" destOrd="0" presId="urn:microsoft.com/office/officeart/2005/8/layout/chevron1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8F07640E-140B-421B-96D1-EA793D18E8D5}" type="presOf" srcId="{422FAC4E-9FDE-4B30-8432-312D802BC8ED}" destId="{87373F0C-2E7E-4F64-982A-F38BDDA99094}" srcOrd="0" destOrd="0" presId="urn:microsoft.com/office/officeart/2005/8/layout/chevron1"/>
    <dgm:cxn modelId="{399BB809-AF05-44CB-9417-4F362ABA4C9E}" type="presParOf" srcId="{8B395C83-28EC-43C7-B543-9F2DA8134D91}" destId="{0226332B-0E1A-4012-91D8-5D60A32A978F}" srcOrd="0" destOrd="0" presId="urn:microsoft.com/office/officeart/2005/8/layout/chevron1"/>
    <dgm:cxn modelId="{2E9C2460-803D-4A51-86DA-E14F7716B373}" type="presParOf" srcId="{8B395C83-28EC-43C7-B543-9F2DA8134D91}" destId="{A03BECE9-2ADB-4CAA-A598-CAA31387ABB5}" srcOrd="1" destOrd="0" presId="urn:microsoft.com/office/officeart/2005/8/layout/chevron1"/>
    <dgm:cxn modelId="{1CA06F8B-2AB2-4004-9EA5-94D3EF0BE188}" type="presParOf" srcId="{8B395C83-28EC-43C7-B543-9F2DA8134D91}" destId="{87373F0C-2E7E-4F64-982A-F38BDDA99094}" srcOrd="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16" csCatId="accent1" phldr="1"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июль </a:t>
          </a:r>
        </a:p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2013 г.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Обеспечена готовность объектов транспортной инфраструктуры и реализация мероприятия по транспортному обслуживанию XXVII Всемирной летней Универсиады 2013 года в г. Казани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800" kern="1200" dirty="0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1" custScaleX="267010" custScaleY="117691" custLinFactX="-3503" custLinFactNeighborX="-100000" custLinFactNeighborY="-370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1" custScaleX="207649" custScaleY="139804" custLinFactNeighborX="9008" custLinFactNeighborY="8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6E851E7E-7C8E-4C28-8F95-71341CAC7D3B}" type="presOf" srcId="{4E719163-718E-45A2-844E-38C145CB9213}" destId="{6043BD06-E60C-4A1A-853C-32C040E8F2EB}" srcOrd="0" destOrd="0" presId="urn:microsoft.com/office/officeart/2005/8/layout/lProcess3"/>
    <dgm:cxn modelId="{0CB18546-A863-4231-84D4-E7FC1682AE04}" type="presOf" srcId="{388C20DD-385A-4B18-BD3D-737A20DBACF6}" destId="{ABA33E8F-46BE-4BB5-A3B9-AF2DAFF522FB}" srcOrd="0" destOrd="0" presId="urn:microsoft.com/office/officeart/2005/8/layout/lProcess3"/>
    <dgm:cxn modelId="{1EBA5317-85B2-4AA8-9FBE-1857CB1F6F92}" type="presOf" srcId="{84028FB3-A969-4C82-90F5-652174A8ADB8}" destId="{6309E8A2-1714-4310-AD5F-42405D481C6E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899F921B-F528-4F01-86CE-93B1F0A2FE01}" type="presParOf" srcId="{6043BD06-E60C-4A1A-853C-32C040E8F2EB}" destId="{461FCDB0-454A-4719-A7D7-42C89D429401}" srcOrd="0" destOrd="0" presId="urn:microsoft.com/office/officeart/2005/8/layout/lProcess3"/>
    <dgm:cxn modelId="{465F8BDA-B150-4049-AC2C-137E819B72BD}" type="presParOf" srcId="{461FCDB0-454A-4719-A7D7-42C89D429401}" destId="{ABA33E8F-46BE-4BB5-A3B9-AF2DAFF522FB}" srcOrd="0" destOrd="0" presId="urn:microsoft.com/office/officeart/2005/8/layout/lProcess3"/>
    <dgm:cxn modelId="{E33188DD-0FD7-4364-96E9-58D7B08108D5}" type="presParOf" srcId="{461FCDB0-454A-4719-A7D7-42C89D429401}" destId="{E420BD5A-A8E3-4FB2-8FEB-5090ED094DA2}" srcOrd="1" destOrd="0" presId="urn:microsoft.com/office/officeart/2005/8/layout/lProcess3"/>
    <dgm:cxn modelId="{107D1C8E-97DD-46A4-B635-D8071531C526}" type="presParOf" srcId="{461FCDB0-454A-4719-A7D7-42C89D429401}" destId="{6309E8A2-1714-4310-AD5F-42405D481C6E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17" csCatId="accent1" phldr="1"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en-US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 </a:t>
          </a:r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квартал </a:t>
          </a:r>
        </a:p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2014 г.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Обеспечена готовность объектов транспортной инфраструктуры и реализация мероприятия по транспортному обслуживанию XXII Олимпийских зимних игр и XI </a:t>
          </a:r>
          <a:r>
            <a:rPr lang="ru-RU" sz="1000" b="1" kern="1200" dirty="0" err="1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Паралимпийских</a:t>
          </a: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зимних игр </a:t>
          </a:r>
          <a:b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2014 года в г. Сочи </a:t>
          </a:r>
          <a:endParaRPr lang="ru-RU" sz="1000" b="1" kern="1200" dirty="0">
            <a:solidFill>
              <a:schemeClr val="lt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1" custScaleX="267010" custScaleY="117691" custLinFactX="-3503" custLinFactNeighborX="-100000" custLinFactNeighborY="-370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1" custScaleX="207649" custScaleY="139804" custLinFactNeighborX="9008" custLinFactNeighborY="8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6A2C7B-B823-4A1E-BBAF-0346248DE135}" type="presOf" srcId="{388C20DD-385A-4B18-BD3D-737A20DBACF6}" destId="{ABA33E8F-46BE-4BB5-A3B9-AF2DAFF522FB}" srcOrd="0" destOrd="0" presId="urn:microsoft.com/office/officeart/2005/8/layout/lProcess3"/>
    <dgm:cxn modelId="{5E64801C-EBF3-4A3A-8AAF-E876C7D4C116}" type="presOf" srcId="{4E719163-718E-45A2-844E-38C145CB9213}" destId="{6043BD06-E60C-4A1A-853C-32C040E8F2EB}" srcOrd="0" destOrd="0" presId="urn:microsoft.com/office/officeart/2005/8/layout/lProcess3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6A0BB8E5-7485-4C90-8D20-EC6005C900C0}" type="presOf" srcId="{84028FB3-A969-4C82-90F5-652174A8ADB8}" destId="{6309E8A2-1714-4310-AD5F-42405D481C6E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7C4D1F09-CFA9-42E8-AA07-8AD500D9C30F}" type="presParOf" srcId="{6043BD06-E60C-4A1A-853C-32C040E8F2EB}" destId="{461FCDB0-454A-4719-A7D7-42C89D429401}" srcOrd="0" destOrd="0" presId="urn:microsoft.com/office/officeart/2005/8/layout/lProcess3"/>
    <dgm:cxn modelId="{01A3A226-A403-4ACD-8DE9-AE49B213B5D2}" type="presParOf" srcId="{461FCDB0-454A-4719-A7D7-42C89D429401}" destId="{ABA33E8F-46BE-4BB5-A3B9-AF2DAFF522FB}" srcOrd="0" destOrd="0" presId="urn:microsoft.com/office/officeart/2005/8/layout/lProcess3"/>
    <dgm:cxn modelId="{2272F6F9-86B6-4490-A646-F6C7DB046D96}" type="presParOf" srcId="{461FCDB0-454A-4719-A7D7-42C89D429401}" destId="{E420BD5A-A8E3-4FB2-8FEB-5090ED094DA2}" srcOrd="1" destOrd="0" presId="urn:microsoft.com/office/officeart/2005/8/layout/lProcess3"/>
    <dgm:cxn modelId="{C296AD4A-4CB5-4E62-8754-B910FCA933DA}" type="presParOf" srcId="{461FCDB0-454A-4719-A7D7-42C89D429401}" destId="{6309E8A2-1714-4310-AD5F-42405D481C6E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18" csCatId="accent1" phldr="1"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en-US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III </a:t>
          </a:r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квартал </a:t>
          </a:r>
        </a:p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2018 г.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Обеспечена готовность объектов транспортной инфраструктуры и реализация мероприятия по транспортному обслуживанию Чемпионата мира по футболу 2018 года</a:t>
          </a:r>
          <a:endParaRPr lang="ru-RU" sz="1000" b="1" kern="1200" dirty="0">
            <a:solidFill>
              <a:schemeClr val="lt1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1" custScaleX="267010" custScaleY="117691" custLinFactX="-3503" custLinFactNeighborX="-100000" custLinFactNeighborY="-370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1" custScaleX="207649" custScaleY="139804" custLinFactNeighborX="9008" custLinFactNeighborY="-10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FC1ACD3-99F6-43F3-88B8-1D344E7196AB}" type="presOf" srcId="{388C20DD-385A-4B18-BD3D-737A20DBACF6}" destId="{ABA33E8F-46BE-4BB5-A3B9-AF2DAFF522FB}" srcOrd="0" destOrd="0" presId="urn:microsoft.com/office/officeart/2005/8/layout/lProcess3"/>
    <dgm:cxn modelId="{D28F29C2-3C2C-4C73-ABC6-97274E1D58FF}" type="presOf" srcId="{4E719163-718E-45A2-844E-38C145CB9213}" destId="{6043BD06-E60C-4A1A-853C-32C040E8F2EB}" srcOrd="0" destOrd="0" presId="urn:microsoft.com/office/officeart/2005/8/layout/lProcess3"/>
    <dgm:cxn modelId="{0102F4AC-91E5-47D4-9C9C-CD24BEC54479}" type="presOf" srcId="{84028FB3-A969-4C82-90F5-652174A8ADB8}" destId="{6309E8A2-1714-4310-AD5F-42405D481C6E}" srcOrd="0" destOrd="0" presId="urn:microsoft.com/office/officeart/2005/8/layout/lProcess3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79F3AFA7-CB31-4D25-A8C8-54EDC679CC30}" type="presParOf" srcId="{6043BD06-E60C-4A1A-853C-32C040E8F2EB}" destId="{461FCDB0-454A-4719-A7D7-42C89D429401}" srcOrd="0" destOrd="0" presId="urn:microsoft.com/office/officeart/2005/8/layout/lProcess3"/>
    <dgm:cxn modelId="{0E7F6983-E50C-4FF7-8C78-6F2B14077FB5}" type="presParOf" srcId="{461FCDB0-454A-4719-A7D7-42C89D429401}" destId="{ABA33E8F-46BE-4BB5-A3B9-AF2DAFF522FB}" srcOrd="0" destOrd="0" presId="urn:microsoft.com/office/officeart/2005/8/layout/lProcess3"/>
    <dgm:cxn modelId="{75A3CE5C-CD29-4A60-8417-9F24A593FC59}" type="presParOf" srcId="{461FCDB0-454A-4719-A7D7-42C89D429401}" destId="{E420BD5A-A8E3-4FB2-8FEB-5090ED094DA2}" srcOrd="1" destOrd="0" presId="urn:microsoft.com/office/officeart/2005/8/layout/lProcess3"/>
    <dgm:cxn modelId="{7A37B27F-7048-4816-8926-0B5B768092AF}" type="presParOf" srcId="{461FCDB0-454A-4719-A7D7-42C89D429401}" destId="{6309E8A2-1714-4310-AD5F-42405D481C6E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19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ключевого события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исполнение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190267" custLinFactNeighborX="1819" custLinFactNeighborY="1870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993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DD939920-AB99-45DE-9064-16D22748C794}" type="presOf" srcId="{422FAC4E-9FDE-4B30-8432-312D802BC8ED}" destId="{87373F0C-2E7E-4F64-982A-F38BDDA99094}" srcOrd="0" destOrd="0" presId="urn:microsoft.com/office/officeart/2005/8/layout/chevron1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95DBF2C7-6864-4FE5-96D1-D6EDFF6F11AF}" type="presOf" srcId="{613CFFD4-13E3-4495-BD24-72506EA91D06}" destId="{0226332B-0E1A-4012-91D8-5D60A32A978F}" srcOrd="0" destOrd="0" presId="urn:microsoft.com/office/officeart/2005/8/layout/chevron1"/>
    <dgm:cxn modelId="{42D34DB4-9805-4C7D-B4BE-AB0652F65A37}" type="presOf" srcId="{EC16701C-014E-48FD-BF15-844586FB6AAF}" destId="{8B395C83-28EC-43C7-B543-9F2DA8134D91}" srcOrd="0" destOrd="0" presId="urn:microsoft.com/office/officeart/2005/8/layout/chevron1"/>
    <dgm:cxn modelId="{FC5AC788-694D-4431-BCA4-8F61F8E88A50}" type="presOf" srcId="{CB164243-6887-4B5C-9A97-ABDF947A07DC}" destId="{99577454-D46A-4A04-9FC6-E7876181EC30}" srcOrd="0" destOrd="0" presId="urn:microsoft.com/office/officeart/2005/8/layout/chevron1"/>
    <dgm:cxn modelId="{35A780C2-C624-4E79-96B7-E9693787F6B8}" type="presParOf" srcId="{8B395C83-28EC-43C7-B543-9F2DA8134D91}" destId="{0226332B-0E1A-4012-91D8-5D60A32A978F}" srcOrd="0" destOrd="0" presId="urn:microsoft.com/office/officeart/2005/8/layout/chevron1"/>
    <dgm:cxn modelId="{D5C6D1F6-13E4-4B15-979D-6679842F656E}" type="presParOf" srcId="{8B395C83-28EC-43C7-B543-9F2DA8134D91}" destId="{A03BECE9-2ADB-4CAA-A598-CAA31387ABB5}" srcOrd="1" destOrd="0" presId="urn:microsoft.com/office/officeart/2005/8/layout/chevron1"/>
    <dgm:cxn modelId="{BE75916D-45F2-42FC-A447-FB966B9798DF}" type="presParOf" srcId="{8B395C83-28EC-43C7-B543-9F2DA8134D91}" destId="{87373F0C-2E7E-4F64-982A-F38BDDA99094}" srcOrd="2" destOrd="0" presId="urn:microsoft.com/office/officeart/2005/8/layout/chevron1"/>
    <dgm:cxn modelId="{4F6C88FE-4D55-418A-A8FD-29B1244AEC26}" type="presParOf" srcId="{8B395C83-28EC-43C7-B543-9F2DA8134D91}" destId="{A95827D8-4A27-407A-ACA1-F71892D73821}" srcOrd="3" destOrd="0" presId="urn:microsoft.com/office/officeart/2005/8/layout/chevron1"/>
    <dgm:cxn modelId="{9125A89E-723D-47D9-B7E4-788E1BBAEB94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2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</a:p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значение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190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993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24B2E76-152B-4A10-BA52-113E8DAA905E}" type="presOf" srcId="{CB164243-6887-4B5C-9A97-ABDF947A07DC}" destId="{99577454-D46A-4A04-9FC6-E7876181EC30}" srcOrd="0" destOrd="0" presId="urn:microsoft.com/office/officeart/2005/8/layout/chevron1"/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388E26D4-6514-4228-87BA-19D98ADEC134}" type="presOf" srcId="{422FAC4E-9FDE-4B30-8432-312D802BC8ED}" destId="{87373F0C-2E7E-4F64-982A-F38BDDA99094}" srcOrd="0" destOrd="0" presId="urn:microsoft.com/office/officeart/2005/8/layout/chevron1"/>
    <dgm:cxn modelId="{761F41EF-53EA-46EE-A430-17A083AFD315}" type="presOf" srcId="{EC16701C-014E-48FD-BF15-844586FB6AAF}" destId="{8B395C83-28EC-43C7-B543-9F2DA8134D91}" srcOrd="0" destOrd="0" presId="urn:microsoft.com/office/officeart/2005/8/layout/chevron1"/>
    <dgm:cxn modelId="{A00B14BC-EB22-45E8-9643-CDD7192B3456}" type="presOf" srcId="{613CFFD4-13E3-4495-BD24-72506EA91D06}" destId="{0226332B-0E1A-4012-91D8-5D60A32A978F}" srcOrd="0" destOrd="0" presId="urn:microsoft.com/office/officeart/2005/8/layout/chevron1"/>
    <dgm:cxn modelId="{DB5A4A8D-D377-4C50-80E8-258B9EB45E67}" type="presParOf" srcId="{8B395C83-28EC-43C7-B543-9F2DA8134D91}" destId="{0226332B-0E1A-4012-91D8-5D60A32A978F}" srcOrd="0" destOrd="0" presId="urn:microsoft.com/office/officeart/2005/8/layout/chevron1"/>
    <dgm:cxn modelId="{7640F6EC-12C2-4E86-916C-767C3A2719DD}" type="presParOf" srcId="{8B395C83-28EC-43C7-B543-9F2DA8134D91}" destId="{A03BECE9-2ADB-4CAA-A598-CAA31387ABB5}" srcOrd="1" destOrd="0" presId="urn:microsoft.com/office/officeart/2005/8/layout/chevron1"/>
    <dgm:cxn modelId="{CD40FF55-1B99-47AF-B29F-DCA68DE2D2A8}" type="presParOf" srcId="{8B395C83-28EC-43C7-B543-9F2DA8134D91}" destId="{87373F0C-2E7E-4F64-982A-F38BDDA99094}" srcOrd="2" destOrd="0" presId="urn:microsoft.com/office/officeart/2005/8/layout/chevron1"/>
    <dgm:cxn modelId="{99D2F4D9-F213-419D-BC6C-056A7720671F}" type="presParOf" srcId="{8B395C83-28EC-43C7-B543-9F2DA8134D91}" destId="{A95827D8-4A27-407A-ACA1-F71892D73821}" srcOrd="3" destOrd="0" presId="urn:microsoft.com/office/officeart/2005/8/layout/chevron1"/>
    <dgm:cxn modelId="{3C05B8B1-45CD-47C3-9A57-6F6CBA96FD8E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20" csCatId="accent1" phldr="1"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Рост производительности труда ( в приведенных т-км) к 2012 году, %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102,7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F649D461-5059-4B79-8D34-89B76F6515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10</a:t>
          </a:r>
          <a:r>
            <a:rPr lang="en-US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</a:t>
          </a:r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,7</a:t>
          </a:r>
          <a:r>
            <a:rPr lang="en-US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85B870-9B7E-48BB-A0F0-7A64182E7A8F}" type="parTrans" cxnId="{92428182-2EEB-4F77-9E68-D71E8B473E4D}">
      <dgm:prSet/>
      <dgm:spPr/>
      <dgm:t>
        <a:bodyPr/>
        <a:lstStyle/>
        <a:p>
          <a:endParaRPr lang="ru-RU"/>
        </a:p>
      </dgm:t>
    </dgm:pt>
    <dgm:pt modelId="{0B9E7AA7-2F95-4EC2-A3E3-65830DF35E8E}" type="sibTrans" cxnId="{92428182-2EEB-4F77-9E68-D71E8B473E4D}">
      <dgm:prSet/>
      <dgm:spPr/>
      <dgm:t>
        <a:bodyPr/>
        <a:lstStyle/>
        <a:p>
          <a:endParaRPr lang="ru-RU"/>
        </a:p>
      </dgm:t>
    </dgm:pt>
    <dgm:pt modelId="{B055FE0B-D3A7-4636-8C67-7AEAF9BE911C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Инвестиции в основной капитал по транспортному комплексу за счет всех источников финансирования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в % от ВВП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3D33EA-F629-4015-A392-59C9011124E4}" type="parTrans" cxnId="{010F2C83-DA4E-4C76-93B7-690D184D081A}">
      <dgm:prSet/>
      <dgm:spPr/>
      <dgm:t>
        <a:bodyPr/>
        <a:lstStyle/>
        <a:p>
          <a:endParaRPr lang="ru-RU"/>
        </a:p>
      </dgm:t>
    </dgm:pt>
    <dgm:pt modelId="{30AD0E44-C62F-4491-94C7-12594390A743}" type="sibTrans" cxnId="{010F2C83-DA4E-4C76-93B7-690D184D081A}">
      <dgm:prSet/>
      <dgm:spPr/>
      <dgm:t>
        <a:bodyPr/>
        <a:lstStyle/>
        <a:p>
          <a:endParaRPr lang="ru-RU"/>
        </a:p>
      </dgm:t>
    </dgm:pt>
    <dgm:pt modelId="{163EEB18-91D6-4D7B-B7EE-0265510181AA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1,96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CA7CA8-7299-47F3-9C7D-0F79B2820AF1}" type="parTrans" cxnId="{40A2C8FD-2429-4F00-B5BF-32928E26E3C4}">
      <dgm:prSet/>
      <dgm:spPr/>
      <dgm:t>
        <a:bodyPr/>
        <a:lstStyle/>
        <a:p>
          <a:endParaRPr lang="ru-RU"/>
        </a:p>
      </dgm:t>
    </dgm:pt>
    <dgm:pt modelId="{CF0F21A7-3F48-488D-93F7-2F1FE2527E26}" type="sibTrans" cxnId="{40A2C8FD-2429-4F00-B5BF-32928E26E3C4}">
      <dgm:prSet/>
      <dgm:spPr/>
      <dgm:t>
        <a:bodyPr/>
        <a:lstStyle/>
        <a:p>
          <a:endParaRPr lang="ru-RU"/>
        </a:p>
      </dgm:t>
    </dgm:pt>
    <dgm:pt modelId="{481FCEC8-63E1-49F7-BE84-8DBEF9E3BB15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1,96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8C39F3-7361-423E-9615-BC88A01ACA86}" type="parTrans" cxnId="{4B7CFCE3-AC1E-44C0-9D0F-7025E4417D3D}">
      <dgm:prSet/>
      <dgm:spPr/>
      <dgm:t>
        <a:bodyPr/>
        <a:lstStyle/>
        <a:p>
          <a:endParaRPr lang="ru-RU"/>
        </a:p>
      </dgm:t>
    </dgm:pt>
    <dgm:pt modelId="{1EC4C935-84C1-4622-83FE-E4E099D3D601}" type="sibTrans" cxnId="{4B7CFCE3-AC1E-44C0-9D0F-7025E4417D3D}">
      <dgm:prSet/>
      <dgm:spPr/>
      <dgm:t>
        <a:bodyPr/>
        <a:lstStyle/>
        <a:p>
          <a:endParaRPr lang="ru-RU"/>
        </a:p>
      </dgm:t>
    </dgm:pt>
    <dgm:pt modelId="{5753B72A-325C-4A69-84FD-5443E44DD372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Прирост создаваемых и модернизированных высокопроизводительных рабочих мест к 2012 году нарастающим итогом, </a:t>
          </a:r>
          <a:b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тыс. рабочих мест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D30E471-F96D-4A5A-BAD4-21612DD0DC82}" type="parTrans" cxnId="{EE28E78F-EC24-4584-91C5-74E151EC3716}">
      <dgm:prSet/>
      <dgm:spPr/>
      <dgm:t>
        <a:bodyPr/>
        <a:lstStyle/>
        <a:p>
          <a:endParaRPr lang="ru-RU"/>
        </a:p>
      </dgm:t>
    </dgm:pt>
    <dgm:pt modelId="{BF77B3D7-E5C1-4E83-82F7-2A8149D8CD0D}" type="sibTrans" cxnId="{EE28E78F-EC24-4584-91C5-74E151EC3716}">
      <dgm:prSet/>
      <dgm:spPr/>
      <dgm:t>
        <a:bodyPr/>
        <a:lstStyle/>
        <a:p>
          <a:endParaRPr lang="ru-RU"/>
        </a:p>
      </dgm:t>
    </dgm:pt>
    <dgm:pt modelId="{DBF59820-9633-4A57-A98B-00C924CA790B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25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D0E2A2-AE8B-4DA8-8C08-63143019F2C6}" type="parTrans" cxnId="{BE5607A6-20B0-4EE3-9131-CEFB376EAEA3}">
      <dgm:prSet/>
      <dgm:spPr/>
      <dgm:t>
        <a:bodyPr/>
        <a:lstStyle/>
        <a:p>
          <a:endParaRPr lang="ru-RU"/>
        </a:p>
      </dgm:t>
    </dgm:pt>
    <dgm:pt modelId="{7AFAE1D5-37BF-4313-A6A2-FEB9B8E2B54B}" type="sibTrans" cxnId="{BE5607A6-20B0-4EE3-9131-CEFB376EAEA3}">
      <dgm:prSet/>
      <dgm:spPr/>
      <dgm:t>
        <a:bodyPr/>
        <a:lstStyle/>
        <a:p>
          <a:endParaRPr lang="ru-RU"/>
        </a:p>
      </dgm:t>
    </dgm:pt>
    <dgm:pt modelId="{D86AAF6D-7E80-40B6-84F6-061EEEF46387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25,3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678E6A-1E1D-45B3-A5A7-A6613476FADC}" type="parTrans" cxnId="{AA326125-8C7A-41AB-8926-9B1832EF25DB}">
      <dgm:prSet/>
      <dgm:spPr/>
      <dgm:t>
        <a:bodyPr/>
        <a:lstStyle/>
        <a:p>
          <a:endParaRPr lang="ru-RU"/>
        </a:p>
      </dgm:t>
    </dgm:pt>
    <dgm:pt modelId="{16669981-0775-48CF-97E2-1AD67B171151}" type="sibTrans" cxnId="{AA326125-8C7A-41AB-8926-9B1832EF25DB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3" custScaleX="230496" custScaleY="117691" custLinFactX="-16320" custLinFactNeighborX="-100000" custLinFactNeighborY="-175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6" custScaleX="151286" custScaleY="139804" custLinFactNeighborX="-19300" custLinFactNeighborY="8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B95BF-1AAD-4CAD-936F-12B24846F4C6}" type="pres">
      <dgm:prSet presAssocID="{E6DFF2A9-C603-4E1E-B8CA-A9D3B62C3958}" presName="sibTrans" presStyleCnt="0"/>
      <dgm:spPr/>
    </dgm:pt>
    <dgm:pt modelId="{175B1047-F6C0-4BB9-B092-367C9F1BFE15}" type="pres">
      <dgm:prSet presAssocID="{F649D461-5059-4B79-8D34-89B76F6515F6}" presName="node" presStyleLbl="alignAccFollowNode1" presStyleIdx="1" presStyleCnt="6" custScaleX="130171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0EC61-84B6-49F7-A4BB-B6B8194DF065}" type="pres">
      <dgm:prSet presAssocID="{388C20DD-385A-4B18-BD3D-737A20DBACF6}" presName="vSp" presStyleCnt="0"/>
      <dgm:spPr/>
    </dgm:pt>
    <dgm:pt modelId="{7E47E565-F8D9-40F7-AE15-E2FE704C71C9}" type="pres">
      <dgm:prSet presAssocID="{B055FE0B-D3A7-4636-8C67-7AEAF9BE911C}" presName="horFlow" presStyleCnt="0"/>
      <dgm:spPr/>
    </dgm:pt>
    <dgm:pt modelId="{1B59EDEE-CBCC-42D8-A3F5-292DE8E3F1FE}" type="pres">
      <dgm:prSet presAssocID="{B055FE0B-D3A7-4636-8C67-7AEAF9BE911C}" presName="bigChev" presStyleLbl="node1" presStyleIdx="1" presStyleCnt="3" custScaleX="233168" custScaleY="131041" custLinFactX="-20804" custLinFactNeighborX="-100000" custLinFactNeighborY="1047"/>
      <dgm:spPr/>
      <dgm:t>
        <a:bodyPr/>
        <a:lstStyle/>
        <a:p>
          <a:endParaRPr lang="ru-RU"/>
        </a:p>
      </dgm:t>
    </dgm:pt>
    <dgm:pt modelId="{B95DF729-3AA1-4BBF-BAFD-4FEE947FF1F6}" type="pres">
      <dgm:prSet presAssocID="{92CA7CA8-7299-47F3-9C7D-0F79B2820AF1}" presName="parTrans" presStyleCnt="0"/>
      <dgm:spPr/>
    </dgm:pt>
    <dgm:pt modelId="{61B26239-964C-42EA-9D6C-39E0B79C625D}" type="pres">
      <dgm:prSet presAssocID="{163EEB18-91D6-4D7B-B7EE-0265510181AA}" presName="node" presStyleLbl="alignAccFollowNode1" presStyleIdx="2" presStyleCnt="6" custScaleX="147876" custScaleY="159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167C7-CC6D-4C41-B153-4640687F8027}" type="pres">
      <dgm:prSet presAssocID="{CF0F21A7-3F48-488D-93F7-2F1FE2527E26}" presName="sibTrans" presStyleCnt="0"/>
      <dgm:spPr/>
    </dgm:pt>
    <dgm:pt modelId="{2B05C375-9568-482D-8136-777609913FC0}" type="pres">
      <dgm:prSet presAssocID="{481FCEC8-63E1-49F7-BE84-8DBEF9E3BB15}" presName="node" presStyleLbl="alignAccFollowNode1" presStyleIdx="3" presStyleCnt="6" custScaleX="128839" custScaleY="159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6D7A0-DEF3-4669-BB2E-730D58F1C90B}" type="pres">
      <dgm:prSet presAssocID="{B055FE0B-D3A7-4636-8C67-7AEAF9BE911C}" presName="vSp" presStyleCnt="0"/>
      <dgm:spPr/>
    </dgm:pt>
    <dgm:pt modelId="{2D38DCD2-7829-4635-AA04-2B0B3932D7D4}" type="pres">
      <dgm:prSet presAssocID="{5753B72A-325C-4A69-84FD-5443E44DD372}" presName="horFlow" presStyleCnt="0"/>
      <dgm:spPr/>
    </dgm:pt>
    <dgm:pt modelId="{F85C3A96-13B2-4F72-B31C-DD628BEF61D6}" type="pres">
      <dgm:prSet presAssocID="{5753B72A-325C-4A69-84FD-5443E44DD372}" presName="bigChev" presStyleLbl="node1" presStyleIdx="2" presStyleCnt="3" custScaleX="233675" custScaleY="125083" custLinFactX="-20804" custLinFactNeighborX="-100000" custLinFactNeighborY="175"/>
      <dgm:spPr/>
      <dgm:t>
        <a:bodyPr/>
        <a:lstStyle/>
        <a:p>
          <a:endParaRPr lang="ru-RU"/>
        </a:p>
      </dgm:t>
    </dgm:pt>
    <dgm:pt modelId="{37C9EECE-2804-44EC-B1B6-525DAD3B5F38}" type="pres">
      <dgm:prSet presAssocID="{74D0E2A2-AE8B-4DA8-8C08-63143019F2C6}" presName="parTrans" presStyleCnt="0"/>
      <dgm:spPr/>
    </dgm:pt>
    <dgm:pt modelId="{7516415B-7D4D-4F51-85AB-17EC026480FE}" type="pres">
      <dgm:prSet presAssocID="{DBF59820-9633-4A57-A98B-00C924CA790B}" presName="node" presStyleLbl="alignAccFollowNode1" presStyleIdx="4" presStyleCnt="6" custScaleX="149652" custScaleY="144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15887-05D6-4315-BA29-9F289379ECCD}" type="pres">
      <dgm:prSet presAssocID="{7AFAE1D5-37BF-4313-A6A2-FEB9B8E2B54B}" presName="sibTrans" presStyleCnt="0"/>
      <dgm:spPr/>
    </dgm:pt>
    <dgm:pt modelId="{D88079A6-AA85-4CE0-BCA4-9EE0207D952F}" type="pres">
      <dgm:prSet presAssocID="{D86AAF6D-7E80-40B6-84F6-061EEEF46387}" presName="node" presStyleLbl="alignAccFollowNode1" presStyleIdx="5" presStyleCnt="6" custScaleX="124065" custScaleY="1441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A2C8FD-2429-4F00-B5BF-32928E26E3C4}" srcId="{B055FE0B-D3A7-4636-8C67-7AEAF9BE911C}" destId="{163EEB18-91D6-4D7B-B7EE-0265510181AA}" srcOrd="0" destOrd="0" parTransId="{92CA7CA8-7299-47F3-9C7D-0F79B2820AF1}" sibTransId="{CF0F21A7-3F48-488D-93F7-2F1FE2527E26}"/>
    <dgm:cxn modelId="{C32B61DF-82B3-42AA-8D32-964F9F9780CB}" type="presOf" srcId="{D86AAF6D-7E80-40B6-84F6-061EEEF46387}" destId="{D88079A6-AA85-4CE0-BCA4-9EE0207D952F}" srcOrd="0" destOrd="0" presId="urn:microsoft.com/office/officeart/2005/8/layout/lProcess3"/>
    <dgm:cxn modelId="{F55A5EF8-80FC-4791-AC27-749DC804814C}" type="presOf" srcId="{DBF59820-9633-4A57-A98B-00C924CA790B}" destId="{7516415B-7D4D-4F51-85AB-17EC026480FE}" srcOrd="0" destOrd="0" presId="urn:microsoft.com/office/officeart/2005/8/layout/lProcess3"/>
    <dgm:cxn modelId="{3F301EAA-D3DB-4AA6-98F4-F090071A31B3}" type="presOf" srcId="{5753B72A-325C-4A69-84FD-5443E44DD372}" destId="{F85C3A96-13B2-4F72-B31C-DD628BEF61D6}" srcOrd="0" destOrd="0" presId="urn:microsoft.com/office/officeart/2005/8/layout/lProcess3"/>
    <dgm:cxn modelId="{EE28E78F-EC24-4584-91C5-74E151EC3716}" srcId="{4E719163-718E-45A2-844E-38C145CB9213}" destId="{5753B72A-325C-4A69-84FD-5443E44DD372}" srcOrd="2" destOrd="0" parTransId="{BD30E471-F96D-4A5A-BAD4-21612DD0DC82}" sibTransId="{BF77B3D7-E5C1-4E83-82F7-2A8149D8CD0D}"/>
    <dgm:cxn modelId="{14690BCA-FC38-455E-BE95-AFD9E19F8547}" type="presOf" srcId="{B055FE0B-D3A7-4636-8C67-7AEAF9BE911C}" destId="{1B59EDEE-CBCC-42D8-A3F5-292DE8E3F1FE}" srcOrd="0" destOrd="0" presId="urn:microsoft.com/office/officeart/2005/8/layout/lProcess3"/>
    <dgm:cxn modelId="{C46E874B-FFC6-42B1-8BC1-81856E1193E5}" type="presOf" srcId="{84028FB3-A969-4C82-90F5-652174A8ADB8}" destId="{6309E8A2-1714-4310-AD5F-42405D481C6E}" srcOrd="0" destOrd="0" presId="urn:microsoft.com/office/officeart/2005/8/layout/lProcess3"/>
    <dgm:cxn modelId="{C449C85B-9A37-405E-871F-927530D14E9A}" type="presOf" srcId="{388C20DD-385A-4B18-BD3D-737A20DBACF6}" destId="{ABA33E8F-46BE-4BB5-A3B9-AF2DAFF522FB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68F612BC-228D-467B-9889-D7D9E44E48D5}" type="presOf" srcId="{481FCEC8-63E1-49F7-BE84-8DBEF9E3BB15}" destId="{2B05C375-9568-482D-8136-777609913FC0}" srcOrd="0" destOrd="0" presId="urn:microsoft.com/office/officeart/2005/8/layout/lProcess3"/>
    <dgm:cxn modelId="{92428182-2EEB-4F77-9E68-D71E8B473E4D}" srcId="{388C20DD-385A-4B18-BD3D-737A20DBACF6}" destId="{F649D461-5059-4B79-8D34-89B76F6515F6}" srcOrd="1" destOrd="0" parTransId="{2485B870-9B7E-48BB-A0F0-7A64182E7A8F}" sibTransId="{0B9E7AA7-2F95-4EC2-A3E3-65830DF35E8E}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BE5607A6-20B0-4EE3-9131-CEFB376EAEA3}" srcId="{5753B72A-325C-4A69-84FD-5443E44DD372}" destId="{DBF59820-9633-4A57-A98B-00C924CA790B}" srcOrd="0" destOrd="0" parTransId="{74D0E2A2-AE8B-4DA8-8C08-63143019F2C6}" sibTransId="{7AFAE1D5-37BF-4313-A6A2-FEB9B8E2B54B}"/>
    <dgm:cxn modelId="{4B7CFCE3-AC1E-44C0-9D0F-7025E4417D3D}" srcId="{B055FE0B-D3A7-4636-8C67-7AEAF9BE911C}" destId="{481FCEC8-63E1-49F7-BE84-8DBEF9E3BB15}" srcOrd="1" destOrd="0" parTransId="{888C39F3-7361-423E-9615-BC88A01ACA86}" sibTransId="{1EC4C935-84C1-4622-83FE-E4E099D3D601}"/>
    <dgm:cxn modelId="{AA1A8D19-FD36-40F1-A1B2-C3C34603C3BB}" type="presOf" srcId="{163EEB18-91D6-4D7B-B7EE-0265510181AA}" destId="{61B26239-964C-42EA-9D6C-39E0B79C625D}" srcOrd="0" destOrd="0" presId="urn:microsoft.com/office/officeart/2005/8/layout/lProcess3"/>
    <dgm:cxn modelId="{40E2CD6D-7FA8-4E09-9CB9-A4FC2F151600}" type="presOf" srcId="{F649D461-5059-4B79-8D34-89B76F6515F6}" destId="{175B1047-F6C0-4BB9-B092-367C9F1BFE15}" srcOrd="0" destOrd="0" presId="urn:microsoft.com/office/officeart/2005/8/layout/lProcess3"/>
    <dgm:cxn modelId="{AA326125-8C7A-41AB-8926-9B1832EF25DB}" srcId="{5753B72A-325C-4A69-84FD-5443E44DD372}" destId="{D86AAF6D-7E80-40B6-84F6-061EEEF46387}" srcOrd="1" destOrd="0" parTransId="{21678E6A-1E1D-45B3-A5A7-A6613476FADC}" sibTransId="{16669981-0775-48CF-97E2-1AD67B171151}"/>
    <dgm:cxn modelId="{010F2C83-DA4E-4C76-93B7-690D184D081A}" srcId="{4E719163-718E-45A2-844E-38C145CB9213}" destId="{B055FE0B-D3A7-4636-8C67-7AEAF9BE911C}" srcOrd="1" destOrd="0" parTransId="{ED3D33EA-F629-4015-A392-59C9011124E4}" sibTransId="{30AD0E44-C62F-4491-94C7-12594390A743}"/>
    <dgm:cxn modelId="{16BBCC14-70C7-4FBC-AF5D-CF1D42639E00}" type="presOf" srcId="{4E719163-718E-45A2-844E-38C145CB9213}" destId="{6043BD06-E60C-4A1A-853C-32C040E8F2EB}" srcOrd="0" destOrd="0" presId="urn:microsoft.com/office/officeart/2005/8/layout/lProcess3"/>
    <dgm:cxn modelId="{158534CF-CA4B-4AE4-BD7F-C13CD500A6B3}" type="presParOf" srcId="{6043BD06-E60C-4A1A-853C-32C040E8F2EB}" destId="{461FCDB0-454A-4719-A7D7-42C89D429401}" srcOrd="0" destOrd="0" presId="urn:microsoft.com/office/officeart/2005/8/layout/lProcess3"/>
    <dgm:cxn modelId="{F0FC23A2-50FA-4538-B996-C532E833EED9}" type="presParOf" srcId="{461FCDB0-454A-4719-A7D7-42C89D429401}" destId="{ABA33E8F-46BE-4BB5-A3B9-AF2DAFF522FB}" srcOrd="0" destOrd="0" presId="urn:microsoft.com/office/officeart/2005/8/layout/lProcess3"/>
    <dgm:cxn modelId="{86862955-625D-48F4-9C6C-09ECE6A61B47}" type="presParOf" srcId="{461FCDB0-454A-4719-A7D7-42C89D429401}" destId="{E420BD5A-A8E3-4FB2-8FEB-5090ED094DA2}" srcOrd="1" destOrd="0" presId="urn:microsoft.com/office/officeart/2005/8/layout/lProcess3"/>
    <dgm:cxn modelId="{69965E21-1AB7-4F6F-9717-895BDE30F63C}" type="presParOf" srcId="{461FCDB0-454A-4719-A7D7-42C89D429401}" destId="{6309E8A2-1714-4310-AD5F-42405D481C6E}" srcOrd="2" destOrd="0" presId="urn:microsoft.com/office/officeart/2005/8/layout/lProcess3"/>
    <dgm:cxn modelId="{5D0309D5-C9A9-49AD-8BF5-9A01C411BEAC}" type="presParOf" srcId="{461FCDB0-454A-4719-A7D7-42C89D429401}" destId="{B7CB95BF-1AAD-4CAD-936F-12B24846F4C6}" srcOrd="3" destOrd="0" presId="urn:microsoft.com/office/officeart/2005/8/layout/lProcess3"/>
    <dgm:cxn modelId="{294696C7-066C-4C89-84A5-D6E076700588}" type="presParOf" srcId="{461FCDB0-454A-4719-A7D7-42C89D429401}" destId="{175B1047-F6C0-4BB9-B092-367C9F1BFE15}" srcOrd="4" destOrd="0" presId="urn:microsoft.com/office/officeart/2005/8/layout/lProcess3"/>
    <dgm:cxn modelId="{61B4C145-AC2C-4A97-9942-92AB6CB03D90}" type="presParOf" srcId="{6043BD06-E60C-4A1A-853C-32C040E8F2EB}" destId="{28E0EC61-84B6-49F7-A4BB-B6B8194DF065}" srcOrd="1" destOrd="0" presId="urn:microsoft.com/office/officeart/2005/8/layout/lProcess3"/>
    <dgm:cxn modelId="{E2F4E47B-4810-4E32-90DD-51B7EB348FF8}" type="presParOf" srcId="{6043BD06-E60C-4A1A-853C-32C040E8F2EB}" destId="{7E47E565-F8D9-40F7-AE15-E2FE704C71C9}" srcOrd="2" destOrd="0" presId="urn:microsoft.com/office/officeart/2005/8/layout/lProcess3"/>
    <dgm:cxn modelId="{4A6DB7EA-935A-4ECC-8D02-0032610D3FF1}" type="presParOf" srcId="{7E47E565-F8D9-40F7-AE15-E2FE704C71C9}" destId="{1B59EDEE-CBCC-42D8-A3F5-292DE8E3F1FE}" srcOrd="0" destOrd="0" presId="urn:microsoft.com/office/officeart/2005/8/layout/lProcess3"/>
    <dgm:cxn modelId="{EA8F588A-543C-47C1-915F-51A7FBCFCCDE}" type="presParOf" srcId="{7E47E565-F8D9-40F7-AE15-E2FE704C71C9}" destId="{B95DF729-3AA1-4BBF-BAFD-4FEE947FF1F6}" srcOrd="1" destOrd="0" presId="urn:microsoft.com/office/officeart/2005/8/layout/lProcess3"/>
    <dgm:cxn modelId="{43229A90-6672-4BFA-959E-E7A86EF36653}" type="presParOf" srcId="{7E47E565-F8D9-40F7-AE15-E2FE704C71C9}" destId="{61B26239-964C-42EA-9D6C-39E0B79C625D}" srcOrd="2" destOrd="0" presId="urn:microsoft.com/office/officeart/2005/8/layout/lProcess3"/>
    <dgm:cxn modelId="{8FA050E2-C430-4EB7-ADBD-CECBE547AA4B}" type="presParOf" srcId="{7E47E565-F8D9-40F7-AE15-E2FE704C71C9}" destId="{1F4167C7-CC6D-4C41-B153-4640687F8027}" srcOrd="3" destOrd="0" presId="urn:microsoft.com/office/officeart/2005/8/layout/lProcess3"/>
    <dgm:cxn modelId="{2FF46708-8CD4-4626-B869-E2262BB174DC}" type="presParOf" srcId="{7E47E565-F8D9-40F7-AE15-E2FE704C71C9}" destId="{2B05C375-9568-482D-8136-777609913FC0}" srcOrd="4" destOrd="0" presId="urn:microsoft.com/office/officeart/2005/8/layout/lProcess3"/>
    <dgm:cxn modelId="{52E45F4D-0768-4FAB-8478-DA4D27162A37}" type="presParOf" srcId="{6043BD06-E60C-4A1A-853C-32C040E8F2EB}" destId="{8D16D7A0-DEF3-4669-BB2E-730D58F1C90B}" srcOrd="3" destOrd="0" presId="urn:microsoft.com/office/officeart/2005/8/layout/lProcess3"/>
    <dgm:cxn modelId="{CF395DB0-BE32-421C-BAC1-023E3E84185D}" type="presParOf" srcId="{6043BD06-E60C-4A1A-853C-32C040E8F2EB}" destId="{2D38DCD2-7829-4635-AA04-2B0B3932D7D4}" srcOrd="4" destOrd="0" presId="urn:microsoft.com/office/officeart/2005/8/layout/lProcess3"/>
    <dgm:cxn modelId="{3811EC28-D58D-418C-B8A1-0E4BCD04B91E}" type="presParOf" srcId="{2D38DCD2-7829-4635-AA04-2B0B3932D7D4}" destId="{F85C3A96-13B2-4F72-B31C-DD628BEF61D6}" srcOrd="0" destOrd="0" presId="urn:microsoft.com/office/officeart/2005/8/layout/lProcess3"/>
    <dgm:cxn modelId="{C57F2E1E-7198-4172-8B5E-C59A121C7A1B}" type="presParOf" srcId="{2D38DCD2-7829-4635-AA04-2B0B3932D7D4}" destId="{37C9EECE-2804-44EC-B1B6-525DAD3B5F38}" srcOrd="1" destOrd="0" presId="urn:microsoft.com/office/officeart/2005/8/layout/lProcess3"/>
    <dgm:cxn modelId="{4E8927AE-E46E-4B43-AD31-49AA441B9D50}" type="presParOf" srcId="{2D38DCD2-7829-4635-AA04-2B0B3932D7D4}" destId="{7516415B-7D4D-4F51-85AB-17EC026480FE}" srcOrd="2" destOrd="0" presId="urn:microsoft.com/office/officeart/2005/8/layout/lProcess3"/>
    <dgm:cxn modelId="{A9CD6D86-F06C-45F9-A4DE-5B8B1D24A70A}" type="presParOf" srcId="{2D38DCD2-7829-4635-AA04-2B0B3932D7D4}" destId="{D9615887-05D6-4315-BA29-9F289379ECCD}" srcOrd="3" destOrd="0" presId="urn:microsoft.com/office/officeart/2005/8/layout/lProcess3"/>
    <dgm:cxn modelId="{614BE1A4-0A0D-49F9-BDD1-F50FFF5CAA85}" type="presParOf" srcId="{2D38DCD2-7829-4635-AA04-2B0B3932D7D4}" destId="{D88079A6-AA85-4CE0-BCA4-9EE0207D952F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21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</a:p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значение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190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9939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CE5B03DB-B55C-4F63-94DD-4C00D90F4E8E}" type="presOf" srcId="{EC16701C-014E-48FD-BF15-844586FB6AAF}" destId="{8B395C83-28EC-43C7-B543-9F2DA8134D91}" srcOrd="0" destOrd="0" presId="urn:microsoft.com/office/officeart/2005/8/layout/chevron1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83BB9E45-4B2E-490A-8A20-103E0F8C79D4}" type="presOf" srcId="{613CFFD4-13E3-4495-BD24-72506EA91D06}" destId="{0226332B-0E1A-4012-91D8-5D60A32A978F}" srcOrd="0" destOrd="0" presId="urn:microsoft.com/office/officeart/2005/8/layout/chevron1"/>
    <dgm:cxn modelId="{AF9DA7EB-4316-4757-BFF8-6CA00AF0D5DC}" type="presOf" srcId="{422FAC4E-9FDE-4B30-8432-312D802BC8ED}" destId="{87373F0C-2E7E-4F64-982A-F38BDDA99094}" srcOrd="0" destOrd="0" presId="urn:microsoft.com/office/officeart/2005/8/layout/chevron1"/>
    <dgm:cxn modelId="{9E594A17-ECAE-4021-AA8E-7E4CE256D483}" type="presOf" srcId="{CB164243-6887-4B5C-9A97-ABDF947A07DC}" destId="{99577454-D46A-4A04-9FC6-E7876181EC30}" srcOrd="0" destOrd="0" presId="urn:microsoft.com/office/officeart/2005/8/layout/chevron1"/>
    <dgm:cxn modelId="{96B45487-0A6C-4C91-9EF9-165A1F817722}" type="presParOf" srcId="{8B395C83-28EC-43C7-B543-9F2DA8134D91}" destId="{0226332B-0E1A-4012-91D8-5D60A32A978F}" srcOrd="0" destOrd="0" presId="urn:microsoft.com/office/officeart/2005/8/layout/chevron1"/>
    <dgm:cxn modelId="{DF080C7F-FAF3-47D8-8FAA-4BE3CA2298C7}" type="presParOf" srcId="{8B395C83-28EC-43C7-B543-9F2DA8134D91}" destId="{A03BECE9-2ADB-4CAA-A598-CAA31387ABB5}" srcOrd="1" destOrd="0" presId="urn:microsoft.com/office/officeart/2005/8/layout/chevron1"/>
    <dgm:cxn modelId="{191B6168-C10C-432F-A568-F960AD794982}" type="presParOf" srcId="{8B395C83-28EC-43C7-B543-9F2DA8134D91}" destId="{87373F0C-2E7E-4F64-982A-F38BDDA99094}" srcOrd="2" destOrd="0" presId="urn:microsoft.com/office/officeart/2005/8/layout/chevron1"/>
    <dgm:cxn modelId="{031BE926-FA6E-415E-A8EC-5FBACEF04F4C}" type="presParOf" srcId="{8B395C83-28EC-43C7-B543-9F2DA8134D91}" destId="{A95827D8-4A27-407A-ACA1-F71892D73821}" srcOrd="3" destOrd="0" presId="urn:microsoft.com/office/officeart/2005/8/layout/chevron1"/>
    <dgm:cxn modelId="{2DF4DAB5-C6A6-4EC2-88EE-71141F43B568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3" csCatId="accent1" phldr="1"/>
      <dgm:spPr/>
    </dgm:pt>
    <dgm:pt modelId="{613CFFD4-13E3-4495-BD24-72506EA91D0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  <a:b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значение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190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99398" custLinFactNeighborX="33355" custLinFactNeighborY="38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500A2485-B064-4BE0-9AFF-B32E35D0FE8D}" type="presOf" srcId="{613CFFD4-13E3-4495-BD24-72506EA91D06}" destId="{0226332B-0E1A-4012-91D8-5D60A32A978F}" srcOrd="0" destOrd="0" presId="urn:microsoft.com/office/officeart/2005/8/layout/chevron1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8A5ACFD8-8677-492C-9B1F-64F4A0B86125}" type="presOf" srcId="{EC16701C-014E-48FD-BF15-844586FB6AAF}" destId="{8B395C83-28EC-43C7-B543-9F2DA8134D91}" srcOrd="0" destOrd="0" presId="urn:microsoft.com/office/officeart/2005/8/layout/chevron1"/>
    <dgm:cxn modelId="{DF97238F-2B30-475D-BAAF-9C9F2E0B181C}" type="presOf" srcId="{422FAC4E-9FDE-4B30-8432-312D802BC8ED}" destId="{87373F0C-2E7E-4F64-982A-F38BDDA99094}" srcOrd="0" destOrd="0" presId="urn:microsoft.com/office/officeart/2005/8/layout/chevron1"/>
    <dgm:cxn modelId="{94B4FF06-DA5E-4E14-B979-0C77DCDCC298}" type="presOf" srcId="{CB164243-6887-4B5C-9A97-ABDF947A07DC}" destId="{99577454-D46A-4A04-9FC6-E7876181EC30}" srcOrd="0" destOrd="0" presId="urn:microsoft.com/office/officeart/2005/8/layout/chevron1"/>
    <dgm:cxn modelId="{DE7D10D1-14B1-46CA-9127-B007DC78B17F}" type="presParOf" srcId="{8B395C83-28EC-43C7-B543-9F2DA8134D91}" destId="{0226332B-0E1A-4012-91D8-5D60A32A978F}" srcOrd="0" destOrd="0" presId="urn:microsoft.com/office/officeart/2005/8/layout/chevron1"/>
    <dgm:cxn modelId="{835B2703-167C-4195-BA85-8A3BF589FEC0}" type="presParOf" srcId="{8B395C83-28EC-43C7-B543-9F2DA8134D91}" destId="{A03BECE9-2ADB-4CAA-A598-CAA31387ABB5}" srcOrd="1" destOrd="0" presId="urn:microsoft.com/office/officeart/2005/8/layout/chevron1"/>
    <dgm:cxn modelId="{03D11516-907E-40F7-8B0D-E8AEA4475084}" type="presParOf" srcId="{8B395C83-28EC-43C7-B543-9F2DA8134D91}" destId="{87373F0C-2E7E-4F64-982A-F38BDDA99094}" srcOrd="2" destOrd="0" presId="urn:microsoft.com/office/officeart/2005/8/layout/chevron1"/>
    <dgm:cxn modelId="{ED24D1D4-29D3-4D01-A592-A707C1C368E0}" type="presParOf" srcId="{8B395C83-28EC-43C7-B543-9F2DA8134D91}" destId="{A95827D8-4A27-407A-ACA1-F71892D73821}" srcOrd="3" destOrd="0" presId="urn:microsoft.com/office/officeart/2005/8/layout/chevron1"/>
    <dgm:cxn modelId="{1F33541D-D8F6-46B6-9258-B7C83C6B9708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4" csCatId="accent1" phldr="1"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Протяженность автомобильных дорог общего пользования федерального значения, соответствующих нормативным требованиям к транспортно-эксплуатационным показателям, км 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</a:rPr>
            <a:t>23225</a:t>
          </a:r>
          <a:endParaRPr lang="ru-RU" sz="1200" b="1" dirty="0">
            <a:solidFill>
              <a:srgbClr val="002060"/>
            </a:solidFill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F649D461-5059-4B79-8D34-89B76F6515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</a:rPr>
            <a:t>23225</a:t>
          </a:r>
          <a:endParaRPr lang="ru-RU" sz="1200" b="1" dirty="0">
            <a:solidFill>
              <a:srgbClr val="002060"/>
            </a:solidFill>
          </a:endParaRPr>
        </a:p>
      </dgm:t>
    </dgm:pt>
    <dgm:pt modelId="{2485B870-9B7E-48BB-A0F0-7A64182E7A8F}" type="parTrans" cxnId="{92428182-2EEB-4F77-9E68-D71E8B473E4D}">
      <dgm:prSet/>
      <dgm:spPr/>
      <dgm:t>
        <a:bodyPr/>
        <a:lstStyle/>
        <a:p>
          <a:endParaRPr lang="ru-RU"/>
        </a:p>
      </dgm:t>
    </dgm:pt>
    <dgm:pt modelId="{0B9E7AA7-2F95-4EC2-A3E3-65830DF35E8E}" type="sibTrans" cxnId="{92428182-2EEB-4F77-9E68-D71E8B473E4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1" custScaleX="164760" custScaleY="117691" custLinFactNeighborX="-15231" custLinFactNeighborY="827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2" custScaleX="108782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B95BF-1AAD-4CAD-936F-12B24846F4C6}" type="pres">
      <dgm:prSet presAssocID="{E6DFF2A9-C603-4E1E-B8CA-A9D3B62C3958}" presName="sibTrans" presStyleCnt="0"/>
      <dgm:spPr/>
    </dgm:pt>
    <dgm:pt modelId="{175B1047-F6C0-4BB9-B092-367C9F1BFE15}" type="pres">
      <dgm:prSet presAssocID="{F649D461-5059-4B79-8D34-89B76F6515F6}" presName="node" presStyleLbl="alignAccFollowNode1" presStyleIdx="1" presStyleCnt="2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868BA6-8907-49BF-864D-A947188C10E6}" type="presOf" srcId="{4E719163-718E-45A2-844E-38C145CB9213}" destId="{6043BD06-E60C-4A1A-853C-32C040E8F2EB}" srcOrd="0" destOrd="0" presId="urn:microsoft.com/office/officeart/2005/8/layout/lProcess3"/>
    <dgm:cxn modelId="{6D1D24C0-1F1C-435B-B3C7-D6EF4A2DECBD}" type="presOf" srcId="{F649D461-5059-4B79-8D34-89B76F6515F6}" destId="{175B1047-F6C0-4BB9-B092-367C9F1BFE15}" srcOrd="0" destOrd="0" presId="urn:microsoft.com/office/officeart/2005/8/layout/lProcess3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8103C661-1CD8-434C-8E6C-6165AD3E5476}" type="presOf" srcId="{388C20DD-385A-4B18-BD3D-737A20DBACF6}" destId="{ABA33E8F-46BE-4BB5-A3B9-AF2DAFF522FB}" srcOrd="0" destOrd="0" presId="urn:microsoft.com/office/officeart/2005/8/layout/lProcess3"/>
    <dgm:cxn modelId="{92428182-2EEB-4F77-9E68-D71E8B473E4D}" srcId="{388C20DD-385A-4B18-BD3D-737A20DBACF6}" destId="{F649D461-5059-4B79-8D34-89B76F6515F6}" srcOrd="1" destOrd="0" parTransId="{2485B870-9B7E-48BB-A0F0-7A64182E7A8F}" sibTransId="{0B9E7AA7-2F95-4EC2-A3E3-65830DF35E8E}"/>
    <dgm:cxn modelId="{F3B34217-3FA5-4EF5-B836-EDEFAF45AB42}" type="presOf" srcId="{84028FB3-A969-4C82-90F5-652174A8ADB8}" destId="{6309E8A2-1714-4310-AD5F-42405D481C6E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EEE3C4A8-CD5A-4556-9825-B0B9C65D700E}" type="presParOf" srcId="{6043BD06-E60C-4A1A-853C-32C040E8F2EB}" destId="{461FCDB0-454A-4719-A7D7-42C89D429401}" srcOrd="0" destOrd="0" presId="urn:microsoft.com/office/officeart/2005/8/layout/lProcess3"/>
    <dgm:cxn modelId="{909C0206-C8AB-4932-B84D-2DB0BDEA3539}" type="presParOf" srcId="{461FCDB0-454A-4719-A7D7-42C89D429401}" destId="{ABA33E8F-46BE-4BB5-A3B9-AF2DAFF522FB}" srcOrd="0" destOrd="0" presId="urn:microsoft.com/office/officeart/2005/8/layout/lProcess3"/>
    <dgm:cxn modelId="{B5A0965D-0C8C-4A8E-825B-F90467579C3A}" type="presParOf" srcId="{461FCDB0-454A-4719-A7D7-42C89D429401}" destId="{E420BD5A-A8E3-4FB2-8FEB-5090ED094DA2}" srcOrd="1" destOrd="0" presId="urn:microsoft.com/office/officeart/2005/8/layout/lProcess3"/>
    <dgm:cxn modelId="{E44E5C36-0744-4D00-A0B9-D55BE65C45C3}" type="presParOf" srcId="{461FCDB0-454A-4719-A7D7-42C89D429401}" destId="{6309E8A2-1714-4310-AD5F-42405D481C6E}" srcOrd="2" destOrd="0" presId="urn:microsoft.com/office/officeart/2005/8/layout/lProcess3"/>
    <dgm:cxn modelId="{BB587504-A606-489E-870D-67201C0C7B0E}" type="presParOf" srcId="{461FCDB0-454A-4719-A7D7-42C89D429401}" destId="{B7CB95BF-1AAD-4CAD-936F-12B24846F4C6}" srcOrd="3" destOrd="0" presId="urn:microsoft.com/office/officeart/2005/8/layout/lProcess3"/>
    <dgm:cxn modelId="{1F0CB2E7-23FF-4F49-A393-7D69F3E4DBC3}" type="presParOf" srcId="{461FCDB0-454A-4719-A7D7-42C89D429401}" destId="{175B1047-F6C0-4BB9-B092-367C9F1BFE15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5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  <a:b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значение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240026" custScaleY="1499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125985" custScaleY="1499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ScaleX="117732" custScaleY="150112" custLinFactNeighborX="55230" custLinFactNeighborY="64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3FB5C2-930B-4401-B138-E5545FFCC2A2}" type="presOf" srcId="{422FAC4E-9FDE-4B30-8432-312D802BC8ED}" destId="{87373F0C-2E7E-4F64-982A-F38BDDA99094}" srcOrd="0" destOrd="0" presId="urn:microsoft.com/office/officeart/2005/8/layout/chevron1"/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2DC30DB2-EDC1-462A-9710-05685A3C1008}" type="presOf" srcId="{613CFFD4-13E3-4495-BD24-72506EA91D06}" destId="{0226332B-0E1A-4012-91D8-5D60A32A978F}" srcOrd="0" destOrd="0" presId="urn:microsoft.com/office/officeart/2005/8/layout/chevron1"/>
    <dgm:cxn modelId="{AF03BBB3-1050-40EB-BEE5-62DF876A1DBB}" type="presOf" srcId="{CB164243-6887-4B5C-9A97-ABDF947A07DC}" destId="{99577454-D46A-4A04-9FC6-E7876181EC30}" srcOrd="0" destOrd="0" presId="urn:microsoft.com/office/officeart/2005/8/layout/chevron1"/>
    <dgm:cxn modelId="{93B3D9A2-42A8-487D-B883-176D4DB863EE}" type="presOf" srcId="{EC16701C-014E-48FD-BF15-844586FB6AAF}" destId="{8B395C83-28EC-43C7-B543-9F2DA8134D91}" srcOrd="0" destOrd="0" presId="urn:microsoft.com/office/officeart/2005/8/layout/chevron1"/>
    <dgm:cxn modelId="{335608DF-E20A-4C0C-87B8-8B535490E649}" type="presParOf" srcId="{8B395C83-28EC-43C7-B543-9F2DA8134D91}" destId="{0226332B-0E1A-4012-91D8-5D60A32A978F}" srcOrd="0" destOrd="0" presId="urn:microsoft.com/office/officeart/2005/8/layout/chevron1"/>
    <dgm:cxn modelId="{751979F2-4702-40AB-99E4-38948AB654BC}" type="presParOf" srcId="{8B395C83-28EC-43C7-B543-9F2DA8134D91}" destId="{A03BECE9-2ADB-4CAA-A598-CAA31387ABB5}" srcOrd="1" destOrd="0" presId="urn:microsoft.com/office/officeart/2005/8/layout/chevron1"/>
    <dgm:cxn modelId="{16A25F08-6FE1-4937-A41A-6370F58037F0}" type="presParOf" srcId="{8B395C83-28EC-43C7-B543-9F2DA8134D91}" destId="{87373F0C-2E7E-4F64-982A-F38BDDA99094}" srcOrd="2" destOrd="0" presId="urn:microsoft.com/office/officeart/2005/8/layout/chevron1"/>
    <dgm:cxn modelId="{D65DF114-D9BF-4733-84F2-99D89C68AB4D}" type="presParOf" srcId="{8B395C83-28EC-43C7-B543-9F2DA8134D91}" destId="{A95827D8-4A27-407A-ACA1-F71892D73821}" srcOrd="3" destOrd="0" presId="urn:microsoft.com/office/officeart/2005/8/layout/chevron1"/>
    <dgm:cxn modelId="{EBA99EEC-6DEA-40B6-8450-FA89C4B49248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Прирост производственной мощности российских морских портов, предусмотренный государственной программой Российской Федерации «Развитие транспортной системы», млн. тонн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30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F649D461-5059-4B79-8D34-89B76F6515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30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85B870-9B7E-48BB-A0F0-7A64182E7A8F}" type="parTrans" cxnId="{92428182-2EEB-4F77-9E68-D71E8B473E4D}">
      <dgm:prSet/>
      <dgm:spPr/>
      <dgm:t>
        <a:bodyPr/>
        <a:lstStyle/>
        <a:p>
          <a:endParaRPr lang="ru-RU"/>
        </a:p>
      </dgm:t>
    </dgm:pt>
    <dgm:pt modelId="{0B9E7AA7-2F95-4EC2-A3E3-65830DF35E8E}" type="sibTrans" cxnId="{92428182-2EEB-4F77-9E68-D71E8B473E4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1" custScaleX="175449" custScaleY="117691" custLinFactX="-7828" custLinFactNeighborX="-100000" custLinFactNeighborY="-12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2" custScaleX="101964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B95BF-1AAD-4CAD-936F-12B24846F4C6}" type="pres">
      <dgm:prSet presAssocID="{E6DFF2A9-C603-4E1E-B8CA-A9D3B62C3958}" presName="sibTrans" presStyleCnt="0"/>
      <dgm:spPr/>
    </dgm:pt>
    <dgm:pt modelId="{175B1047-F6C0-4BB9-B092-367C9F1BFE15}" type="pres">
      <dgm:prSet presAssocID="{F649D461-5059-4B79-8D34-89B76F6515F6}" presName="node" presStyleLbl="alignAccFollowNode1" presStyleIdx="1" presStyleCnt="2" custScaleX="101109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4E49FE-F063-4FCB-93FC-6D14AF3FE5E0}" type="presOf" srcId="{84028FB3-A969-4C82-90F5-652174A8ADB8}" destId="{6309E8A2-1714-4310-AD5F-42405D481C6E}" srcOrd="0" destOrd="0" presId="urn:microsoft.com/office/officeart/2005/8/layout/lProcess3"/>
    <dgm:cxn modelId="{BFC3F4FC-96E7-4DD2-91F9-A6DE811232AD}" type="presOf" srcId="{388C20DD-385A-4B18-BD3D-737A20DBACF6}" destId="{ABA33E8F-46BE-4BB5-A3B9-AF2DAFF522FB}" srcOrd="0" destOrd="0" presId="urn:microsoft.com/office/officeart/2005/8/layout/lProcess3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ECCCD4B6-B4C8-40B8-B441-A78693EB949A}" type="presOf" srcId="{F649D461-5059-4B79-8D34-89B76F6515F6}" destId="{175B1047-F6C0-4BB9-B092-367C9F1BFE15}" srcOrd="0" destOrd="0" presId="urn:microsoft.com/office/officeart/2005/8/layout/lProcess3"/>
    <dgm:cxn modelId="{92428182-2EEB-4F77-9E68-D71E8B473E4D}" srcId="{388C20DD-385A-4B18-BD3D-737A20DBACF6}" destId="{F649D461-5059-4B79-8D34-89B76F6515F6}" srcOrd="1" destOrd="0" parTransId="{2485B870-9B7E-48BB-A0F0-7A64182E7A8F}" sibTransId="{0B9E7AA7-2F95-4EC2-A3E3-65830DF35E8E}"/>
    <dgm:cxn modelId="{D960DB8C-C836-41CD-AB39-AEA49252A219}" type="presOf" srcId="{4E719163-718E-45A2-844E-38C145CB9213}" destId="{6043BD06-E60C-4A1A-853C-32C040E8F2EB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32C8E480-3685-4647-B5A7-C7F21248A7A7}" type="presParOf" srcId="{6043BD06-E60C-4A1A-853C-32C040E8F2EB}" destId="{461FCDB0-454A-4719-A7D7-42C89D429401}" srcOrd="0" destOrd="0" presId="urn:microsoft.com/office/officeart/2005/8/layout/lProcess3"/>
    <dgm:cxn modelId="{29F8A2FA-4AEA-4F1E-86A3-0728456090F5}" type="presParOf" srcId="{461FCDB0-454A-4719-A7D7-42C89D429401}" destId="{ABA33E8F-46BE-4BB5-A3B9-AF2DAFF522FB}" srcOrd="0" destOrd="0" presId="urn:microsoft.com/office/officeart/2005/8/layout/lProcess3"/>
    <dgm:cxn modelId="{71B9950E-84E6-454A-933D-B96ABD907456}" type="presParOf" srcId="{461FCDB0-454A-4719-A7D7-42C89D429401}" destId="{E420BD5A-A8E3-4FB2-8FEB-5090ED094DA2}" srcOrd="1" destOrd="0" presId="urn:microsoft.com/office/officeart/2005/8/layout/lProcess3"/>
    <dgm:cxn modelId="{3340511E-22C2-4DBF-93ED-82D63C8106E6}" type="presParOf" srcId="{461FCDB0-454A-4719-A7D7-42C89D429401}" destId="{6309E8A2-1714-4310-AD5F-42405D481C6E}" srcOrd="2" destOrd="0" presId="urn:microsoft.com/office/officeart/2005/8/layout/lProcess3"/>
    <dgm:cxn modelId="{52FAC7A1-F098-4C64-BE6F-92AF77CCC43D}" type="presParOf" srcId="{461FCDB0-454A-4719-A7D7-42C89D429401}" destId="{B7CB95BF-1AAD-4CAD-936F-12B24846F4C6}" srcOrd="3" destOrd="0" presId="urn:microsoft.com/office/officeart/2005/8/layout/lProcess3"/>
    <dgm:cxn modelId="{AECEE632-14AC-42A0-B319-511D7A6BBB7F}" type="presParOf" srcId="{461FCDB0-454A-4719-A7D7-42C89D429401}" destId="{175B1047-F6C0-4BB9-B092-367C9F1BFE15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C16701C-014E-48FD-BF15-844586FB6AAF}" type="doc">
      <dgm:prSet loTypeId="urn:microsoft.com/office/officeart/2005/8/layout/chevron1" loCatId="process" qsTypeId="urn:microsoft.com/office/officeart/2005/8/quickstyle/3d1" qsCatId="3D" csTypeId="urn:microsoft.com/office/officeart/2005/8/colors/accent1_2#7" csCatId="accent1" phldr="1"/>
      <dgm:spPr/>
    </dgm:pt>
    <dgm:pt modelId="{613CFFD4-13E3-4495-BD24-72506EA91D06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Наименование показателя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7E217F-9DBB-46F4-B5DA-23D9AB17A695}" type="parTrans" cxnId="{536DD6DA-B4A6-4C48-AD78-E56AECEFA2F1}">
      <dgm:prSet/>
      <dgm:spPr/>
      <dgm:t>
        <a:bodyPr/>
        <a:lstStyle/>
        <a:p>
          <a:endParaRPr lang="ru-RU"/>
        </a:p>
      </dgm:t>
    </dgm:pt>
    <dgm:pt modelId="{D52E0DD1-1FF2-493C-8407-DB1CEA540B21}" type="sibTrans" cxnId="{536DD6DA-B4A6-4C48-AD78-E56AECEFA2F1}">
      <dgm:prSet/>
      <dgm:spPr/>
      <dgm:t>
        <a:bodyPr/>
        <a:lstStyle/>
        <a:p>
          <a:endParaRPr lang="ru-RU"/>
        </a:p>
      </dgm:t>
    </dgm:pt>
    <dgm:pt modelId="{422FAC4E-9FDE-4B30-8432-312D802BC8ED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План </a:t>
          </a:r>
          <a:b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53639D-7436-4756-BDAC-5115D61A38C3}" type="parTrans" cxnId="{B39277DA-96DF-476A-BEB0-35527DAAABAC}">
      <dgm:prSet/>
      <dgm:spPr/>
      <dgm:t>
        <a:bodyPr/>
        <a:lstStyle/>
        <a:p>
          <a:endParaRPr lang="ru-RU"/>
        </a:p>
      </dgm:t>
    </dgm:pt>
    <dgm:pt modelId="{0E300F05-18E1-4DDE-A7BA-F9EA3F04CAFA}" type="sibTrans" cxnId="{B39277DA-96DF-476A-BEB0-35527DAAABAC}">
      <dgm:prSet/>
      <dgm:spPr/>
      <dgm:t>
        <a:bodyPr/>
        <a:lstStyle/>
        <a:p>
          <a:endParaRPr lang="ru-RU"/>
        </a:p>
      </dgm:t>
    </dgm:pt>
    <dgm:pt modelId="{CB164243-6887-4B5C-9A97-ABDF947A07DC}">
      <dgm:prSet phldrT="[Текст]" custT="1"/>
      <dgm:spPr/>
      <dgm:t>
        <a:bodyPr/>
        <a:lstStyle/>
        <a:p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Ожидаемое значение на 2013 год</a:t>
          </a:r>
          <a:endParaRPr lang="ru-RU" sz="10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0A06470-622A-411F-B82F-D3AB4E35BD48}" type="parTrans" cxnId="{2867C33D-40E2-4848-92CC-CF23FFFC6FFC}">
      <dgm:prSet/>
      <dgm:spPr/>
      <dgm:t>
        <a:bodyPr/>
        <a:lstStyle/>
        <a:p>
          <a:endParaRPr lang="ru-RU"/>
        </a:p>
      </dgm:t>
    </dgm:pt>
    <dgm:pt modelId="{AB56E461-2553-472E-9189-6C811C7E7DBB}" type="sibTrans" cxnId="{2867C33D-40E2-4848-92CC-CF23FFFC6FFC}">
      <dgm:prSet/>
      <dgm:spPr/>
      <dgm:t>
        <a:bodyPr/>
        <a:lstStyle/>
        <a:p>
          <a:endParaRPr lang="ru-RU"/>
        </a:p>
      </dgm:t>
    </dgm:pt>
    <dgm:pt modelId="{8B395C83-28EC-43C7-B543-9F2DA8134D91}" type="pres">
      <dgm:prSet presAssocID="{EC16701C-014E-48FD-BF15-844586FB6AAF}" presName="Name0" presStyleCnt="0">
        <dgm:presLayoutVars>
          <dgm:dir/>
          <dgm:animLvl val="lvl"/>
          <dgm:resizeHandles val="exact"/>
        </dgm:presLayoutVars>
      </dgm:prSet>
      <dgm:spPr/>
    </dgm:pt>
    <dgm:pt modelId="{0226332B-0E1A-4012-91D8-5D60A32A978F}" type="pres">
      <dgm:prSet presAssocID="{613CFFD4-13E3-4495-BD24-72506EA91D06}" presName="parTxOnly" presStyleLbl="node1" presStyleIdx="0" presStyleCnt="3" custScaleX="206189" custScaleY="1499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BECE9-2ADB-4CAA-A598-CAA31387ABB5}" type="pres">
      <dgm:prSet presAssocID="{D52E0DD1-1FF2-493C-8407-DB1CEA540B21}" presName="parTxOnlySpace" presStyleCnt="0"/>
      <dgm:spPr/>
    </dgm:pt>
    <dgm:pt modelId="{87373F0C-2E7E-4F64-982A-F38BDDA99094}" type="pres">
      <dgm:prSet presAssocID="{422FAC4E-9FDE-4B30-8432-312D802BC8ED}" presName="parTxOnly" presStyleLbl="node1" presStyleIdx="1" presStyleCnt="3" custScaleX="112754" custScaleY="14996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5827D8-4A27-407A-ACA1-F71892D73821}" type="pres">
      <dgm:prSet presAssocID="{0E300F05-18E1-4DDE-A7BA-F9EA3F04CAFA}" presName="parTxOnlySpace" presStyleCnt="0"/>
      <dgm:spPr/>
    </dgm:pt>
    <dgm:pt modelId="{99577454-D46A-4A04-9FC6-E7876181EC30}" type="pres">
      <dgm:prSet presAssocID="{CB164243-6887-4B5C-9A97-ABDF947A07DC}" presName="parTxOnly" presStyleLbl="node1" presStyleIdx="2" presStyleCnt="3" custScaleX="117732" custScaleY="150112" custLinFactNeighborX="18427" custLinFactNeighborY="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9FB6FE-4792-4CF8-B369-3F51BACE94B8}" type="presOf" srcId="{613CFFD4-13E3-4495-BD24-72506EA91D06}" destId="{0226332B-0E1A-4012-91D8-5D60A32A978F}" srcOrd="0" destOrd="0" presId="urn:microsoft.com/office/officeart/2005/8/layout/chevron1"/>
    <dgm:cxn modelId="{B39277DA-96DF-476A-BEB0-35527DAAABAC}" srcId="{EC16701C-014E-48FD-BF15-844586FB6AAF}" destId="{422FAC4E-9FDE-4B30-8432-312D802BC8ED}" srcOrd="1" destOrd="0" parTransId="{E253639D-7436-4756-BDAC-5115D61A38C3}" sibTransId="{0E300F05-18E1-4DDE-A7BA-F9EA3F04CAFA}"/>
    <dgm:cxn modelId="{2867C33D-40E2-4848-92CC-CF23FFFC6FFC}" srcId="{EC16701C-014E-48FD-BF15-844586FB6AAF}" destId="{CB164243-6887-4B5C-9A97-ABDF947A07DC}" srcOrd="2" destOrd="0" parTransId="{40A06470-622A-411F-B82F-D3AB4E35BD48}" sibTransId="{AB56E461-2553-472E-9189-6C811C7E7DBB}"/>
    <dgm:cxn modelId="{4637E821-CA63-4E2B-98B9-843FF14ED18A}" type="presOf" srcId="{422FAC4E-9FDE-4B30-8432-312D802BC8ED}" destId="{87373F0C-2E7E-4F64-982A-F38BDDA99094}" srcOrd="0" destOrd="0" presId="urn:microsoft.com/office/officeart/2005/8/layout/chevron1"/>
    <dgm:cxn modelId="{536DD6DA-B4A6-4C48-AD78-E56AECEFA2F1}" srcId="{EC16701C-014E-48FD-BF15-844586FB6AAF}" destId="{613CFFD4-13E3-4495-BD24-72506EA91D06}" srcOrd="0" destOrd="0" parTransId="{C27E217F-9DBB-46F4-B5DA-23D9AB17A695}" sibTransId="{D52E0DD1-1FF2-493C-8407-DB1CEA540B21}"/>
    <dgm:cxn modelId="{CB764CD4-206E-446A-BE2B-D3209ABDF597}" type="presOf" srcId="{EC16701C-014E-48FD-BF15-844586FB6AAF}" destId="{8B395C83-28EC-43C7-B543-9F2DA8134D91}" srcOrd="0" destOrd="0" presId="urn:microsoft.com/office/officeart/2005/8/layout/chevron1"/>
    <dgm:cxn modelId="{34965D8A-17E2-4EB8-B944-9472A36CD462}" type="presOf" srcId="{CB164243-6887-4B5C-9A97-ABDF947A07DC}" destId="{99577454-D46A-4A04-9FC6-E7876181EC30}" srcOrd="0" destOrd="0" presId="urn:microsoft.com/office/officeart/2005/8/layout/chevron1"/>
    <dgm:cxn modelId="{D4EA1A9B-BB6A-469E-9A36-7F56A4A388F3}" type="presParOf" srcId="{8B395C83-28EC-43C7-B543-9F2DA8134D91}" destId="{0226332B-0E1A-4012-91D8-5D60A32A978F}" srcOrd="0" destOrd="0" presId="urn:microsoft.com/office/officeart/2005/8/layout/chevron1"/>
    <dgm:cxn modelId="{33FEFB90-8638-4768-87A0-4EB5FEBD87CB}" type="presParOf" srcId="{8B395C83-28EC-43C7-B543-9F2DA8134D91}" destId="{A03BECE9-2ADB-4CAA-A598-CAA31387ABB5}" srcOrd="1" destOrd="0" presId="urn:microsoft.com/office/officeart/2005/8/layout/chevron1"/>
    <dgm:cxn modelId="{102DAE3B-93DB-4645-974C-75170C10EADB}" type="presParOf" srcId="{8B395C83-28EC-43C7-B543-9F2DA8134D91}" destId="{87373F0C-2E7E-4F64-982A-F38BDDA99094}" srcOrd="2" destOrd="0" presId="urn:microsoft.com/office/officeart/2005/8/layout/chevron1"/>
    <dgm:cxn modelId="{48B2AA72-4938-4026-8C57-164CD62113EE}" type="presParOf" srcId="{8B395C83-28EC-43C7-B543-9F2DA8134D91}" destId="{A95827D8-4A27-407A-ACA1-F71892D73821}" srcOrd="3" destOrd="0" presId="urn:microsoft.com/office/officeart/2005/8/layout/chevron1"/>
    <dgm:cxn modelId="{663819E3-9FDD-4422-9419-20FB1A72C795}" type="presParOf" srcId="{8B395C83-28EC-43C7-B543-9F2DA8134D91}" destId="{99577454-D46A-4A04-9FC6-E7876181EC3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8" csCatId="accent1" phldr="1"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kern="1200" dirty="0" smtClean="0">
              <a:solidFill>
                <a:schemeClr val="l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Доля судоходных гидротехнических сооружений, подлежащих декларированию безопасности, имеющих неудовлетворительный уровень безопасности, </a:t>
          </a:r>
          <a:r>
            <a:rPr lang="ru-RU" sz="1000" b="1" i="0" u="none" strike="noStrike" kern="1200" baseline="0" dirty="0" smtClean="0">
              <a:effectLst/>
            </a:rPr>
            <a:t>% </a:t>
          </a:r>
          <a:endParaRPr lang="ru-RU" sz="800" b="1" kern="1200" dirty="0">
            <a:solidFill>
              <a:schemeClr val="bg1"/>
            </a:solidFill>
          </a:endParaRPr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19,8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F649D461-5059-4B79-8D34-89B76F6515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19,8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85B870-9B7E-48BB-A0F0-7A64182E7A8F}" type="parTrans" cxnId="{92428182-2EEB-4F77-9E68-D71E8B473E4D}">
      <dgm:prSet/>
      <dgm:spPr/>
      <dgm:t>
        <a:bodyPr/>
        <a:lstStyle/>
        <a:p>
          <a:endParaRPr lang="ru-RU"/>
        </a:p>
      </dgm:t>
    </dgm:pt>
    <dgm:pt modelId="{0B9E7AA7-2F95-4EC2-A3E3-65830DF35E8E}" type="sibTrans" cxnId="{92428182-2EEB-4F77-9E68-D71E8B473E4D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1" custScaleX="133345" custScaleY="117691" custLinFactNeighborX="-55988" custLinFactNeighborY="-18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2" custScaleX="85935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B95BF-1AAD-4CAD-936F-12B24846F4C6}" type="pres">
      <dgm:prSet presAssocID="{E6DFF2A9-C603-4E1E-B8CA-A9D3B62C3958}" presName="sibTrans" presStyleCnt="0"/>
      <dgm:spPr/>
    </dgm:pt>
    <dgm:pt modelId="{175B1047-F6C0-4BB9-B092-367C9F1BFE15}" type="pres">
      <dgm:prSet presAssocID="{F649D461-5059-4B79-8D34-89B76F6515F6}" presName="node" presStyleLbl="alignAccFollowNode1" presStyleIdx="1" presStyleCnt="2" custScaleX="88139" custScaleY="1398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33DE42-3A09-48E2-A6A6-765F7CAD7CFB}" type="presOf" srcId="{F649D461-5059-4B79-8D34-89B76F6515F6}" destId="{175B1047-F6C0-4BB9-B092-367C9F1BFE15}" srcOrd="0" destOrd="0" presId="urn:microsoft.com/office/officeart/2005/8/layout/lProcess3"/>
    <dgm:cxn modelId="{B56BB44E-6F5E-4DBE-8E84-6164A8B220A2}" type="presOf" srcId="{388C20DD-385A-4B18-BD3D-737A20DBACF6}" destId="{ABA33E8F-46BE-4BB5-A3B9-AF2DAFF522FB}" srcOrd="0" destOrd="0" presId="urn:microsoft.com/office/officeart/2005/8/layout/lProcess3"/>
    <dgm:cxn modelId="{557ED7D4-2EB4-4C4C-BFA8-E81D199EF459}" type="presOf" srcId="{84028FB3-A969-4C82-90F5-652174A8ADB8}" destId="{6309E8A2-1714-4310-AD5F-42405D481C6E}" srcOrd="0" destOrd="0" presId="urn:microsoft.com/office/officeart/2005/8/layout/lProcess3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59B044A6-87E0-40A6-BE55-0A5AC27951C8}" type="presOf" srcId="{4E719163-718E-45A2-844E-38C145CB9213}" destId="{6043BD06-E60C-4A1A-853C-32C040E8F2EB}" srcOrd="0" destOrd="0" presId="urn:microsoft.com/office/officeart/2005/8/layout/lProcess3"/>
    <dgm:cxn modelId="{92428182-2EEB-4F77-9E68-D71E8B473E4D}" srcId="{388C20DD-385A-4B18-BD3D-737A20DBACF6}" destId="{F649D461-5059-4B79-8D34-89B76F6515F6}" srcOrd="1" destOrd="0" parTransId="{2485B870-9B7E-48BB-A0F0-7A64182E7A8F}" sibTransId="{0B9E7AA7-2F95-4EC2-A3E3-65830DF35E8E}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05EE79CF-52C5-4F2C-88B8-0A10EE6168A7}" type="presParOf" srcId="{6043BD06-E60C-4A1A-853C-32C040E8F2EB}" destId="{461FCDB0-454A-4719-A7D7-42C89D429401}" srcOrd="0" destOrd="0" presId="urn:microsoft.com/office/officeart/2005/8/layout/lProcess3"/>
    <dgm:cxn modelId="{6C454917-9B0E-4B77-8480-A89B60EFF69F}" type="presParOf" srcId="{461FCDB0-454A-4719-A7D7-42C89D429401}" destId="{ABA33E8F-46BE-4BB5-A3B9-AF2DAFF522FB}" srcOrd="0" destOrd="0" presId="urn:microsoft.com/office/officeart/2005/8/layout/lProcess3"/>
    <dgm:cxn modelId="{04314929-9F19-4293-8985-5CDAE70285D6}" type="presParOf" srcId="{461FCDB0-454A-4719-A7D7-42C89D429401}" destId="{E420BD5A-A8E3-4FB2-8FEB-5090ED094DA2}" srcOrd="1" destOrd="0" presId="urn:microsoft.com/office/officeart/2005/8/layout/lProcess3"/>
    <dgm:cxn modelId="{7B41FFC8-B18E-495A-9C28-FFE2302C74A0}" type="presParOf" srcId="{461FCDB0-454A-4719-A7D7-42C89D429401}" destId="{6309E8A2-1714-4310-AD5F-42405D481C6E}" srcOrd="2" destOrd="0" presId="urn:microsoft.com/office/officeart/2005/8/layout/lProcess3"/>
    <dgm:cxn modelId="{942569DA-18BA-4538-9B8E-076DCF6652E5}" type="presParOf" srcId="{461FCDB0-454A-4719-A7D7-42C89D429401}" destId="{B7CB95BF-1AAD-4CAD-936F-12B24846F4C6}" srcOrd="3" destOrd="0" presId="urn:microsoft.com/office/officeart/2005/8/layout/lProcess3"/>
    <dgm:cxn modelId="{2AD15B04-321A-424A-91BB-DF056085DC3F}" type="presParOf" srcId="{461FCDB0-454A-4719-A7D7-42C89D429401}" destId="{175B1047-F6C0-4BB9-B092-367C9F1BFE15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E719163-718E-45A2-844E-38C145CB9213}" type="doc">
      <dgm:prSet loTypeId="urn:microsoft.com/office/officeart/2005/8/layout/lProcess3" loCatId="process" qsTypeId="urn:microsoft.com/office/officeart/2005/8/quickstyle/3d1" qsCatId="3D" csTypeId="urn:microsoft.com/office/officeart/2005/8/colors/accent1_2#9" csCatId="accent1" phldr="1"/>
      <dgm:spPr/>
      <dgm:t>
        <a:bodyPr/>
        <a:lstStyle/>
        <a:p>
          <a:endParaRPr lang="ru-RU"/>
        </a:p>
      </dgm:t>
    </dgm:pt>
    <dgm:pt modelId="{388C20DD-385A-4B18-BD3D-737A20DBACF6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Скорость доставки контейнерных отправок железнодорожным транспортом, км/сутки</a:t>
          </a:r>
          <a:endParaRPr lang="ru-RU" sz="8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3FBF785-BCC8-4874-9F89-D5770DF095F7}" type="parTrans" cxnId="{A25E86B7-FC87-4F30-AB6F-0031510CBDCD}">
      <dgm:prSet/>
      <dgm:spPr/>
      <dgm:t>
        <a:bodyPr/>
        <a:lstStyle/>
        <a:p>
          <a:endParaRPr lang="ru-RU"/>
        </a:p>
      </dgm:t>
    </dgm:pt>
    <dgm:pt modelId="{E8CBEFDC-4A66-472F-9EA1-C21ADA8D3B0C}" type="sibTrans" cxnId="{A25E86B7-FC87-4F30-AB6F-0031510CBDCD}">
      <dgm:prSet/>
      <dgm:spPr/>
      <dgm:t>
        <a:bodyPr/>
        <a:lstStyle/>
        <a:p>
          <a:endParaRPr lang="ru-RU"/>
        </a:p>
      </dgm:t>
    </dgm:pt>
    <dgm:pt modelId="{84028FB3-A969-4C82-90F5-652174A8ADB8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300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62C384-8AEC-4F49-95FE-ECB339989C97}" type="parTrans" cxnId="{007DD75C-D3AE-4B42-8B4E-D4EC0003CD79}">
      <dgm:prSet/>
      <dgm:spPr/>
      <dgm:t>
        <a:bodyPr/>
        <a:lstStyle/>
        <a:p>
          <a:endParaRPr lang="ru-RU"/>
        </a:p>
      </dgm:t>
    </dgm:pt>
    <dgm:pt modelId="{E6DFF2A9-C603-4E1E-B8CA-A9D3B62C3958}" type="sibTrans" cxnId="{007DD75C-D3AE-4B42-8B4E-D4EC0003CD79}">
      <dgm:prSet/>
      <dgm:spPr/>
      <dgm:t>
        <a:bodyPr/>
        <a:lstStyle/>
        <a:p>
          <a:endParaRPr lang="ru-RU"/>
        </a:p>
      </dgm:t>
    </dgm:pt>
    <dgm:pt modelId="{F649D461-5059-4B79-8D34-89B76F6515F6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300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85B870-9B7E-48BB-A0F0-7A64182E7A8F}" type="parTrans" cxnId="{92428182-2EEB-4F77-9E68-D71E8B473E4D}">
      <dgm:prSet/>
      <dgm:spPr/>
      <dgm:t>
        <a:bodyPr/>
        <a:lstStyle/>
        <a:p>
          <a:endParaRPr lang="ru-RU"/>
        </a:p>
      </dgm:t>
    </dgm:pt>
    <dgm:pt modelId="{0B9E7AA7-2F95-4EC2-A3E3-65830DF35E8E}" type="sibTrans" cxnId="{92428182-2EEB-4F77-9E68-D71E8B473E4D}">
      <dgm:prSet/>
      <dgm:spPr/>
      <dgm:t>
        <a:bodyPr/>
        <a:lstStyle/>
        <a:p>
          <a:endParaRPr lang="ru-RU"/>
        </a:p>
      </dgm:t>
    </dgm:pt>
    <dgm:pt modelId="{B055FE0B-D3A7-4636-8C67-7AEAF9BE911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Скорость доставки контейнерных отправок специальными маршрутами по Транссибу железнодорожным транспортом, км/сутки 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dirty="0"/>
        </a:p>
      </dgm:t>
    </dgm:pt>
    <dgm:pt modelId="{ED3D33EA-F629-4015-A392-59C9011124E4}" type="parTrans" cxnId="{010F2C83-DA4E-4C76-93B7-690D184D081A}">
      <dgm:prSet/>
      <dgm:spPr/>
      <dgm:t>
        <a:bodyPr/>
        <a:lstStyle/>
        <a:p>
          <a:endParaRPr lang="ru-RU"/>
        </a:p>
      </dgm:t>
    </dgm:pt>
    <dgm:pt modelId="{30AD0E44-C62F-4491-94C7-12594390A743}" type="sibTrans" cxnId="{010F2C83-DA4E-4C76-93B7-690D184D081A}">
      <dgm:prSet/>
      <dgm:spPr/>
      <dgm:t>
        <a:bodyPr/>
        <a:lstStyle/>
        <a:p>
          <a:endParaRPr lang="ru-RU"/>
        </a:p>
      </dgm:t>
    </dgm:pt>
    <dgm:pt modelId="{163EEB18-91D6-4D7B-B7EE-0265510181AA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1352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CA7CA8-7299-47F3-9C7D-0F79B2820AF1}" type="parTrans" cxnId="{40A2C8FD-2429-4F00-B5BF-32928E26E3C4}">
      <dgm:prSet/>
      <dgm:spPr/>
      <dgm:t>
        <a:bodyPr/>
        <a:lstStyle/>
        <a:p>
          <a:endParaRPr lang="ru-RU"/>
        </a:p>
      </dgm:t>
    </dgm:pt>
    <dgm:pt modelId="{CF0F21A7-3F48-488D-93F7-2F1FE2527E26}" type="sibTrans" cxnId="{40A2C8FD-2429-4F00-B5BF-32928E26E3C4}">
      <dgm:prSet/>
      <dgm:spPr/>
      <dgm:t>
        <a:bodyPr/>
        <a:lstStyle/>
        <a:p>
          <a:endParaRPr lang="ru-RU"/>
        </a:p>
      </dgm:t>
    </dgm:pt>
    <dgm:pt modelId="{481FCEC8-63E1-49F7-BE84-8DBEF9E3BB15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1352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88C39F3-7361-423E-9615-BC88A01ACA86}" type="parTrans" cxnId="{4B7CFCE3-AC1E-44C0-9D0F-7025E4417D3D}">
      <dgm:prSet/>
      <dgm:spPr/>
      <dgm:t>
        <a:bodyPr/>
        <a:lstStyle/>
        <a:p>
          <a:endParaRPr lang="ru-RU"/>
        </a:p>
      </dgm:t>
    </dgm:pt>
    <dgm:pt modelId="{1EC4C935-84C1-4622-83FE-E4E099D3D601}" type="sibTrans" cxnId="{4B7CFCE3-AC1E-44C0-9D0F-7025E4417D3D}">
      <dgm:prSet/>
      <dgm:spPr/>
      <dgm:t>
        <a:bodyPr/>
        <a:lstStyle/>
        <a:p>
          <a:endParaRPr lang="ru-RU"/>
        </a:p>
      </dgm:t>
    </dgm:pt>
    <dgm:pt modelId="{5753B72A-325C-4A69-84FD-5443E44DD372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i="0" u="none" strike="noStrike" baseline="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Строительство новых </a:t>
          </a:r>
        </a:p>
        <a:p>
          <a:pPr marL="0" indent="0" defTabSz="914400" rtl="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1000" b="1" i="0" u="none" strike="noStrike" baseline="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дополнительных путей, км</a:t>
          </a:r>
          <a:endParaRPr lang="ru-RU" sz="1000" dirty="0">
            <a:solidFill>
              <a:schemeClr val="bg1"/>
            </a:solidFill>
          </a:endParaRPr>
        </a:p>
      </dgm:t>
    </dgm:pt>
    <dgm:pt modelId="{BD30E471-F96D-4A5A-BAD4-21612DD0DC82}" type="parTrans" cxnId="{EE28E78F-EC24-4584-91C5-74E151EC3716}">
      <dgm:prSet/>
      <dgm:spPr/>
      <dgm:t>
        <a:bodyPr/>
        <a:lstStyle/>
        <a:p>
          <a:endParaRPr lang="ru-RU"/>
        </a:p>
      </dgm:t>
    </dgm:pt>
    <dgm:pt modelId="{BF77B3D7-E5C1-4E83-82F7-2A8149D8CD0D}" type="sibTrans" cxnId="{EE28E78F-EC24-4584-91C5-74E151EC3716}">
      <dgm:prSet/>
      <dgm:spPr/>
      <dgm:t>
        <a:bodyPr/>
        <a:lstStyle/>
        <a:p>
          <a:endParaRPr lang="ru-RU"/>
        </a:p>
      </dgm:t>
    </dgm:pt>
    <dgm:pt modelId="{DBF59820-9633-4A57-A98B-00C924CA790B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74,5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4D0E2A2-AE8B-4DA8-8C08-63143019F2C6}" type="parTrans" cxnId="{BE5607A6-20B0-4EE3-9131-CEFB376EAEA3}">
      <dgm:prSet/>
      <dgm:spPr/>
      <dgm:t>
        <a:bodyPr/>
        <a:lstStyle/>
        <a:p>
          <a:endParaRPr lang="ru-RU"/>
        </a:p>
      </dgm:t>
    </dgm:pt>
    <dgm:pt modelId="{7AFAE1D5-37BF-4313-A6A2-FEB9B8E2B54B}" type="sibTrans" cxnId="{BE5607A6-20B0-4EE3-9131-CEFB376EAEA3}">
      <dgm:prSet/>
      <dgm:spPr/>
      <dgm:t>
        <a:bodyPr/>
        <a:lstStyle/>
        <a:p>
          <a:endParaRPr lang="ru-RU"/>
        </a:p>
      </dgm:t>
    </dgm:pt>
    <dgm:pt modelId="{D86AAF6D-7E80-40B6-84F6-061EEEF46387}">
      <dgm:prSet phldrT="[Текст]" custT="1"/>
      <dgm:spPr/>
      <dgm:t>
        <a:bodyPr/>
        <a:lstStyle/>
        <a:p>
          <a:r>
            <a:rPr lang="ru-RU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38,2</a:t>
          </a:r>
          <a:r>
            <a:rPr lang="en-US" sz="1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*</a:t>
          </a:r>
          <a:endParaRPr lang="ru-RU" sz="1200" b="1" dirty="0">
            <a:solidFill>
              <a:srgbClr val="002060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678E6A-1E1D-45B3-A5A7-A6613476FADC}" type="parTrans" cxnId="{AA326125-8C7A-41AB-8926-9B1832EF25DB}">
      <dgm:prSet/>
      <dgm:spPr/>
      <dgm:t>
        <a:bodyPr/>
        <a:lstStyle/>
        <a:p>
          <a:endParaRPr lang="ru-RU"/>
        </a:p>
      </dgm:t>
    </dgm:pt>
    <dgm:pt modelId="{16669981-0775-48CF-97E2-1AD67B171151}" type="sibTrans" cxnId="{AA326125-8C7A-41AB-8926-9B1832EF25DB}">
      <dgm:prSet/>
      <dgm:spPr/>
      <dgm:t>
        <a:bodyPr/>
        <a:lstStyle/>
        <a:p>
          <a:endParaRPr lang="ru-RU"/>
        </a:p>
      </dgm:t>
    </dgm:pt>
    <dgm:pt modelId="{6043BD06-E60C-4A1A-853C-32C040E8F2EB}" type="pres">
      <dgm:prSet presAssocID="{4E719163-718E-45A2-844E-38C145CB921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61FCDB0-454A-4719-A7D7-42C89D429401}" type="pres">
      <dgm:prSet presAssocID="{388C20DD-385A-4B18-BD3D-737A20DBACF6}" presName="horFlow" presStyleCnt="0"/>
      <dgm:spPr/>
    </dgm:pt>
    <dgm:pt modelId="{ABA33E8F-46BE-4BB5-A3B9-AF2DAFF522FB}" type="pres">
      <dgm:prSet presAssocID="{388C20DD-385A-4B18-BD3D-737A20DBACF6}" presName="bigChev" presStyleLbl="node1" presStyleIdx="0" presStyleCnt="3" custScaleX="277023" custScaleY="117691" custLinFactX="-20498" custLinFactNeighborX="-100000" custLinFactNeighborY="1787"/>
      <dgm:spPr/>
      <dgm:t>
        <a:bodyPr/>
        <a:lstStyle/>
        <a:p>
          <a:endParaRPr lang="ru-RU"/>
        </a:p>
      </dgm:t>
    </dgm:pt>
    <dgm:pt modelId="{E420BD5A-A8E3-4FB2-8FEB-5090ED094DA2}" type="pres">
      <dgm:prSet presAssocID="{6F62C384-8AEC-4F49-95FE-ECB339989C97}" presName="parTrans" presStyleCnt="0"/>
      <dgm:spPr/>
    </dgm:pt>
    <dgm:pt modelId="{6309E8A2-1714-4310-AD5F-42405D481C6E}" type="pres">
      <dgm:prSet presAssocID="{84028FB3-A969-4C82-90F5-652174A8ADB8}" presName="node" presStyleLbl="alignAccFollowNode1" presStyleIdx="0" presStyleCnt="6" custScaleX="145910" custScaleY="139804" custLinFactNeighborX="-2425" custLinFactNeighborY="3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B95BF-1AAD-4CAD-936F-12B24846F4C6}" type="pres">
      <dgm:prSet presAssocID="{E6DFF2A9-C603-4E1E-B8CA-A9D3B62C3958}" presName="sibTrans" presStyleCnt="0"/>
      <dgm:spPr/>
    </dgm:pt>
    <dgm:pt modelId="{175B1047-F6C0-4BB9-B092-367C9F1BFE15}" type="pres">
      <dgm:prSet presAssocID="{F649D461-5059-4B79-8D34-89B76F6515F6}" presName="node" presStyleLbl="alignAccFollowNode1" presStyleIdx="1" presStyleCnt="6" custScaleX="158870" custScaleY="139804" custLinFactNeighborX="17542" custLinFactNeighborY="30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0EC61-84B6-49F7-A4BB-B6B8194DF065}" type="pres">
      <dgm:prSet presAssocID="{388C20DD-385A-4B18-BD3D-737A20DBACF6}" presName="vSp" presStyleCnt="0"/>
      <dgm:spPr/>
    </dgm:pt>
    <dgm:pt modelId="{7E47E565-F8D9-40F7-AE15-E2FE704C71C9}" type="pres">
      <dgm:prSet presAssocID="{B055FE0B-D3A7-4636-8C67-7AEAF9BE911C}" presName="horFlow" presStyleCnt="0"/>
      <dgm:spPr/>
    </dgm:pt>
    <dgm:pt modelId="{1B59EDEE-CBCC-42D8-A3F5-292DE8E3F1FE}" type="pres">
      <dgm:prSet presAssocID="{B055FE0B-D3A7-4636-8C67-7AEAF9BE911C}" presName="bigChev" presStyleLbl="node1" presStyleIdx="1" presStyleCnt="3" custScaleX="276475" custScaleY="131041" custLinFactX="-22273" custLinFactNeighborX="-100000" custLinFactNeighborY="358"/>
      <dgm:spPr/>
      <dgm:t>
        <a:bodyPr/>
        <a:lstStyle/>
        <a:p>
          <a:endParaRPr lang="ru-RU"/>
        </a:p>
      </dgm:t>
    </dgm:pt>
    <dgm:pt modelId="{B95DF729-3AA1-4BBF-BAFD-4FEE947FF1F6}" type="pres">
      <dgm:prSet presAssocID="{92CA7CA8-7299-47F3-9C7D-0F79B2820AF1}" presName="parTrans" presStyleCnt="0"/>
      <dgm:spPr/>
    </dgm:pt>
    <dgm:pt modelId="{61B26239-964C-42EA-9D6C-39E0B79C625D}" type="pres">
      <dgm:prSet presAssocID="{163EEB18-91D6-4D7B-B7EE-0265510181AA}" presName="node" presStyleLbl="alignAccFollowNode1" presStyleIdx="2" presStyleCnt="6" custScaleX="154246" custScaleY="159621" custLinFactNeighborX="2291" custLinFactNeighborY="16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167C7-CC6D-4C41-B153-4640687F8027}" type="pres">
      <dgm:prSet presAssocID="{CF0F21A7-3F48-488D-93F7-2F1FE2527E26}" presName="sibTrans" presStyleCnt="0"/>
      <dgm:spPr/>
    </dgm:pt>
    <dgm:pt modelId="{2B05C375-9568-482D-8136-777609913FC0}" type="pres">
      <dgm:prSet presAssocID="{481FCEC8-63E1-49F7-BE84-8DBEF9E3BB15}" presName="node" presStyleLbl="alignAccFollowNode1" presStyleIdx="3" presStyleCnt="6" custScaleX="154937" custScaleY="159621" custLinFactNeighborX="8533" custLinFactNeighborY="11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16D7A0-DEF3-4669-BB2E-730D58F1C90B}" type="pres">
      <dgm:prSet presAssocID="{B055FE0B-D3A7-4636-8C67-7AEAF9BE911C}" presName="vSp" presStyleCnt="0"/>
      <dgm:spPr/>
    </dgm:pt>
    <dgm:pt modelId="{2D38DCD2-7829-4635-AA04-2B0B3932D7D4}" type="pres">
      <dgm:prSet presAssocID="{5753B72A-325C-4A69-84FD-5443E44DD372}" presName="horFlow" presStyleCnt="0"/>
      <dgm:spPr/>
    </dgm:pt>
    <dgm:pt modelId="{F85C3A96-13B2-4F72-B31C-DD628BEF61D6}" type="pres">
      <dgm:prSet presAssocID="{5753B72A-325C-4A69-84FD-5443E44DD372}" presName="bigChev" presStyleLbl="node1" presStyleIdx="2" presStyleCnt="3" custScaleX="277347" custScaleY="125083" custLinFactX="-23201" custLinFactNeighborX="-100000" custLinFactNeighborY="-2225"/>
      <dgm:spPr/>
      <dgm:t>
        <a:bodyPr/>
        <a:lstStyle/>
        <a:p>
          <a:endParaRPr lang="ru-RU"/>
        </a:p>
      </dgm:t>
    </dgm:pt>
    <dgm:pt modelId="{37C9EECE-2804-44EC-B1B6-525DAD3B5F38}" type="pres">
      <dgm:prSet presAssocID="{74D0E2A2-AE8B-4DA8-8C08-63143019F2C6}" presName="parTrans" presStyleCnt="0"/>
      <dgm:spPr/>
    </dgm:pt>
    <dgm:pt modelId="{7516415B-7D4D-4F51-85AB-17EC026480FE}" type="pres">
      <dgm:prSet presAssocID="{DBF59820-9633-4A57-A98B-00C924CA790B}" presName="node" presStyleLbl="alignAccFollowNode1" presStyleIdx="4" presStyleCnt="6" custScaleX="151150" custScaleY="144154" custLinFactNeighborX="40605" custLinFactNeighborY="-19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15887-05D6-4315-BA29-9F289379ECCD}" type="pres">
      <dgm:prSet presAssocID="{7AFAE1D5-37BF-4313-A6A2-FEB9B8E2B54B}" presName="sibTrans" presStyleCnt="0"/>
      <dgm:spPr/>
    </dgm:pt>
    <dgm:pt modelId="{D88079A6-AA85-4CE0-BCA4-9EE0207D952F}" type="pres">
      <dgm:prSet presAssocID="{D86AAF6D-7E80-40B6-84F6-061EEEF46387}" presName="node" presStyleLbl="alignAccFollowNode1" presStyleIdx="5" presStyleCnt="6" custScaleX="143138" custScaleY="144154" custLinFactNeighborX="68961" custLinFactNeighborY="-21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428182-2EEB-4F77-9E68-D71E8B473E4D}" srcId="{388C20DD-385A-4B18-BD3D-737A20DBACF6}" destId="{F649D461-5059-4B79-8D34-89B76F6515F6}" srcOrd="1" destOrd="0" parTransId="{2485B870-9B7E-48BB-A0F0-7A64182E7A8F}" sibTransId="{0B9E7AA7-2F95-4EC2-A3E3-65830DF35E8E}"/>
    <dgm:cxn modelId="{CA3BFF31-F253-4AC1-91BE-73F61B64F9CF}" type="presOf" srcId="{B055FE0B-D3A7-4636-8C67-7AEAF9BE911C}" destId="{1B59EDEE-CBCC-42D8-A3F5-292DE8E3F1FE}" srcOrd="0" destOrd="0" presId="urn:microsoft.com/office/officeart/2005/8/layout/lProcess3"/>
    <dgm:cxn modelId="{EE28E78F-EC24-4584-91C5-74E151EC3716}" srcId="{4E719163-718E-45A2-844E-38C145CB9213}" destId="{5753B72A-325C-4A69-84FD-5443E44DD372}" srcOrd="2" destOrd="0" parTransId="{BD30E471-F96D-4A5A-BAD4-21612DD0DC82}" sibTransId="{BF77B3D7-E5C1-4E83-82F7-2A8149D8CD0D}"/>
    <dgm:cxn modelId="{AE6CCEB4-2473-4F0B-AF7C-E18BFE5A4CA5}" type="presOf" srcId="{D86AAF6D-7E80-40B6-84F6-061EEEF46387}" destId="{D88079A6-AA85-4CE0-BCA4-9EE0207D952F}" srcOrd="0" destOrd="0" presId="urn:microsoft.com/office/officeart/2005/8/layout/lProcess3"/>
    <dgm:cxn modelId="{A59FD45F-65C6-402E-82D4-C06BFA1A7568}" type="presOf" srcId="{5753B72A-325C-4A69-84FD-5443E44DD372}" destId="{F85C3A96-13B2-4F72-B31C-DD628BEF61D6}" srcOrd="0" destOrd="0" presId="urn:microsoft.com/office/officeart/2005/8/layout/lProcess3"/>
    <dgm:cxn modelId="{AA326125-8C7A-41AB-8926-9B1832EF25DB}" srcId="{5753B72A-325C-4A69-84FD-5443E44DD372}" destId="{D86AAF6D-7E80-40B6-84F6-061EEEF46387}" srcOrd="1" destOrd="0" parTransId="{21678E6A-1E1D-45B3-A5A7-A6613476FADC}" sibTransId="{16669981-0775-48CF-97E2-1AD67B171151}"/>
    <dgm:cxn modelId="{40A2C8FD-2429-4F00-B5BF-32928E26E3C4}" srcId="{B055FE0B-D3A7-4636-8C67-7AEAF9BE911C}" destId="{163EEB18-91D6-4D7B-B7EE-0265510181AA}" srcOrd="0" destOrd="0" parTransId="{92CA7CA8-7299-47F3-9C7D-0F79B2820AF1}" sibTransId="{CF0F21A7-3F48-488D-93F7-2F1FE2527E26}"/>
    <dgm:cxn modelId="{64048146-EB68-485C-B605-45FBC490E8FC}" type="presOf" srcId="{388C20DD-385A-4B18-BD3D-737A20DBACF6}" destId="{ABA33E8F-46BE-4BB5-A3B9-AF2DAFF522FB}" srcOrd="0" destOrd="0" presId="urn:microsoft.com/office/officeart/2005/8/layout/lProcess3"/>
    <dgm:cxn modelId="{2DA44A2C-666A-467A-83E7-CDEA0978B5B1}" type="presOf" srcId="{481FCEC8-63E1-49F7-BE84-8DBEF9E3BB15}" destId="{2B05C375-9568-482D-8136-777609913FC0}" srcOrd="0" destOrd="0" presId="urn:microsoft.com/office/officeart/2005/8/layout/lProcess3"/>
    <dgm:cxn modelId="{010F2C83-DA4E-4C76-93B7-690D184D081A}" srcId="{4E719163-718E-45A2-844E-38C145CB9213}" destId="{B055FE0B-D3A7-4636-8C67-7AEAF9BE911C}" srcOrd="1" destOrd="0" parTransId="{ED3D33EA-F629-4015-A392-59C9011124E4}" sibTransId="{30AD0E44-C62F-4491-94C7-12594390A743}"/>
    <dgm:cxn modelId="{4B7CFCE3-AC1E-44C0-9D0F-7025E4417D3D}" srcId="{B055FE0B-D3A7-4636-8C67-7AEAF9BE911C}" destId="{481FCEC8-63E1-49F7-BE84-8DBEF9E3BB15}" srcOrd="1" destOrd="0" parTransId="{888C39F3-7361-423E-9615-BC88A01ACA86}" sibTransId="{1EC4C935-84C1-4622-83FE-E4E099D3D601}"/>
    <dgm:cxn modelId="{7AF2B505-15C5-43AB-AA3F-3B70B2770F5D}" type="presOf" srcId="{DBF59820-9633-4A57-A98B-00C924CA790B}" destId="{7516415B-7D4D-4F51-85AB-17EC026480FE}" srcOrd="0" destOrd="0" presId="urn:microsoft.com/office/officeart/2005/8/layout/lProcess3"/>
    <dgm:cxn modelId="{DBF3EBCE-CFD0-4303-9FE3-853C68172323}" type="presOf" srcId="{163EEB18-91D6-4D7B-B7EE-0265510181AA}" destId="{61B26239-964C-42EA-9D6C-39E0B79C625D}" srcOrd="0" destOrd="0" presId="urn:microsoft.com/office/officeart/2005/8/layout/lProcess3"/>
    <dgm:cxn modelId="{20EFBF1C-44B1-4B9F-8FCE-3D471D8D0026}" type="presOf" srcId="{F649D461-5059-4B79-8D34-89B76F6515F6}" destId="{175B1047-F6C0-4BB9-B092-367C9F1BFE15}" srcOrd="0" destOrd="0" presId="urn:microsoft.com/office/officeart/2005/8/layout/lProcess3"/>
    <dgm:cxn modelId="{B8A2A971-DE00-45C5-818C-234BC135A18C}" type="presOf" srcId="{4E719163-718E-45A2-844E-38C145CB9213}" destId="{6043BD06-E60C-4A1A-853C-32C040E8F2EB}" srcOrd="0" destOrd="0" presId="urn:microsoft.com/office/officeart/2005/8/layout/lProcess3"/>
    <dgm:cxn modelId="{007DD75C-D3AE-4B42-8B4E-D4EC0003CD79}" srcId="{388C20DD-385A-4B18-BD3D-737A20DBACF6}" destId="{84028FB3-A969-4C82-90F5-652174A8ADB8}" srcOrd="0" destOrd="0" parTransId="{6F62C384-8AEC-4F49-95FE-ECB339989C97}" sibTransId="{E6DFF2A9-C603-4E1E-B8CA-A9D3B62C3958}"/>
    <dgm:cxn modelId="{A25E86B7-FC87-4F30-AB6F-0031510CBDCD}" srcId="{4E719163-718E-45A2-844E-38C145CB9213}" destId="{388C20DD-385A-4B18-BD3D-737A20DBACF6}" srcOrd="0" destOrd="0" parTransId="{13FBF785-BCC8-4874-9F89-D5770DF095F7}" sibTransId="{E8CBEFDC-4A66-472F-9EA1-C21ADA8D3B0C}"/>
    <dgm:cxn modelId="{81D5C30D-09D7-4B61-917E-9A7C67B40C6B}" type="presOf" srcId="{84028FB3-A969-4C82-90F5-652174A8ADB8}" destId="{6309E8A2-1714-4310-AD5F-42405D481C6E}" srcOrd="0" destOrd="0" presId="urn:microsoft.com/office/officeart/2005/8/layout/lProcess3"/>
    <dgm:cxn modelId="{BE5607A6-20B0-4EE3-9131-CEFB376EAEA3}" srcId="{5753B72A-325C-4A69-84FD-5443E44DD372}" destId="{DBF59820-9633-4A57-A98B-00C924CA790B}" srcOrd="0" destOrd="0" parTransId="{74D0E2A2-AE8B-4DA8-8C08-63143019F2C6}" sibTransId="{7AFAE1D5-37BF-4313-A6A2-FEB9B8E2B54B}"/>
    <dgm:cxn modelId="{3CE5154C-AB39-4069-A90D-AA199AB26C49}" type="presParOf" srcId="{6043BD06-E60C-4A1A-853C-32C040E8F2EB}" destId="{461FCDB0-454A-4719-A7D7-42C89D429401}" srcOrd="0" destOrd="0" presId="urn:microsoft.com/office/officeart/2005/8/layout/lProcess3"/>
    <dgm:cxn modelId="{4460CDC9-EC1B-444E-A56D-E27BBB254E5E}" type="presParOf" srcId="{461FCDB0-454A-4719-A7D7-42C89D429401}" destId="{ABA33E8F-46BE-4BB5-A3B9-AF2DAFF522FB}" srcOrd="0" destOrd="0" presId="urn:microsoft.com/office/officeart/2005/8/layout/lProcess3"/>
    <dgm:cxn modelId="{700A5DA4-4FDA-4327-A844-5970E705A7CB}" type="presParOf" srcId="{461FCDB0-454A-4719-A7D7-42C89D429401}" destId="{E420BD5A-A8E3-4FB2-8FEB-5090ED094DA2}" srcOrd="1" destOrd="0" presId="urn:microsoft.com/office/officeart/2005/8/layout/lProcess3"/>
    <dgm:cxn modelId="{2029EF4E-6BB5-4F26-8636-80CC0DADDC66}" type="presParOf" srcId="{461FCDB0-454A-4719-A7D7-42C89D429401}" destId="{6309E8A2-1714-4310-AD5F-42405D481C6E}" srcOrd="2" destOrd="0" presId="urn:microsoft.com/office/officeart/2005/8/layout/lProcess3"/>
    <dgm:cxn modelId="{431B260F-A9AF-4412-BD2C-77083B142911}" type="presParOf" srcId="{461FCDB0-454A-4719-A7D7-42C89D429401}" destId="{B7CB95BF-1AAD-4CAD-936F-12B24846F4C6}" srcOrd="3" destOrd="0" presId="urn:microsoft.com/office/officeart/2005/8/layout/lProcess3"/>
    <dgm:cxn modelId="{43702DB4-879B-45B8-A9C8-2389B5312576}" type="presParOf" srcId="{461FCDB0-454A-4719-A7D7-42C89D429401}" destId="{175B1047-F6C0-4BB9-B092-367C9F1BFE15}" srcOrd="4" destOrd="0" presId="urn:microsoft.com/office/officeart/2005/8/layout/lProcess3"/>
    <dgm:cxn modelId="{ED7C8B4A-E524-46FC-B8CA-7B6D17CD192A}" type="presParOf" srcId="{6043BD06-E60C-4A1A-853C-32C040E8F2EB}" destId="{28E0EC61-84B6-49F7-A4BB-B6B8194DF065}" srcOrd="1" destOrd="0" presId="urn:microsoft.com/office/officeart/2005/8/layout/lProcess3"/>
    <dgm:cxn modelId="{5FC1B5E7-5916-482E-9619-D3BFF498287A}" type="presParOf" srcId="{6043BD06-E60C-4A1A-853C-32C040E8F2EB}" destId="{7E47E565-F8D9-40F7-AE15-E2FE704C71C9}" srcOrd="2" destOrd="0" presId="urn:microsoft.com/office/officeart/2005/8/layout/lProcess3"/>
    <dgm:cxn modelId="{51ADD74F-62D8-4F80-9777-8812CF415886}" type="presParOf" srcId="{7E47E565-F8D9-40F7-AE15-E2FE704C71C9}" destId="{1B59EDEE-CBCC-42D8-A3F5-292DE8E3F1FE}" srcOrd="0" destOrd="0" presId="urn:microsoft.com/office/officeart/2005/8/layout/lProcess3"/>
    <dgm:cxn modelId="{F114C7D9-725A-471E-BEBA-CA9E2184C3C4}" type="presParOf" srcId="{7E47E565-F8D9-40F7-AE15-E2FE704C71C9}" destId="{B95DF729-3AA1-4BBF-BAFD-4FEE947FF1F6}" srcOrd="1" destOrd="0" presId="urn:microsoft.com/office/officeart/2005/8/layout/lProcess3"/>
    <dgm:cxn modelId="{B61B8733-1BBF-4C46-BDC8-AB26AC17E896}" type="presParOf" srcId="{7E47E565-F8D9-40F7-AE15-E2FE704C71C9}" destId="{61B26239-964C-42EA-9D6C-39E0B79C625D}" srcOrd="2" destOrd="0" presId="urn:microsoft.com/office/officeart/2005/8/layout/lProcess3"/>
    <dgm:cxn modelId="{0C3F3165-F90F-4B2B-9740-9371D8E457B1}" type="presParOf" srcId="{7E47E565-F8D9-40F7-AE15-E2FE704C71C9}" destId="{1F4167C7-CC6D-4C41-B153-4640687F8027}" srcOrd="3" destOrd="0" presId="urn:microsoft.com/office/officeart/2005/8/layout/lProcess3"/>
    <dgm:cxn modelId="{E72C0677-77C8-4BAD-92A8-7149BB7A035D}" type="presParOf" srcId="{7E47E565-F8D9-40F7-AE15-E2FE704C71C9}" destId="{2B05C375-9568-482D-8136-777609913FC0}" srcOrd="4" destOrd="0" presId="urn:microsoft.com/office/officeart/2005/8/layout/lProcess3"/>
    <dgm:cxn modelId="{F2EF6E75-C7ED-490C-802B-DB3C60CD0CE6}" type="presParOf" srcId="{6043BD06-E60C-4A1A-853C-32C040E8F2EB}" destId="{8D16D7A0-DEF3-4669-BB2E-730D58F1C90B}" srcOrd="3" destOrd="0" presId="urn:microsoft.com/office/officeart/2005/8/layout/lProcess3"/>
    <dgm:cxn modelId="{02001507-C5D7-4C94-924F-553AD2E9A190}" type="presParOf" srcId="{6043BD06-E60C-4A1A-853C-32C040E8F2EB}" destId="{2D38DCD2-7829-4635-AA04-2B0B3932D7D4}" srcOrd="4" destOrd="0" presId="urn:microsoft.com/office/officeart/2005/8/layout/lProcess3"/>
    <dgm:cxn modelId="{62E800F6-F7D2-4F03-962A-615EA7713C29}" type="presParOf" srcId="{2D38DCD2-7829-4635-AA04-2B0B3932D7D4}" destId="{F85C3A96-13B2-4F72-B31C-DD628BEF61D6}" srcOrd="0" destOrd="0" presId="urn:microsoft.com/office/officeart/2005/8/layout/lProcess3"/>
    <dgm:cxn modelId="{2849EF49-4770-49E9-9FE0-7A2AF36CE82D}" type="presParOf" srcId="{2D38DCD2-7829-4635-AA04-2B0B3932D7D4}" destId="{37C9EECE-2804-44EC-B1B6-525DAD3B5F38}" srcOrd="1" destOrd="0" presId="urn:microsoft.com/office/officeart/2005/8/layout/lProcess3"/>
    <dgm:cxn modelId="{24328C05-00B2-4DC3-90D4-C6F0BCB02F57}" type="presParOf" srcId="{2D38DCD2-7829-4635-AA04-2B0B3932D7D4}" destId="{7516415B-7D4D-4F51-85AB-17EC026480FE}" srcOrd="2" destOrd="0" presId="urn:microsoft.com/office/officeart/2005/8/layout/lProcess3"/>
    <dgm:cxn modelId="{9D8716FC-0F4E-45CA-AA53-AA6F27CEDEC2}" type="presParOf" srcId="{2D38DCD2-7829-4635-AA04-2B0B3932D7D4}" destId="{D9615887-05D6-4315-BA29-9F289379ECCD}" srcOrd="3" destOrd="0" presId="urn:microsoft.com/office/officeart/2005/8/layout/lProcess3"/>
    <dgm:cxn modelId="{83314F9E-7B31-40B7-A30E-A8762062E68E}" type="presParOf" srcId="{2D38DCD2-7829-4635-AA04-2B0B3932D7D4}" destId="{D88079A6-AA85-4CE0-BCA4-9EE0207D952F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4E047-B5B0-4064-A604-FB85A61634C0}" type="datetimeFigureOut">
              <a:rPr lang="ru-RU"/>
              <a:pPr>
                <a:defRPr/>
              </a:pPr>
              <a:t>20.11.2013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14875"/>
            <a:ext cx="5437187" cy="4467225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DCF7833-1C01-4A44-A153-DDE04E33178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4FAB3E-9AE2-4735-984C-151D42F316D6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F11D2E-D449-4069-8507-CC5EEC877C2D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D48FB7-E2E9-43C8-ACD8-FD204D59107F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05A5A0-9AF3-4D49-B8CB-32BD11E60631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9AC3D1-EAEA-4805-8086-BF89265E78FA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33DA2C-DC0B-4FD3-9399-DB51FC227C67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3F2D28-8B07-4FE4-AA57-F8CE086C84D3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6328A0-D370-4ADC-81A0-24093FA6EE92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13315" name="Номер слайда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1" tIns="45715" rIns="91431" bIns="45715" anchor="b"/>
          <a:lstStyle/>
          <a:p>
            <a:pPr algn="r"/>
            <a:fld id="{60B8A6C3-0DA7-4ED0-AF07-E406682F8874}" type="slidenum">
              <a:rPr lang="ru-RU" sz="1200"/>
              <a:pPr algn="r"/>
              <a:t>4</a:t>
            </a:fld>
            <a:endParaRPr lang="ru-RU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2566559-EC9C-4272-B14E-BEAB64D23155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2842EB-1217-4A0B-8CF5-D72D14F6B285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B0B1C6-5BF8-4348-AD59-2DB4346E249C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A8FD96-D802-48A0-B646-A93D9FA1DFE6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A671308-8C47-4585-86A4-C7CE4A8BEAFD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AF1F81-63BC-4CC3-8527-978C4C99E0F1}" type="datetime1">
              <a:rPr lang="ru-RU"/>
              <a:pPr>
                <a:defRPr/>
              </a:pPr>
              <a:t>20.11.2013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AD977-8193-44E4-8B8E-F4B51C8C7C0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 txBox="1">
            <a:spLocks/>
          </p:cNvSpPr>
          <p:nvPr/>
        </p:nvSpPr>
        <p:spPr>
          <a:xfrm>
            <a:off x="6604000" y="6381750"/>
            <a:ext cx="2289175" cy="47625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A4A3C8E-5487-42E2-BEE4-C8E381B562DD}" type="slidenum">
              <a:rPr lang="ru-RU" sz="1400" b="1" i="1">
                <a:solidFill>
                  <a:srgbClr val="2D4E77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sz="1400" b="1" i="1" dirty="0">
              <a:solidFill>
                <a:srgbClr val="2D4E77"/>
              </a:solidFill>
              <a:latin typeface="+mn-lt"/>
              <a:cs typeface="+mn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3924300" y="115888"/>
            <a:ext cx="5040313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400" b="1" dirty="0">
              <a:solidFill>
                <a:srgbClr val="2D4E77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" name="Номер слайда 5"/>
          <p:cNvSpPr txBox="1">
            <a:spLocks/>
          </p:cNvSpPr>
          <p:nvPr userDrawn="1"/>
        </p:nvSpPr>
        <p:spPr>
          <a:xfrm>
            <a:off x="6604000" y="6381750"/>
            <a:ext cx="2289175" cy="476250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C6B19EB-C15D-4879-95D9-AAEE41F16540}" type="slidenum">
              <a:rPr lang="ru-RU" sz="1400" b="1" i="1">
                <a:solidFill>
                  <a:srgbClr val="2D4E77"/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sz="1400" b="1" i="1" dirty="0">
              <a:solidFill>
                <a:srgbClr val="2D4E77"/>
              </a:solidFill>
              <a:latin typeface="+mn-lt"/>
              <a:cs typeface="+mn-cs"/>
            </a:endParaRPr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 bwMode="auto">
          <a:xfrm>
            <a:off x="3924300" y="115888"/>
            <a:ext cx="5040313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2400" b="1" dirty="0">
              <a:solidFill>
                <a:srgbClr val="2D4E77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91264" cy="580926"/>
          </a:xfrm>
        </p:spPr>
        <p:txBody>
          <a:bodyPr>
            <a:normAutofit/>
          </a:bodyPr>
          <a:lstStyle>
            <a:lvl1pPr algn="l">
              <a:defRPr lang="ru-RU" sz="2300" b="1" kern="0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7" name="Содержимое 3"/>
          <p:cNvSpPr>
            <a:spLocks noGrp="1"/>
          </p:cNvSpPr>
          <p:nvPr>
            <p:ph sz="half" idx="2"/>
          </p:nvPr>
        </p:nvSpPr>
        <p:spPr>
          <a:xfrm>
            <a:off x="467544" y="1772816"/>
            <a:ext cx="8280920" cy="3816424"/>
          </a:xfrm>
        </p:spPr>
        <p:txBody>
          <a:bodyPr>
            <a:normAutofit/>
          </a:bodyPr>
          <a:lstStyle>
            <a:lvl1pPr>
              <a:buNone/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800"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805264"/>
            <a:ext cx="8280920" cy="720080"/>
          </a:xfrm>
        </p:spPr>
        <p:txBody>
          <a:bodyPr rtlCol="0">
            <a:normAutofit/>
          </a:bodyPr>
          <a:lstStyle>
            <a:lvl1pPr marL="342900" marR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ru-RU" sz="1800" b="1" kern="0" dirty="0">
                <a:solidFill>
                  <a:srgbClr val="6699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84F36-8F4F-4469-AC08-9C2E711C9449}" type="datetime1">
              <a:rPr lang="ru-RU"/>
              <a:pPr>
                <a:defRPr/>
              </a:pPr>
              <a:t>20.11.2013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322B8-8A53-47FB-A419-B5B7CCFC59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" name="Дата 1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A73631-4A68-4716-AD2B-3DCB45FE7DCD}" type="datetime1">
              <a:rPr lang="ru-RU"/>
              <a:pPr>
                <a:defRPr/>
              </a:pPr>
              <a:t>20.11.2013</a:t>
            </a:fld>
            <a:endParaRPr lang="ru-RU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2CD2A7-4131-45CA-81B3-751D4B92ADB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59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0.xml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12" Type="http://schemas.microsoft.com/office/2007/relationships/diagramDrawing" Target="../diagrams/drawing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11" Type="http://schemas.openxmlformats.org/officeDocument/2006/relationships/diagramColors" Target="../diagrams/colors10.xml"/><Relationship Id="rId5" Type="http://schemas.openxmlformats.org/officeDocument/2006/relationships/diagramQuickStyle" Target="../diagrams/quickStyle9.xml"/><Relationship Id="rId10" Type="http://schemas.openxmlformats.org/officeDocument/2006/relationships/diagramQuickStyle" Target="../diagrams/quickStyle10.xml"/><Relationship Id="rId4" Type="http://schemas.openxmlformats.org/officeDocument/2006/relationships/diagramLayout" Target="../diagrams/layout9.xml"/><Relationship Id="rId9" Type="http://schemas.openxmlformats.org/officeDocument/2006/relationships/diagramLayout" Target="../diagrams/layout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2.xml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12" Type="http://schemas.microsoft.com/office/2007/relationships/diagramDrawing" Target="../diagrams/drawing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11" Type="http://schemas.openxmlformats.org/officeDocument/2006/relationships/diagramColors" Target="../diagrams/colors12.xml"/><Relationship Id="rId5" Type="http://schemas.openxmlformats.org/officeDocument/2006/relationships/diagramQuickStyle" Target="../diagrams/quickStyle11.xml"/><Relationship Id="rId10" Type="http://schemas.openxmlformats.org/officeDocument/2006/relationships/diagramQuickStyle" Target="../diagrams/quickStyle12.xml"/><Relationship Id="rId4" Type="http://schemas.openxmlformats.org/officeDocument/2006/relationships/diagramLayout" Target="../diagrams/layout11.xml"/><Relationship Id="rId9" Type="http://schemas.openxmlformats.org/officeDocument/2006/relationships/diagramLayout" Target="../diagrams/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5" Type="http://schemas.openxmlformats.org/officeDocument/2006/relationships/diagramQuickStyle" Target="../diagrams/quickStyle13.xml"/><Relationship Id="rId10" Type="http://schemas.openxmlformats.org/officeDocument/2006/relationships/diagramQuickStyle" Target="../diagrams/quickStyle14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13" Type="http://schemas.openxmlformats.org/officeDocument/2006/relationships/diagramData" Target="../diagrams/data17.xml"/><Relationship Id="rId18" Type="http://schemas.openxmlformats.org/officeDocument/2006/relationships/diagramData" Target="../diagrams/data18.xml"/><Relationship Id="rId3" Type="http://schemas.openxmlformats.org/officeDocument/2006/relationships/diagramData" Target="../diagrams/data15.xml"/><Relationship Id="rId21" Type="http://schemas.openxmlformats.org/officeDocument/2006/relationships/diagramColors" Target="../diagrams/colors18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17" Type="http://schemas.microsoft.com/office/2007/relationships/diagramDrawing" Target="../diagrams/drawing17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17.xml"/><Relationship Id="rId20" Type="http://schemas.openxmlformats.org/officeDocument/2006/relationships/diagramQuickStyle" Target="../diagrams/quickStyl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5" Type="http://schemas.openxmlformats.org/officeDocument/2006/relationships/diagramQuickStyle" Target="../diagrams/quickStyle17.xml"/><Relationship Id="rId10" Type="http://schemas.openxmlformats.org/officeDocument/2006/relationships/diagramQuickStyle" Target="../diagrams/quickStyle16.xml"/><Relationship Id="rId19" Type="http://schemas.openxmlformats.org/officeDocument/2006/relationships/diagramLayout" Target="../diagrams/layout18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Relationship Id="rId14" Type="http://schemas.openxmlformats.org/officeDocument/2006/relationships/diagramLayout" Target="../diagrams/layout17.xml"/><Relationship Id="rId22" Type="http://schemas.microsoft.com/office/2007/relationships/diagramDrawing" Target="../diagrams/drawing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1.xml"/><Relationship Id="rId3" Type="http://schemas.openxmlformats.org/officeDocument/2006/relationships/diagramData" Target="../diagrams/data20.xml"/><Relationship Id="rId7" Type="http://schemas.microsoft.com/office/2007/relationships/diagramDrawing" Target="../diagrams/drawing20.xml"/><Relationship Id="rId12" Type="http://schemas.microsoft.com/office/2007/relationships/diagramDrawing" Target="../diagrams/drawing2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0.xml"/><Relationship Id="rId11" Type="http://schemas.openxmlformats.org/officeDocument/2006/relationships/diagramColors" Target="../diagrams/colors21.xml"/><Relationship Id="rId5" Type="http://schemas.openxmlformats.org/officeDocument/2006/relationships/diagramQuickStyle" Target="../diagrams/quickStyle20.xml"/><Relationship Id="rId10" Type="http://schemas.openxmlformats.org/officeDocument/2006/relationships/diagramQuickStyle" Target="../diagrams/quickStyle21.xml"/><Relationship Id="rId4" Type="http://schemas.openxmlformats.org/officeDocument/2006/relationships/diagramLayout" Target="../diagrams/layout20.xml"/><Relationship Id="rId9" Type="http://schemas.openxmlformats.org/officeDocument/2006/relationships/diagramLayout" Target="../diagrams/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Заголовок 1"/>
          <p:cNvSpPr>
            <a:spLocks noGrp="1"/>
          </p:cNvSpPr>
          <p:nvPr>
            <p:ph type="ctrTitle"/>
          </p:nvPr>
        </p:nvSpPr>
        <p:spPr>
          <a:xfrm>
            <a:off x="323850" y="2420938"/>
            <a:ext cx="8569325" cy="89535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Отчет о деятельности </a:t>
            </a:r>
            <a: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</a:b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Министерства транспорта Российской Федерации за </a:t>
            </a: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III </a:t>
            </a:r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квартал 2013 года</a:t>
            </a:r>
          </a:p>
        </p:txBody>
      </p:sp>
      <p:sp>
        <p:nvSpPr>
          <p:cNvPr id="6146" name="Подзаголовок 2"/>
          <p:cNvSpPr txBox="1">
            <a:spLocks/>
          </p:cNvSpPr>
          <p:nvPr/>
        </p:nvSpPr>
        <p:spPr bwMode="auto">
          <a:xfrm>
            <a:off x="179388" y="6237288"/>
            <a:ext cx="871378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12 ноября 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2013</a:t>
            </a: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ahoma" pitchFamily="34" charset="0"/>
              </a:rPr>
              <a:t> г.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971550" y="4071938"/>
            <a:ext cx="7272338" cy="1258887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О.В. Белозёров</a:t>
            </a:r>
            <a:endParaRPr lang="ru-RU" sz="20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Заместитель Министра </a:t>
            </a:r>
            <a:r>
              <a:rPr lang="ru-RU" sz="20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транспорта </a:t>
            </a:r>
            <a:endParaRPr lang="ru-RU" sz="2000" b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Российской </a:t>
            </a:r>
            <a:r>
              <a:rPr lang="ru-RU" sz="20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Федерации</a:t>
            </a:r>
            <a:r>
              <a:rPr lang="ru-RU" sz="20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0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3825" y="188913"/>
            <a:ext cx="6480175" cy="719137"/>
          </a:xfrm>
        </p:spPr>
        <p:txBody>
          <a:bodyPr>
            <a:noAutofit/>
          </a:bodyPr>
          <a:lstStyle/>
          <a:p>
            <a:pPr eaLnBrk="1" hangingPunct="1"/>
            <a:r>
              <a:rPr sz="1600">
                <a:solidFill>
                  <a:srgbClr val="376092"/>
                </a:solidFill>
              </a:rPr>
              <a:t>Цель 4 – Повышение качественных характеристик внутренних водных путей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1520" y="1114054"/>
            <a:ext cx="871296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целей – </a:t>
            </a:r>
            <a:endParaRPr lang="ru-RU" sz="1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Российской Федерации  Олерский В.А.,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Росморречфлота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  Давыденко А.А.</a:t>
            </a:r>
          </a:p>
        </p:txBody>
      </p:sp>
      <p:graphicFrame>
        <p:nvGraphicFramePr>
          <p:cNvPr id="7" name="Объект 10"/>
          <p:cNvGraphicFramePr>
            <a:graphicFrameLocks noGrp="1"/>
          </p:cNvGraphicFramePr>
          <p:nvPr>
            <p:ph sz="half" idx="2"/>
          </p:nvPr>
        </p:nvGraphicFramePr>
        <p:xfrm>
          <a:off x="251520" y="2096091"/>
          <a:ext cx="6984776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5" name="Схема 14"/>
          <p:cNvGraphicFramePr/>
          <p:nvPr/>
        </p:nvGraphicFramePr>
        <p:xfrm>
          <a:off x="251520" y="3284984"/>
          <a:ext cx="6808001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7452320" y="2204864"/>
            <a:ext cx="1512168" cy="1006656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</a:t>
            </a:r>
            <a:b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</a:br>
            <a:endParaRPr lang="ru-RU" sz="1000" b="1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452320" y="3429000"/>
            <a:ext cx="1512168" cy="122413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12,0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Содержимое 8"/>
          <p:cNvSpPr txBox="1">
            <a:spLocks/>
          </p:cNvSpPr>
          <p:nvPr/>
        </p:nvSpPr>
        <p:spPr bwMode="auto">
          <a:xfrm>
            <a:off x="341313" y="5013325"/>
            <a:ext cx="8532812" cy="10160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buClr>
                <a:srgbClr val="C00000"/>
              </a:buClr>
              <a:defRPr/>
            </a:pPr>
            <a:endParaRPr lang="ru-RU" sz="12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0" hangingPunct="0">
              <a:buClr>
                <a:srgbClr val="C00000"/>
              </a:buClr>
              <a:defRPr/>
            </a:pPr>
            <a:r>
              <a:rPr lang="ru-RU" sz="12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К 2018 г. протяженность внутренних водных путей, ограничивающих пропускную способность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Единой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глубоководной системы Европейской части Российской Федерации,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сократится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с 4,9 тыс. км до 4 тыс.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км  </a:t>
            </a:r>
          </a:p>
          <a:p>
            <a:pPr algn="ctr" eaLnBrk="0" hangingPunct="0">
              <a:buClr>
                <a:srgbClr val="C00000"/>
              </a:buClr>
              <a:defRPr/>
            </a:pPr>
            <a:endParaRPr lang="ru-RU" sz="1200" b="1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113" y="0"/>
            <a:ext cx="6264275" cy="765175"/>
          </a:xfrm>
        </p:spPr>
        <p:txBody>
          <a:bodyPr>
            <a:noAutofit/>
          </a:bodyPr>
          <a:lstStyle/>
          <a:p>
            <a:pPr eaLnBrk="1" hangingPunct="1"/>
            <a:r>
              <a:rPr sz="2200">
                <a:solidFill>
                  <a:srgbClr val="3C578C"/>
                </a:solidFill>
              </a:rPr>
              <a:t/>
            </a:r>
            <a:br>
              <a:rPr sz="2200">
                <a:solidFill>
                  <a:srgbClr val="3C578C"/>
                </a:solidFill>
              </a:rPr>
            </a:br>
            <a:r>
              <a:rPr sz="1600">
                <a:solidFill>
                  <a:srgbClr val="376092"/>
                </a:solidFill>
              </a:rPr>
              <a:t>Цель 5 – Развитие инфраструктуры </a:t>
            </a:r>
            <a:br>
              <a:rPr sz="1600">
                <a:solidFill>
                  <a:srgbClr val="376092"/>
                </a:solidFill>
              </a:rPr>
            </a:br>
            <a:r>
              <a:rPr sz="1600">
                <a:solidFill>
                  <a:srgbClr val="376092"/>
                </a:solidFill>
              </a:rPr>
              <a:t>железнодорожного транспорта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79512" y="2276872"/>
          <a:ext cx="7126560" cy="2186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Схема 12"/>
          <p:cNvGraphicFramePr/>
          <p:nvPr/>
        </p:nvGraphicFramePr>
        <p:xfrm>
          <a:off x="179512" y="1465621"/>
          <a:ext cx="7101099" cy="792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79512" y="786208"/>
            <a:ext cx="8713192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цели –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Российской Федерации  Цыденов  А.С.,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и.о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.  руководителя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Росжелдора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Чепец В. Ю.,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президент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ОАО «РЖД» Якунин В.И.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539324" y="1484784"/>
            <a:ext cx="1332407" cy="64807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050" b="1" dirty="0"/>
              <a:t>Целевое значение </a:t>
            </a:r>
            <a:endParaRPr lang="ru-RU" sz="1050" dirty="0"/>
          </a:p>
        </p:txBody>
      </p:sp>
      <p:sp>
        <p:nvSpPr>
          <p:cNvPr id="8" name="Овал 7"/>
          <p:cNvSpPr/>
          <p:nvPr/>
        </p:nvSpPr>
        <p:spPr>
          <a:xfrm>
            <a:off x="7465876" y="2996952"/>
            <a:ext cx="1368152" cy="648072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1450</a:t>
            </a:r>
          </a:p>
        </p:txBody>
      </p:sp>
      <p:sp>
        <p:nvSpPr>
          <p:cNvPr id="9" name="Овал 8"/>
          <p:cNvSpPr/>
          <p:nvPr/>
        </p:nvSpPr>
        <p:spPr>
          <a:xfrm>
            <a:off x="7495428" y="2204864"/>
            <a:ext cx="1368152" cy="648072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400</a:t>
            </a:r>
          </a:p>
        </p:txBody>
      </p:sp>
      <p:sp>
        <p:nvSpPr>
          <p:cNvPr id="10" name="Овал 9"/>
          <p:cNvSpPr/>
          <p:nvPr/>
        </p:nvSpPr>
        <p:spPr>
          <a:xfrm>
            <a:off x="7477091" y="3717032"/>
            <a:ext cx="1356937" cy="648072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479,7</a:t>
            </a:r>
          </a:p>
        </p:txBody>
      </p:sp>
      <p:sp>
        <p:nvSpPr>
          <p:cNvPr id="11" name="Содержимое 8"/>
          <p:cNvSpPr txBox="1">
            <a:spLocks/>
          </p:cNvSpPr>
          <p:nvPr/>
        </p:nvSpPr>
        <p:spPr bwMode="auto">
          <a:xfrm>
            <a:off x="179388" y="4549775"/>
            <a:ext cx="8713787" cy="144621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0" hangingPunct="0">
              <a:buClr>
                <a:srgbClr val="C00000"/>
              </a:buClr>
              <a:defRPr/>
            </a:pPr>
            <a: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За период 2013-2018 годы будет введено в эксплуатацию 839 км новых железнодорожных линий, предусматривающее </a:t>
            </a:r>
            <a:r>
              <a:rPr lang="ru-RU" sz="1100" b="1" dirty="0" err="1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софинансирование</a:t>
            </a:r>
            <a: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из федерального бюджета. Особое внимание будет уделено увеличению пропускной способности участков железнодорожной сети, обеспечению строительства новых линий в районах нового освоения и развитию скоростного движения. </a:t>
            </a:r>
          </a:p>
          <a:p>
            <a:pPr algn="ctr" eaLnBrk="0" hangingPunct="0">
              <a:buClr>
                <a:srgbClr val="C00000"/>
              </a:buClr>
              <a:defRPr/>
            </a:pPr>
            <a: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Решение </a:t>
            </a:r>
            <a: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задач по модернизации железнодорожной инфраструктуры позволит повысить производительность труда на железнодорожном транспорте на 44,6% относительно уровня 2011 года и будет способствовать достижению показателя «Увеличение производительности труда к 2018 году в 1,5 раза относительно уровня </a:t>
            </a:r>
            <a: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2011 </a:t>
            </a:r>
            <a:r>
              <a:rPr lang="ru-RU" sz="11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года»,  установленного Указом Президента Российской Федерации от 7 мая 2012 г. № 596</a:t>
            </a:r>
          </a:p>
        </p:txBody>
      </p:sp>
      <p:sp>
        <p:nvSpPr>
          <p:cNvPr id="24596" name="TextBox 11"/>
          <p:cNvSpPr txBox="1">
            <a:spLocks noChangeArrowheads="1"/>
          </p:cNvSpPr>
          <p:nvPr/>
        </p:nvSpPr>
        <p:spPr bwMode="auto">
          <a:xfrm>
            <a:off x="179388" y="5995988"/>
            <a:ext cx="87137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Tahoma" pitchFamily="34" charset="0"/>
                <a:cs typeface="Tahoma" pitchFamily="34" charset="0"/>
              </a:rPr>
              <a:t>* </a:t>
            </a:r>
            <a:r>
              <a:rPr lang="ru-RU" sz="1000"/>
              <a:t>ожидаемое значение показателя </a:t>
            </a:r>
            <a:r>
              <a:rPr lang="ru-RU" sz="1000">
                <a:latin typeface="Tahoma" pitchFamily="34" charset="0"/>
                <a:cs typeface="Tahoma" pitchFamily="34" charset="0"/>
              </a:rPr>
              <a:t>обусловлено сокращением в 2013 году объема финансирования из федерального бюджета проекта  по реконструкции и модернизации БАМа и Транссиба (в рамках проекта федеральной целевой программы «Экономическое и социальное развитие Дальнего Востока и Байкальского региона на период до 2018 года»). В результате реализация мероприятий по строительству новых дополнительных путей в 2013 году производится за счет собственных средств ОАО "РЖД" согласно Инвестиционной программе компании.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78150" y="0"/>
            <a:ext cx="6156325" cy="692150"/>
          </a:xfrm>
        </p:spPr>
        <p:txBody>
          <a:bodyPr>
            <a:noAutofit/>
          </a:bodyPr>
          <a:lstStyle/>
          <a:p>
            <a:pPr eaLnBrk="1" hangingPunct="1"/>
            <a:r>
              <a:rPr sz="1800">
                <a:solidFill>
                  <a:srgbClr val="376092"/>
                </a:solidFill>
              </a:rPr>
              <a:t/>
            </a:r>
            <a:br>
              <a:rPr sz="1800">
                <a:solidFill>
                  <a:srgbClr val="376092"/>
                </a:solidFill>
              </a:rPr>
            </a:br>
            <a:r>
              <a:rPr sz="1600">
                <a:solidFill>
                  <a:srgbClr val="376092"/>
                </a:solidFill>
              </a:rPr>
              <a:t>Цель 6 – Развитие аэропортовой сети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67543" y="1270254"/>
            <a:ext cx="8424936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целей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–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Российской Федерации Окулов В.М.,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Росавиации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Нерадько А.В.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467543" y="4666449"/>
            <a:ext cx="8456073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endParaRPr lang="ru-RU" sz="1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В соответствии с государственной программой «Социально-экономическое развитие Дальнего Востока и Байкальского  региона», утвержденной распоряжением Правительства Российской Федерации от 29.03.2013 г. № 466-р, будут введены в эксплуатацию  за 2014-2017 годы 62 аэропортовых комплекса и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посадочных площадок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региональных и местных воздушных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линий.</a:t>
            </a:r>
            <a:endParaRPr lang="ru-RU" sz="1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Развитие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аэропортовой  сети  позволит увеличить  подвижность населения на воздушном транспорте относительно уровня 2012 года в 1,9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раза</a:t>
            </a:r>
          </a:p>
          <a:p>
            <a:pPr algn="ctr">
              <a:spcBef>
                <a:spcPts val="0"/>
              </a:spcBef>
              <a:defRPr/>
            </a:pPr>
            <a:endParaRPr lang="ru-RU" sz="1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0" name="Схема 9"/>
          <p:cNvGraphicFramePr/>
          <p:nvPr/>
        </p:nvGraphicFramePr>
        <p:xfrm>
          <a:off x="458842" y="2204864"/>
          <a:ext cx="6633438" cy="1108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458842" y="3284984"/>
          <a:ext cx="6849462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7515553" y="2374072"/>
            <a:ext cx="1368152" cy="72008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 </a:t>
            </a:r>
          </a:p>
        </p:txBody>
      </p:sp>
      <p:sp>
        <p:nvSpPr>
          <p:cNvPr id="8" name="Овал 7"/>
          <p:cNvSpPr/>
          <p:nvPr/>
        </p:nvSpPr>
        <p:spPr>
          <a:xfrm>
            <a:off x="7555465" y="3284984"/>
            <a:ext cx="1368152" cy="1008112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50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675" y="-242888"/>
            <a:ext cx="6156325" cy="836613"/>
          </a:xfrm>
        </p:spPr>
        <p:txBody>
          <a:bodyPr>
            <a:noAutofit/>
          </a:bodyPr>
          <a:lstStyle/>
          <a:p>
            <a:pPr eaLnBrk="1" hangingPunct="1"/>
            <a:r>
              <a:rPr sz="2200">
                <a:solidFill>
                  <a:srgbClr val="3C578C"/>
                </a:solidFill>
              </a:rPr>
              <a:t/>
            </a:r>
            <a:br>
              <a:rPr sz="2200">
                <a:solidFill>
                  <a:srgbClr val="3C578C"/>
                </a:solidFill>
              </a:rPr>
            </a:br>
            <a:r>
              <a:rPr sz="2200">
                <a:solidFill>
                  <a:srgbClr val="3C578C"/>
                </a:solidFill>
              </a:rPr>
              <a:t/>
            </a:r>
            <a:br>
              <a:rPr sz="2200">
                <a:solidFill>
                  <a:srgbClr val="3C578C"/>
                </a:solidFill>
              </a:rPr>
            </a:br>
            <a:r>
              <a:rPr sz="1800">
                <a:solidFill>
                  <a:srgbClr val="376092"/>
                </a:solidFill>
              </a:rPr>
              <a:t/>
            </a:r>
            <a:br>
              <a:rPr sz="1800">
                <a:solidFill>
                  <a:srgbClr val="376092"/>
                </a:solidFill>
              </a:rPr>
            </a:br>
            <a:r>
              <a:rPr altLang="ko-KR" sz="1600">
                <a:solidFill>
                  <a:srgbClr val="376092"/>
                </a:solidFill>
              </a:rPr>
              <a:t>Цель 7 - Развитие региональной авиации</a:t>
            </a:r>
            <a:r>
              <a:rPr sz="1800">
                <a:solidFill>
                  <a:srgbClr val="376092"/>
                </a:solidFill>
              </a:rPr>
              <a:t/>
            </a:r>
            <a:br>
              <a:rPr sz="1800">
                <a:solidFill>
                  <a:srgbClr val="376092"/>
                </a:solidFill>
              </a:rPr>
            </a:br>
            <a:r>
              <a:rPr sz="1800">
                <a:solidFill>
                  <a:srgbClr val="376092"/>
                </a:solidFill>
              </a:rPr>
              <a:t> 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98681" y="980728"/>
            <a:ext cx="8424936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целей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–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Российской Федерации Окулов В.М.,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Росавиации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Нерадько А.В.</a:t>
            </a:r>
          </a:p>
        </p:txBody>
      </p:sp>
      <p:graphicFrame>
        <p:nvGraphicFramePr>
          <p:cNvPr id="10" name="Схема 9"/>
          <p:cNvGraphicFramePr/>
          <p:nvPr/>
        </p:nvGraphicFramePr>
        <p:xfrm>
          <a:off x="611560" y="1484784"/>
          <a:ext cx="6624736" cy="123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Схема 10"/>
          <p:cNvGraphicFramePr/>
          <p:nvPr/>
        </p:nvGraphicFramePr>
        <p:xfrm>
          <a:off x="291432" y="2528900"/>
          <a:ext cx="6944864" cy="90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7540470" y="1772816"/>
            <a:ext cx="1368152" cy="72008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 </a:t>
            </a:r>
          </a:p>
        </p:txBody>
      </p:sp>
      <p:sp>
        <p:nvSpPr>
          <p:cNvPr id="12" name="Овал 11"/>
          <p:cNvSpPr/>
          <p:nvPr/>
        </p:nvSpPr>
        <p:spPr>
          <a:xfrm>
            <a:off x="7555465" y="2564905"/>
            <a:ext cx="1368152" cy="86409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9,1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685" name="TextBox 3"/>
          <p:cNvSpPr txBox="1">
            <a:spLocks noChangeArrowheads="1"/>
          </p:cNvSpPr>
          <p:nvPr/>
        </p:nvSpPr>
        <p:spPr bwMode="auto">
          <a:xfrm>
            <a:off x="301625" y="3644900"/>
            <a:ext cx="8632825" cy="19383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1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200">
                <a:latin typeface="Tahoma" pitchFamily="34" charset="0"/>
                <a:cs typeface="Tahoma" pitchFamily="34" charset="0"/>
              </a:rPr>
              <a:t>развитие и совершенствование механизмов субсидирования региональных и межрегиональных перевозок;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ru-RU" sz="1200">
                <a:latin typeface="Tahoma" pitchFamily="34" charset="0"/>
                <a:cs typeface="Tahoma" pitchFamily="34" charset="0"/>
              </a:rPr>
              <a:t>субсидирование обновления и расширения парка воздушных судов;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200">
                <a:latin typeface="Tahoma" pitchFamily="34" charset="0"/>
                <a:cs typeface="Tahoma" pitchFamily="34" charset="0"/>
              </a:rPr>
              <a:t>поддержка региональных аэропортов посредством их включения в федеральные казенные предприятия и оптимизация административно-управленческих расходов за счет объединения ФКП (на первом этапе – по федеральным округам);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200">
                <a:latin typeface="Tahoma" pitchFamily="34" charset="0"/>
                <a:cs typeface="Tahoma" pitchFamily="34" charset="0"/>
              </a:rPr>
              <a:t>упрощение процедуры сертификации региональных аэропортов с низкой интенсивностью полетов и обеспечение возможности привлечения аэропортами сил и средств муниципальных образований для обслуживания рейсов;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ru-RU" sz="1200">
                <a:latin typeface="Tahoma" pitchFamily="34" charset="0"/>
                <a:cs typeface="Tahoma" pitchFamily="34" charset="0"/>
              </a:rPr>
              <a:t>создание условий для развития конкуренции в сфере наземного обслуживания;</a:t>
            </a:r>
          </a:p>
          <a:p>
            <a:pPr algn="just">
              <a:buFont typeface="Wingdings" pitchFamily="2" charset="2"/>
              <a:buChar char="Ø"/>
            </a:pPr>
            <a:r>
              <a:rPr lang="ru-RU" sz="120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ru-RU" sz="1200">
                <a:latin typeface="Tahoma" pitchFamily="34" charset="0"/>
                <a:cs typeface="Tahoma" pitchFamily="34" charset="0"/>
              </a:rPr>
              <a:t>установление ставки арендной платы за землю вертодромов, посадочных площадок и объектов ЕС ОрВД с учетом интенсивности полетов и др.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05786" y="5548628"/>
            <a:ext cx="8657102" cy="101566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Объем внутренних межрегиональных перевозок  возрастет  в 2018 году в 1,65 раза к уровню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2012 года, количество региональных авиасвязей  возрастет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в 1,4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раза.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Достижение указанных целевых показателей обеспечивается реализацией мероприятий, предусмотренных «дорожной картой» развития региональных авиаперевозок, утвержденной поручением Правительства Российской Федерации от 29.11.2012  №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АД-П9-7212</a:t>
            </a:r>
            <a:endParaRPr lang="ru-RU" sz="1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Прямоугольник 7"/>
          <p:cNvSpPr>
            <a:spLocks noChangeArrowheads="1"/>
          </p:cNvSpPr>
          <p:nvPr/>
        </p:nvSpPr>
        <p:spPr bwMode="auto">
          <a:xfrm>
            <a:off x="2916238" y="115888"/>
            <a:ext cx="6227762" cy="831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ko-KR" sz="16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Цель 8 - Транспортное обеспечение крупных спортивно-массовых мероприятий международного уровня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51520" y="1038970"/>
            <a:ext cx="8352928" cy="1015663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цели: </a:t>
            </a:r>
          </a:p>
          <a:p>
            <a:pPr algn="ctr"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  Российской Федерации   Асаул Н.А.,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генеральный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директор  АНО  «Транспортная дирекция Олимпийских игр» Жуков А.В.,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Росморречфлота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 Давыденко А.А. , 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Росавиации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Нерадько А.В., </a:t>
            </a:r>
            <a:endParaRPr lang="ru-RU" sz="1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и.о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. руководителя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Росжелдора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Чепец В. Ю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., 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Росавтодора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 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Старовойт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Р.В.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235992" y="2204864"/>
          <a:ext cx="6768752" cy="648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244376" y="2924944"/>
          <a:ext cx="6624736" cy="726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51520" y="5307895"/>
            <a:ext cx="8352928" cy="138499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200" b="1" u="sng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Описание достигнутого результата в связи с наступлением ключевого события</a:t>
            </a:r>
          </a:p>
          <a:p>
            <a:pPr algn="just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В рамках подготовки к проведению Универсиады были введены в эксплуатацию 67 объектов транспортной инфраструктуры, из них 10 транспортных развязок, 20 объектов улично-дорожной сети, 4 станции метрополитена,  24 железнодорожные платформы, организована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интермодальная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перевозка пассажиров от международного аэропорта «Казань» до железнодорожного вокзала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                    г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. Казани, осуществлена реконструкция международного аэропорта «Казань», а также реализованы  мероприятия по транспортному обслуживанию гостей и участников Универсиады в  г. Казани  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7164288" y="2204864"/>
            <a:ext cx="1440160" cy="648072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Фактическая дата наступления</a:t>
            </a:r>
          </a:p>
        </p:txBody>
      </p:sp>
      <p:sp>
        <p:nvSpPr>
          <p:cNvPr id="12" name="Овал 11"/>
          <p:cNvSpPr/>
          <p:nvPr/>
        </p:nvSpPr>
        <p:spPr>
          <a:xfrm>
            <a:off x="7164288" y="2992677"/>
            <a:ext cx="1440160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июль</a:t>
            </a:r>
          </a:p>
          <a:p>
            <a:pPr algn="ctr"/>
            <a:r>
              <a:rPr lang="ru-RU" sz="12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2013 г.</a:t>
            </a:r>
          </a:p>
        </p:txBody>
      </p:sp>
      <p:graphicFrame>
        <p:nvGraphicFramePr>
          <p:cNvPr id="14" name="Схема 13"/>
          <p:cNvGraphicFramePr/>
          <p:nvPr/>
        </p:nvGraphicFramePr>
        <p:xfrm>
          <a:off x="251520" y="3696485"/>
          <a:ext cx="6624736" cy="726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15" name="Схема 14"/>
          <p:cNvGraphicFramePr/>
          <p:nvPr/>
        </p:nvGraphicFramePr>
        <p:xfrm>
          <a:off x="268040" y="4509120"/>
          <a:ext cx="6624736" cy="7269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0813" y="-100013"/>
            <a:ext cx="6453187" cy="1025526"/>
          </a:xfrm>
        </p:spPr>
        <p:txBody>
          <a:bodyPr>
            <a:noAutofit/>
          </a:bodyPr>
          <a:lstStyle/>
          <a:p>
            <a:pPr eaLnBrk="1" hangingPunct="1"/>
            <a:r>
              <a:rPr sz="2200">
                <a:solidFill>
                  <a:srgbClr val="3C578C"/>
                </a:solidFill>
              </a:rPr>
              <a:t/>
            </a:r>
            <a:br>
              <a:rPr sz="2200">
                <a:solidFill>
                  <a:srgbClr val="3C578C"/>
                </a:solidFill>
              </a:rPr>
            </a:br>
            <a:r>
              <a:rPr sz="1600">
                <a:solidFill>
                  <a:srgbClr val="376092"/>
                </a:solidFill>
              </a:rPr>
              <a:t>Цель 9 - Повышение заработной платы педагогических работников общего, среднего профессионального и высшего образования, научных сотрудников, врачей и </a:t>
            </a:r>
            <a:br>
              <a:rPr sz="1600">
                <a:solidFill>
                  <a:srgbClr val="376092"/>
                </a:solidFill>
              </a:rPr>
            </a:br>
            <a:r>
              <a:rPr sz="1600">
                <a:solidFill>
                  <a:srgbClr val="376092"/>
                </a:solidFill>
              </a:rPr>
              <a:t>работников культуры</a:t>
            </a:r>
          </a:p>
        </p:txBody>
      </p:sp>
      <p:grpSp>
        <p:nvGrpSpPr>
          <p:cNvPr id="32770" name="Группа 6"/>
          <p:cNvGrpSpPr>
            <a:grpSpLocks/>
          </p:cNvGrpSpPr>
          <p:nvPr/>
        </p:nvGrpSpPr>
        <p:grpSpPr bwMode="auto">
          <a:xfrm>
            <a:off x="207963" y="3346450"/>
            <a:ext cx="7281862" cy="2128838"/>
            <a:chOff x="755576" y="2855180"/>
            <a:chExt cx="6333523" cy="3434030"/>
          </a:xfrm>
        </p:grpSpPr>
        <p:sp>
          <p:nvSpPr>
            <p:cNvPr id="8" name="Полилиния 7"/>
            <p:cNvSpPr/>
            <p:nvPr/>
          </p:nvSpPr>
          <p:spPr>
            <a:xfrm>
              <a:off x="755576" y="2855181"/>
              <a:ext cx="3330457" cy="990480"/>
            </a:xfrm>
            <a:custGeom>
              <a:avLst/>
              <a:gdLst>
                <a:gd name="connsiteX0" fmla="*/ 0 w 3330458"/>
                <a:gd name="connsiteY0" fmla="*/ 0 h 990479"/>
                <a:gd name="connsiteX1" fmla="*/ 2835219 w 3330458"/>
                <a:gd name="connsiteY1" fmla="*/ 0 h 990479"/>
                <a:gd name="connsiteX2" fmla="*/ 3330458 w 3330458"/>
                <a:gd name="connsiteY2" fmla="*/ 495240 h 990479"/>
                <a:gd name="connsiteX3" fmla="*/ 2835219 w 3330458"/>
                <a:gd name="connsiteY3" fmla="*/ 990479 h 990479"/>
                <a:gd name="connsiteX4" fmla="*/ 0 w 3330458"/>
                <a:gd name="connsiteY4" fmla="*/ 990479 h 990479"/>
                <a:gd name="connsiteX5" fmla="*/ 495240 w 3330458"/>
                <a:gd name="connsiteY5" fmla="*/ 495240 h 990479"/>
                <a:gd name="connsiteX6" fmla="*/ 0 w 3330458"/>
                <a:gd name="connsiteY6" fmla="*/ 0 h 9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0458" h="990479">
                  <a:moveTo>
                    <a:pt x="0" y="0"/>
                  </a:moveTo>
                  <a:lnTo>
                    <a:pt x="2835219" y="0"/>
                  </a:lnTo>
                  <a:lnTo>
                    <a:pt x="3330458" y="495240"/>
                  </a:lnTo>
                  <a:lnTo>
                    <a:pt x="2835219" y="990479"/>
                  </a:lnTo>
                  <a:lnTo>
                    <a:pt x="0" y="990479"/>
                  </a:lnTo>
                  <a:lnTo>
                    <a:pt x="495240" y="495240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07940" tIns="6350" rIns="495239" bIns="6350" anchor="ctr"/>
            <a:lstStyle/>
            <a:p>
              <a:pPr algn="ctr" defTabSz="400050">
                <a:lnSpc>
                  <a:spcPct val="90000"/>
                </a:lnSpc>
              </a:pPr>
              <a:r>
                <a:rPr lang="ru-RU" sz="800" b="1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Целевое соотношение средней  заработной платы работников учреждений культуры к средней заработной плате в соответствующем регионе достигнуто, %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3815697" y="2855180"/>
              <a:ext cx="1746306" cy="976562"/>
            </a:xfrm>
            <a:custGeom>
              <a:avLst/>
              <a:gdLst>
                <a:gd name="connsiteX0" fmla="*/ 0 w 1746306"/>
                <a:gd name="connsiteY0" fmla="*/ 0 h 976562"/>
                <a:gd name="connsiteX1" fmla="*/ 1258025 w 1746306"/>
                <a:gd name="connsiteY1" fmla="*/ 0 h 976562"/>
                <a:gd name="connsiteX2" fmla="*/ 1746306 w 1746306"/>
                <a:gd name="connsiteY2" fmla="*/ 488281 h 976562"/>
                <a:gd name="connsiteX3" fmla="*/ 1258025 w 1746306"/>
                <a:gd name="connsiteY3" fmla="*/ 976562 h 976562"/>
                <a:gd name="connsiteX4" fmla="*/ 0 w 1746306"/>
                <a:gd name="connsiteY4" fmla="*/ 976562 h 976562"/>
                <a:gd name="connsiteX5" fmla="*/ 488281 w 1746306"/>
                <a:gd name="connsiteY5" fmla="*/ 488281 h 976562"/>
                <a:gd name="connsiteX6" fmla="*/ 0 w 1746306"/>
                <a:gd name="connsiteY6" fmla="*/ 0 h 976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6306" h="976562">
                  <a:moveTo>
                    <a:pt x="0" y="0"/>
                  </a:moveTo>
                  <a:lnTo>
                    <a:pt x="1258025" y="0"/>
                  </a:lnTo>
                  <a:lnTo>
                    <a:pt x="1746306" y="488281"/>
                  </a:lnTo>
                  <a:lnTo>
                    <a:pt x="1258025" y="976562"/>
                  </a:lnTo>
                  <a:lnTo>
                    <a:pt x="0" y="976562"/>
                  </a:lnTo>
                  <a:lnTo>
                    <a:pt x="488281" y="488281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70831" tIns="41275" rIns="488281" bIns="41275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56,1</a:t>
              </a:r>
              <a:endParaRPr lang="ru-RU" sz="1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5317521" y="2855180"/>
              <a:ext cx="1746306" cy="976562"/>
            </a:xfrm>
            <a:custGeom>
              <a:avLst/>
              <a:gdLst>
                <a:gd name="connsiteX0" fmla="*/ 0 w 1746306"/>
                <a:gd name="connsiteY0" fmla="*/ 0 h 976562"/>
                <a:gd name="connsiteX1" fmla="*/ 1258025 w 1746306"/>
                <a:gd name="connsiteY1" fmla="*/ 0 h 976562"/>
                <a:gd name="connsiteX2" fmla="*/ 1746306 w 1746306"/>
                <a:gd name="connsiteY2" fmla="*/ 488281 h 976562"/>
                <a:gd name="connsiteX3" fmla="*/ 1258025 w 1746306"/>
                <a:gd name="connsiteY3" fmla="*/ 976562 h 976562"/>
                <a:gd name="connsiteX4" fmla="*/ 0 w 1746306"/>
                <a:gd name="connsiteY4" fmla="*/ 976562 h 976562"/>
                <a:gd name="connsiteX5" fmla="*/ 488281 w 1746306"/>
                <a:gd name="connsiteY5" fmla="*/ 488281 h 976562"/>
                <a:gd name="connsiteX6" fmla="*/ 0 w 1746306"/>
                <a:gd name="connsiteY6" fmla="*/ 0 h 976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6306" h="976562">
                  <a:moveTo>
                    <a:pt x="0" y="0"/>
                  </a:moveTo>
                  <a:lnTo>
                    <a:pt x="1258025" y="0"/>
                  </a:lnTo>
                  <a:lnTo>
                    <a:pt x="1746306" y="488281"/>
                  </a:lnTo>
                  <a:lnTo>
                    <a:pt x="1258025" y="976562"/>
                  </a:lnTo>
                  <a:lnTo>
                    <a:pt x="0" y="976562"/>
                  </a:lnTo>
                  <a:lnTo>
                    <a:pt x="488281" y="488281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70831" tIns="41275" rIns="488281" bIns="41275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IV </a:t>
              </a: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кв. </a:t>
              </a:r>
            </a:p>
            <a:p>
              <a:pPr algn="ctr" defTabSz="2889250">
                <a:lnSpc>
                  <a:spcPct val="90000"/>
                </a:lnSpc>
                <a:spcAft>
                  <a:spcPct val="35000"/>
                </a:spcAft>
              </a:pP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5</a:t>
              </a:r>
              <a:r>
                <a:rPr lang="en-US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6</a:t>
              </a: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,1</a:t>
              </a: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758756" y="3962602"/>
              <a:ext cx="3275313" cy="1102832"/>
            </a:xfrm>
            <a:custGeom>
              <a:avLst/>
              <a:gdLst>
                <a:gd name="connsiteX0" fmla="*/ 0 w 3275313"/>
                <a:gd name="connsiteY0" fmla="*/ 0 h 1102832"/>
                <a:gd name="connsiteX1" fmla="*/ 2723897 w 3275313"/>
                <a:gd name="connsiteY1" fmla="*/ 0 h 1102832"/>
                <a:gd name="connsiteX2" fmla="*/ 3275313 w 3275313"/>
                <a:gd name="connsiteY2" fmla="*/ 551416 h 1102832"/>
                <a:gd name="connsiteX3" fmla="*/ 2723897 w 3275313"/>
                <a:gd name="connsiteY3" fmla="*/ 1102832 h 1102832"/>
                <a:gd name="connsiteX4" fmla="*/ 0 w 3275313"/>
                <a:gd name="connsiteY4" fmla="*/ 1102832 h 1102832"/>
                <a:gd name="connsiteX5" fmla="*/ 551416 w 3275313"/>
                <a:gd name="connsiteY5" fmla="*/ 551416 h 1102832"/>
                <a:gd name="connsiteX6" fmla="*/ 0 w 3275313"/>
                <a:gd name="connsiteY6" fmla="*/ 0 h 1102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275313" h="1102832">
                  <a:moveTo>
                    <a:pt x="0" y="0"/>
                  </a:moveTo>
                  <a:lnTo>
                    <a:pt x="2723897" y="0"/>
                  </a:lnTo>
                  <a:lnTo>
                    <a:pt x="3275313" y="551416"/>
                  </a:lnTo>
                  <a:lnTo>
                    <a:pt x="2723897" y="1102832"/>
                  </a:lnTo>
                  <a:lnTo>
                    <a:pt x="0" y="1102832"/>
                  </a:lnTo>
                  <a:lnTo>
                    <a:pt x="551416" y="551416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64116" tIns="6350" rIns="551416" bIns="6350" anchor="ctr"/>
            <a:lstStyle/>
            <a:p>
              <a:pPr algn="ctr" defTabSz="400050">
                <a:lnSpc>
                  <a:spcPct val="90000"/>
                </a:lnSpc>
              </a:pPr>
              <a:r>
                <a:rPr lang="ru-RU" sz="800" b="1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Целевое соотношение средней  заработной платы преподавателей и научных сотрудников образовательных  учреждений высшего профессионального образования до 200% от  средней заработной платы в </a:t>
              </a:r>
            </a:p>
            <a:p>
              <a:pPr algn="ctr" defTabSz="400050">
                <a:lnSpc>
                  <a:spcPct val="90000"/>
                </a:lnSpc>
              </a:pPr>
              <a:r>
                <a:rPr lang="ru-RU" sz="800" b="1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соответствующем регионе достигнуто, %</a:t>
              </a: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3722953" y="3973091"/>
              <a:ext cx="1826723" cy="1114988"/>
            </a:xfrm>
            <a:custGeom>
              <a:avLst/>
              <a:gdLst>
                <a:gd name="connsiteX0" fmla="*/ 0 w 1826723"/>
                <a:gd name="connsiteY0" fmla="*/ 0 h 1114988"/>
                <a:gd name="connsiteX1" fmla="*/ 1269229 w 1826723"/>
                <a:gd name="connsiteY1" fmla="*/ 0 h 1114988"/>
                <a:gd name="connsiteX2" fmla="*/ 1826723 w 1826723"/>
                <a:gd name="connsiteY2" fmla="*/ 557494 h 1114988"/>
                <a:gd name="connsiteX3" fmla="*/ 1269229 w 1826723"/>
                <a:gd name="connsiteY3" fmla="*/ 1114988 h 1114988"/>
                <a:gd name="connsiteX4" fmla="*/ 0 w 1826723"/>
                <a:gd name="connsiteY4" fmla="*/ 1114988 h 1114988"/>
                <a:gd name="connsiteX5" fmla="*/ 557494 w 1826723"/>
                <a:gd name="connsiteY5" fmla="*/ 557494 h 1114988"/>
                <a:gd name="connsiteX6" fmla="*/ 0 w 1826723"/>
                <a:gd name="connsiteY6" fmla="*/ 0 h 1114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26723" h="1114988">
                  <a:moveTo>
                    <a:pt x="0" y="0"/>
                  </a:moveTo>
                  <a:lnTo>
                    <a:pt x="1269229" y="0"/>
                  </a:lnTo>
                  <a:lnTo>
                    <a:pt x="1826723" y="557494"/>
                  </a:lnTo>
                  <a:lnTo>
                    <a:pt x="1269229" y="1114988"/>
                  </a:lnTo>
                  <a:lnTo>
                    <a:pt x="0" y="1114988"/>
                  </a:lnTo>
                  <a:lnTo>
                    <a:pt x="557494" y="557494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44" tIns="41275" rIns="557494" bIns="41275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110,0</a:t>
              </a:r>
              <a:endParaRPr lang="ru-RU" sz="1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5342793" y="3956524"/>
              <a:ext cx="1746306" cy="1114988"/>
            </a:xfrm>
            <a:custGeom>
              <a:avLst/>
              <a:gdLst>
                <a:gd name="connsiteX0" fmla="*/ 0 w 1746306"/>
                <a:gd name="connsiteY0" fmla="*/ 0 h 1114988"/>
                <a:gd name="connsiteX1" fmla="*/ 1188812 w 1746306"/>
                <a:gd name="connsiteY1" fmla="*/ 0 h 1114988"/>
                <a:gd name="connsiteX2" fmla="*/ 1746306 w 1746306"/>
                <a:gd name="connsiteY2" fmla="*/ 557494 h 1114988"/>
                <a:gd name="connsiteX3" fmla="*/ 1188812 w 1746306"/>
                <a:gd name="connsiteY3" fmla="*/ 1114988 h 1114988"/>
                <a:gd name="connsiteX4" fmla="*/ 0 w 1746306"/>
                <a:gd name="connsiteY4" fmla="*/ 1114988 h 1114988"/>
                <a:gd name="connsiteX5" fmla="*/ 557494 w 1746306"/>
                <a:gd name="connsiteY5" fmla="*/ 557494 h 1114988"/>
                <a:gd name="connsiteX6" fmla="*/ 0 w 1746306"/>
                <a:gd name="connsiteY6" fmla="*/ 0 h 1114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6306" h="1114988">
                  <a:moveTo>
                    <a:pt x="0" y="0"/>
                  </a:moveTo>
                  <a:lnTo>
                    <a:pt x="1188812" y="0"/>
                  </a:lnTo>
                  <a:lnTo>
                    <a:pt x="1746306" y="557494"/>
                  </a:lnTo>
                  <a:lnTo>
                    <a:pt x="1188812" y="1114988"/>
                  </a:lnTo>
                  <a:lnTo>
                    <a:pt x="0" y="1114988"/>
                  </a:lnTo>
                  <a:lnTo>
                    <a:pt x="557494" y="557494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44" tIns="41275" rIns="557494" bIns="41275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IV </a:t>
              </a: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кв. 110,0</a:t>
              </a: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768457" y="5236520"/>
              <a:ext cx="3395598" cy="1052690"/>
            </a:xfrm>
            <a:custGeom>
              <a:avLst/>
              <a:gdLst>
                <a:gd name="connsiteX0" fmla="*/ 0 w 3395598"/>
                <a:gd name="connsiteY0" fmla="*/ 0 h 1052690"/>
                <a:gd name="connsiteX1" fmla="*/ 2869253 w 3395598"/>
                <a:gd name="connsiteY1" fmla="*/ 0 h 1052690"/>
                <a:gd name="connsiteX2" fmla="*/ 3395598 w 3395598"/>
                <a:gd name="connsiteY2" fmla="*/ 526345 h 1052690"/>
                <a:gd name="connsiteX3" fmla="*/ 2869253 w 3395598"/>
                <a:gd name="connsiteY3" fmla="*/ 1052690 h 1052690"/>
                <a:gd name="connsiteX4" fmla="*/ 0 w 3395598"/>
                <a:gd name="connsiteY4" fmla="*/ 1052690 h 1052690"/>
                <a:gd name="connsiteX5" fmla="*/ 526345 w 3395598"/>
                <a:gd name="connsiteY5" fmla="*/ 526345 h 1052690"/>
                <a:gd name="connsiteX6" fmla="*/ 0 w 3395598"/>
                <a:gd name="connsiteY6" fmla="*/ 0 h 1052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95598" h="1052690">
                  <a:moveTo>
                    <a:pt x="0" y="0"/>
                  </a:moveTo>
                  <a:lnTo>
                    <a:pt x="2869253" y="0"/>
                  </a:lnTo>
                  <a:lnTo>
                    <a:pt x="3395598" y="526345"/>
                  </a:lnTo>
                  <a:lnTo>
                    <a:pt x="2869253" y="1052690"/>
                  </a:lnTo>
                  <a:lnTo>
                    <a:pt x="0" y="1052690"/>
                  </a:lnTo>
                  <a:lnTo>
                    <a:pt x="526345" y="526345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39045" tIns="6350" rIns="526345" bIns="6350" anchor="ctr"/>
            <a:lstStyle/>
            <a:p>
              <a:pPr algn="ctr" defTabSz="400050">
                <a:lnSpc>
                  <a:spcPct val="90000"/>
                </a:lnSpc>
              </a:pPr>
              <a:r>
                <a:rPr lang="ru-RU" sz="800" b="1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Целевое соотношение средней  заработной платы врачей учреждений здравоохранения</a:t>
              </a:r>
            </a:p>
            <a:p>
              <a:pPr algn="ctr" defTabSz="400050">
                <a:lnSpc>
                  <a:spcPct val="90000"/>
                </a:lnSpc>
              </a:pPr>
              <a:r>
                <a:rPr lang="ru-RU" sz="800" b="1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до 200% от  средней заработной платы в </a:t>
              </a:r>
            </a:p>
            <a:p>
              <a:pPr algn="ctr" defTabSz="400050">
                <a:lnSpc>
                  <a:spcPct val="90000"/>
                </a:lnSpc>
              </a:pPr>
              <a:r>
                <a:rPr lang="ru-RU" sz="800" b="1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соответствующем регионе достигнуто, %</a:t>
              </a:r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3830351" y="5236520"/>
              <a:ext cx="1668840" cy="1006947"/>
            </a:xfrm>
            <a:custGeom>
              <a:avLst/>
              <a:gdLst>
                <a:gd name="connsiteX0" fmla="*/ 0 w 1668840"/>
                <a:gd name="connsiteY0" fmla="*/ 0 h 1006948"/>
                <a:gd name="connsiteX1" fmla="*/ 1165366 w 1668840"/>
                <a:gd name="connsiteY1" fmla="*/ 0 h 1006948"/>
                <a:gd name="connsiteX2" fmla="*/ 1668840 w 1668840"/>
                <a:gd name="connsiteY2" fmla="*/ 503474 h 1006948"/>
                <a:gd name="connsiteX3" fmla="*/ 1165366 w 1668840"/>
                <a:gd name="connsiteY3" fmla="*/ 1006948 h 1006948"/>
                <a:gd name="connsiteX4" fmla="*/ 0 w 1668840"/>
                <a:gd name="connsiteY4" fmla="*/ 1006948 h 1006948"/>
                <a:gd name="connsiteX5" fmla="*/ 503474 w 1668840"/>
                <a:gd name="connsiteY5" fmla="*/ 503474 h 1006948"/>
                <a:gd name="connsiteX6" fmla="*/ 0 w 1668840"/>
                <a:gd name="connsiteY6" fmla="*/ 0 h 100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68840" h="1006948">
                  <a:moveTo>
                    <a:pt x="0" y="0"/>
                  </a:moveTo>
                  <a:lnTo>
                    <a:pt x="1165366" y="0"/>
                  </a:lnTo>
                  <a:lnTo>
                    <a:pt x="1668840" y="503474"/>
                  </a:lnTo>
                  <a:lnTo>
                    <a:pt x="1165366" y="1006948"/>
                  </a:lnTo>
                  <a:lnTo>
                    <a:pt x="0" y="1006948"/>
                  </a:lnTo>
                  <a:lnTo>
                    <a:pt x="503474" y="503474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86024" tIns="41275" rIns="503474" bIns="41275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129,7</a:t>
              </a:r>
              <a:endParaRPr lang="ru-RU" sz="1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0" name="Полилиния 19"/>
            <p:cNvSpPr/>
            <p:nvPr/>
          </p:nvSpPr>
          <p:spPr>
            <a:xfrm>
              <a:off x="5305194" y="5212207"/>
              <a:ext cx="1746306" cy="1006948"/>
            </a:xfrm>
            <a:custGeom>
              <a:avLst/>
              <a:gdLst>
                <a:gd name="connsiteX0" fmla="*/ 0 w 1746306"/>
                <a:gd name="connsiteY0" fmla="*/ 0 h 1006948"/>
                <a:gd name="connsiteX1" fmla="*/ 1242832 w 1746306"/>
                <a:gd name="connsiteY1" fmla="*/ 0 h 1006948"/>
                <a:gd name="connsiteX2" fmla="*/ 1746306 w 1746306"/>
                <a:gd name="connsiteY2" fmla="*/ 503474 h 1006948"/>
                <a:gd name="connsiteX3" fmla="*/ 1242832 w 1746306"/>
                <a:gd name="connsiteY3" fmla="*/ 1006948 h 1006948"/>
                <a:gd name="connsiteX4" fmla="*/ 0 w 1746306"/>
                <a:gd name="connsiteY4" fmla="*/ 1006948 h 1006948"/>
                <a:gd name="connsiteX5" fmla="*/ 503474 w 1746306"/>
                <a:gd name="connsiteY5" fmla="*/ 503474 h 1006948"/>
                <a:gd name="connsiteX6" fmla="*/ 0 w 1746306"/>
                <a:gd name="connsiteY6" fmla="*/ 0 h 1006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6306" h="1006948">
                  <a:moveTo>
                    <a:pt x="0" y="0"/>
                  </a:moveTo>
                  <a:lnTo>
                    <a:pt x="1242832" y="0"/>
                  </a:lnTo>
                  <a:lnTo>
                    <a:pt x="1746306" y="503474"/>
                  </a:lnTo>
                  <a:lnTo>
                    <a:pt x="1242832" y="1006948"/>
                  </a:lnTo>
                  <a:lnTo>
                    <a:pt x="0" y="1006948"/>
                  </a:lnTo>
                  <a:lnTo>
                    <a:pt x="503474" y="503474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86024" tIns="41275" rIns="503474" bIns="41275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IV </a:t>
              </a: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кв. </a:t>
              </a:r>
            </a:p>
            <a:p>
              <a:pPr algn="ctr" defTabSz="2889250">
                <a:lnSpc>
                  <a:spcPct val="90000"/>
                </a:lnSpc>
                <a:spcAft>
                  <a:spcPct val="35000"/>
                </a:spcAft>
              </a:pP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129,7</a:t>
              </a:r>
            </a:p>
          </p:txBody>
        </p:sp>
      </p:grpSp>
      <p:graphicFrame>
        <p:nvGraphicFramePr>
          <p:cNvPr id="13" name="Схема 12"/>
          <p:cNvGraphicFramePr/>
          <p:nvPr/>
        </p:nvGraphicFramePr>
        <p:xfrm>
          <a:off x="188295" y="2035737"/>
          <a:ext cx="7230880" cy="546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Овал 2"/>
          <p:cNvSpPr/>
          <p:nvPr/>
        </p:nvSpPr>
        <p:spPr>
          <a:xfrm>
            <a:off x="7645883" y="2725919"/>
            <a:ext cx="1368152" cy="565233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100,0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638611" y="2035737"/>
            <a:ext cx="1368152" cy="626285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 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11411" y="1124744"/>
            <a:ext cx="8712968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цели – </a:t>
            </a:r>
          </a:p>
          <a:p>
            <a:pPr algn="ctr"/>
            <a:r>
              <a:rPr lang="ru-RU" sz="1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статс - секретарь - заместитель Министра транспорта Российской Федерации Аристов С.А., </a:t>
            </a:r>
          </a:p>
          <a:p>
            <a:pPr algn="ctr"/>
            <a:r>
              <a:rPr lang="ru-RU" sz="1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Росавиации Нерадько А.В., руководитель Росморречфлота  Давыденко А.А.,</a:t>
            </a:r>
          </a:p>
          <a:p>
            <a:pPr algn="ctr"/>
            <a:r>
              <a:rPr lang="ru-RU" sz="12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и.о. руководителя Росжелдора Чепец В.Ю.</a:t>
            </a:r>
          </a:p>
        </p:txBody>
      </p:sp>
      <p:grpSp>
        <p:nvGrpSpPr>
          <p:cNvPr id="32781" name="Группа 20"/>
          <p:cNvGrpSpPr>
            <a:grpSpLocks/>
          </p:cNvGrpSpPr>
          <p:nvPr/>
        </p:nvGrpSpPr>
        <p:grpSpPr bwMode="auto">
          <a:xfrm>
            <a:off x="152400" y="2640013"/>
            <a:ext cx="7280275" cy="660400"/>
            <a:chOff x="755576" y="2855180"/>
            <a:chExt cx="6308251" cy="990478"/>
          </a:xfrm>
        </p:grpSpPr>
        <p:sp>
          <p:nvSpPr>
            <p:cNvPr id="22" name="Полилиния 21"/>
            <p:cNvSpPr/>
            <p:nvPr/>
          </p:nvSpPr>
          <p:spPr>
            <a:xfrm>
              <a:off x="755576" y="2855180"/>
              <a:ext cx="3330458" cy="990478"/>
            </a:xfrm>
            <a:custGeom>
              <a:avLst/>
              <a:gdLst>
                <a:gd name="connsiteX0" fmla="*/ 0 w 3330458"/>
                <a:gd name="connsiteY0" fmla="*/ 0 h 990479"/>
                <a:gd name="connsiteX1" fmla="*/ 2835219 w 3330458"/>
                <a:gd name="connsiteY1" fmla="*/ 0 h 990479"/>
                <a:gd name="connsiteX2" fmla="*/ 3330458 w 3330458"/>
                <a:gd name="connsiteY2" fmla="*/ 495240 h 990479"/>
                <a:gd name="connsiteX3" fmla="*/ 2835219 w 3330458"/>
                <a:gd name="connsiteY3" fmla="*/ 990479 h 990479"/>
                <a:gd name="connsiteX4" fmla="*/ 0 w 3330458"/>
                <a:gd name="connsiteY4" fmla="*/ 990479 h 990479"/>
                <a:gd name="connsiteX5" fmla="*/ 495240 w 3330458"/>
                <a:gd name="connsiteY5" fmla="*/ 495240 h 990479"/>
                <a:gd name="connsiteX6" fmla="*/ 0 w 3330458"/>
                <a:gd name="connsiteY6" fmla="*/ 0 h 99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330458" h="990479">
                  <a:moveTo>
                    <a:pt x="0" y="0"/>
                  </a:moveTo>
                  <a:lnTo>
                    <a:pt x="2835219" y="0"/>
                  </a:lnTo>
                  <a:lnTo>
                    <a:pt x="3330458" y="495240"/>
                  </a:lnTo>
                  <a:lnTo>
                    <a:pt x="2835219" y="990479"/>
                  </a:lnTo>
                  <a:lnTo>
                    <a:pt x="0" y="990479"/>
                  </a:lnTo>
                  <a:lnTo>
                    <a:pt x="495240" y="495240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507940" tIns="6350" rIns="495239" bIns="6350" anchor="ctr"/>
            <a:lstStyle/>
            <a:p>
              <a:pPr algn="ctr" defTabSz="400050">
                <a:lnSpc>
                  <a:spcPct val="90000"/>
                </a:lnSpc>
              </a:pPr>
              <a:r>
                <a:rPr lang="ru-RU" sz="800" b="1">
                  <a:solidFill>
                    <a:srgbClr val="FFFFFF"/>
                  </a:solidFill>
                  <a:latin typeface="Tahoma" pitchFamily="34" charset="0"/>
                  <a:cs typeface="Tahoma" pitchFamily="34" charset="0"/>
                </a:rPr>
                <a:t>Целевое соотношение средней  заработной платы педагогических работников среднего профессионального образования к средней заработной плате в соответствующем регионе достигнуто, % </a:t>
              </a: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3815697" y="2855180"/>
              <a:ext cx="1746306" cy="976562"/>
            </a:xfrm>
            <a:custGeom>
              <a:avLst/>
              <a:gdLst>
                <a:gd name="connsiteX0" fmla="*/ 0 w 1746306"/>
                <a:gd name="connsiteY0" fmla="*/ 0 h 976562"/>
                <a:gd name="connsiteX1" fmla="*/ 1258025 w 1746306"/>
                <a:gd name="connsiteY1" fmla="*/ 0 h 976562"/>
                <a:gd name="connsiteX2" fmla="*/ 1746306 w 1746306"/>
                <a:gd name="connsiteY2" fmla="*/ 488281 h 976562"/>
                <a:gd name="connsiteX3" fmla="*/ 1258025 w 1746306"/>
                <a:gd name="connsiteY3" fmla="*/ 976562 h 976562"/>
                <a:gd name="connsiteX4" fmla="*/ 0 w 1746306"/>
                <a:gd name="connsiteY4" fmla="*/ 976562 h 976562"/>
                <a:gd name="connsiteX5" fmla="*/ 488281 w 1746306"/>
                <a:gd name="connsiteY5" fmla="*/ 488281 h 976562"/>
                <a:gd name="connsiteX6" fmla="*/ 0 w 1746306"/>
                <a:gd name="connsiteY6" fmla="*/ 0 h 976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6306" h="976562">
                  <a:moveTo>
                    <a:pt x="0" y="0"/>
                  </a:moveTo>
                  <a:lnTo>
                    <a:pt x="1258025" y="0"/>
                  </a:lnTo>
                  <a:lnTo>
                    <a:pt x="1746306" y="488281"/>
                  </a:lnTo>
                  <a:lnTo>
                    <a:pt x="1258025" y="976562"/>
                  </a:lnTo>
                  <a:lnTo>
                    <a:pt x="0" y="976562"/>
                  </a:lnTo>
                  <a:lnTo>
                    <a:pt x="488281" y="488281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70831" tIns="41275" rIns="488281" bIns="41275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75,0</a:t>
              </a:r>
              <a:endParaRPr lang="ru-RU" sz="1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5317521" y="2855180"/>
              <a:ext cx="1746306" cy="976562"/>
            </a:xfrm>
            <a:custGeom>
              <a:avLst/>
              <a:gdLst>
                <a:gd name="connsiteX0" fmla="*/ 0 w 1746306"/>
                <a:gd name="connsiteY0" fmla="*/ 0 h 976562"/>
                <a:gd name="connsiteX1" fmla="*/ 1258025 w 1746306"/>
                <a:gd name="connsiteY1" fmla="*/ 0 h 976562"/>
                <a:gd name="connsiteX2" fmla="*/ 1746306 w 1746306"/>
                <a:gd name="connsiteY2" fmla="*/ 488281 h 976562"/>
                <a:gd name="connsiteX3" fmla="*/ 1258025 w 1746306"/>
                <a:gd name="connsiteY3" fmla="*/ 976562 h 976562"/>
                <a:gd name="connsiteX4" fmla="*/ 0 w 1746306"/>
                <a:gd name="connsiteY4" fmla="*/ 976562 h 976562"/>
                <a:gd name="connsiteX5" fmla="*/ 488281 w 1746306"/>
                <a:gd name="connsiteY5" fmla="*/ 488281 h 976562"/>
                <a:gd name="connsiteX6" fmla="*/ 0 w 1746306"/>
                <a:gd name="connsiteY6" fmla="*/ 0 h 976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46306" h="976562">
                  <a:moveTo>
                    <a:pt x="0" y="0"/>
                  </a:moveTo>
                  <a:lnTo>
                    <a:pt x="1258025" y="0"/>
                  </a:lnTo>
                  <a:lnTo>
                    <a:pt x="1746306" y="488281"/>
                  </a:lnTo>
                  <a:lnTo>
                    <a:pt x="1258025" y="976562"/>
                  </a:lnTo>
                  <a:lnTo>
                    <a:pt x="0" y="976562"/>
                  </a:lnTo>
                  <a:lnTo>
                    <a:pt x="488281" y="488281"/>
                  </a:lnTo>
                  <a:lnTo>
                    <a:pt x="0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extrusionH="12700" prstMaterial="plastic">
              <a:bevelT w="50800" h="50800"/>
            </a:sp3d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70831" tIns="41275" rIns="488281" bIns="41275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IV </a:t>
              </a: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кв. </a:t>
              </a:r>
            </a:p>
            <a:p>
              <a:pPr algn="ctr" defTabSz="2889250">
                <a:lnSpc>
                  <a:spcPct val="90000"/>
                </a:lnSpc>
                <a:spcAft>
                  <a:spcPct val="35000"/>
                </a:spcAft>
              </a:pPr>
              <a:r>
                <a:rPr lang="ru-RU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75,</a:t>
              </a:r>
              <a:r>
                <a:rPr lang="en-US" sz="1200" b="1">
                  <a:solidFill>
                    <a:srgbClr val="002060"/>
                  </a:solidFill>
                  <a:latin typeface="Tahoma" pitchFamily="34" charset="0"/>
                  <a:cs typeface="Tahoma" pitchFamily="34" charset="0"/>
                </a:rPr>
                <a:t>0</a:t>
              </a:r>
              <a:endParaRPr lang="ru-RU" sz="1200" b="1">
                <a:solidFill>
                  <a:srgbClr val="002060"/>
                </a:solidFill>
                <a:latin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32" name="Овал 31"/>
          <p:cNvSpPr/>
          <p:nvPr/>
        </p:nvSpPr>
        <p:spPr>
          <a:xfrm>
            <a:off x="7661944" y="4845134"/>
            <a:ext cx="1368152" cy="5922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200,0</a:t>
            </a:r>
          </a:p>
        </p:txBody>
      </p:sp>
      <p:sp>
        <p:nvSpPr>
          <p:cNvPr id="33" name="Овал 32"/>
          <p:cNvSpPr/>
          <p:nvPr/>
        </p:nvSpPr>
        <p:spPr>
          <a:xfrm>
            <a:off x="7638611" y="3336432"/>
            <a:ext cx="1368152" cy="60553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100,0</a:t>
            </a:r>
          </a:p>
        </p:txBody>
      </p:sp>
      <p:sp>
        <p:nvSpPr>
          <p:cNvPr id="34" name="Овал 33"/>
          <p:cNvSpPr/>
          <p:nvPr/>
        </p:nvSpPr>
        <p:spPr>
          <a:xfrm>
            <a:off x="7636498" y="4101215"/>
            <a:ext cx="1368152" cy="605733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200,0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190500" y="5589588"/>
            <a:ext cx="8629650" cy="115252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Достижение цели  позволит обеспечить:</a:t>
            </a:r>
          </a:p>
          <a:p>
            <a:pPr algn="ctr"/>
            <a:r>
              <a:rPr lang="ru-RU" sz="11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доведение средней заработной платы преподавателей и мастеров производственного обучения образовательных учреждений начального и среднего профессионального образования, работников учреждений культуры до средней заработной платы в соответствующем регионе, </a:t>
            </a:r>
            <a:br>
              <a:rPr lang="ru-RU" sz="11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1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а также повышение к заработной платы врачей, преподавателей образовательных учреждений высшего профессионального образования и научных сотрудников до 200 процентов от средней заработной платы в соответствующем регионе (пункт 1 Указа Президента Российской Федерации от 07.05.2012 № 597)</a:t>
            </a:r>
            <a:endParaRPr lang="ru-RU" sz="110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604250" y="6524625"/>
            <a:ext cx="40005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15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75" y="-100013"/>
            <a:ext cx="6551613" cy="765176"/>
          </a:xfrm>
        </p:spPr>
        <p:txBody>
          <a:bodyPr>
            <a:noAutofit/>
          </a:bodyPr>
          <a:lstStyle/>
          <a:p>
            <a:r>
              <a:rPr sz="2200">
                <a:solidFill>
                  <a:srgbClr val="3C578C"/>
                </a:solidFill>
              </a:rPr>
              <a:t/>
            </a:r>
            <a:br>
              <a:rPr sz="2200">
                <a:solidFill>
                  <a:srgbClr val="3C578C"/>
                </a:solidFill>
              </a:rPr>
            </a:br>
            <a:r>
              <a:rPr altLang="ko-KR" sz="1600">
                <a:solidFill>
                  <a:srgbClr val="376092"/>
                </a:solidFill>
              </a:rPr>
              <a:t>Цель 10 - Повышение эффективности государственного управления в сфере транспортного комплекса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72519" y="1412776"/>
          <a:ext cx="7056784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Схема 12"/>
          <p:cNvGraphicFramePr/>
          <p:nvPr/>
        </p:nvGraphicFramePr>
        <p:xfrm>
          <a:off x="206309" y="764704"/>
          <a:ext cx="6984776" cy="576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7604450" y="764704"/>
            <a:ext cx="1368152" cy="576064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 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79512" y="4077072"/>
            <a:ext cx="8793090" cy="24160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1100" b="1" u="sng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В </a:t>
            </a:r>
            <a:r>
              <a:rPr lang="en-US" sz="1100" b="1" u="sng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III </a:t>
            </a:r>
            <a:r>
              <a:rPr lang="ru-RU" sz="1100" b="1" u="sng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квартале 2013 г. реализованы ключевые события:</a:t>
            </a:r>
          </a:p>
          <a:p>
            <a:pPr marL="171450" indent="-171450" algn="just">
              <a:buFontTx/>
              <a:buChar char="-"/>
              <a:defRPr/>
            </a:pP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«Разработана Транспортная стратегия Российской Федерации на период до 2030 года»</a:t>
            </a:r>
            <a:r>
              <a:rPr lang="ru-RU" sz="1000" dirty="0"/>
              <a:t> </a:t>
            </a:r>
            <a:endParaRPr lang="ru-RU" sz="1000" dirty="0"/>
          </a:p>
          <a:p>
            <a:pPr algn="just">
              <a:defRPr/>
            </a:pP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Транспортная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стратегия направлена на совершенствование государственной политики в области транспорта, позволит обеспечить формирование единого транспортного пространства России, доступность и качество транспортно-логистических услуг в области грузовых перевозок и доступность и качество транспортных услуг для населения в соответствии с социальными стандартами. Проект Транспортной стратегии Российской Федерации на период до 2030 года прошёл экспертное и общественное обсуждение в рамках </a:t>
            </a:r>
            <a:r>
              <a:rPr lang="ru-RU" sz="1000" dirty="0" err="1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форсайт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-сессии, прошедшей под эгидой «Открытого правительства», и получил положительное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заключение, а также одобрен на заседании Правительства Российской Федерации (протокол от 27 августа 2013 г. № 29);</a:t>
            </a:r>
          </a:p>
          <a:p>
            <a:pPr indent="-171450" algn="just">
              <a:buFontTx/>
              <a:buChar char="-"/>
              <a:defRPr/>
            </a:pP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«План 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деятельности 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Министерства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транспорта Российской Федерации на 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2013 - 2018 гг.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, 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направленный на решение задач, поставленных в Указах Президента Российской Федерации от 07 мая 2012 г. № 596-606 и Основных направлениях деятельности Правительства Российской Федерации на период до 2018 года, уточнен по результатам его публичного обсуждения и экспертного сопровождения</a:t>
            </a:r>
            <a:r>
              <a:rPr lang="ru-RU" sz="10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» 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План деятельности Министерства транспорта Российской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Федерации на 2013 -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2018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гг.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одобрен по результатам его публичного обсуждения и экспертного сопровождения (протокол заседания Общественного совета Министерства транспорта Российской Федерации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</a:b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от 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19 июня 2013 г. № 17</a:t>
            </a:r>
            <a:r>
              <a:rPr lang="ru-RU" sz="1000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)</a:t>
            </a:r>
            <a:endParaRPr lang="ru-RU" sz="1000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659672" y="3212976"/>
            <a:ext cx="1344978" cy="79208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190</a:t>
            </a:r>
          </a:p>
        </p:txBody>
      </p:sp>
      <p:sp>
        <p:nvSpPr>
          <p:cNvPr id="9" name="Овал 8"/>
          <p:cNvSpPr/>
          <p:nvPr/>
        </p:nvSpPr>
        <p:spPr>
          <a:xfrm>
            <a:off x="7663579" y="2276872"/>
            <a:ext cx="1344978" cy="864096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2,56</a:t>
            </a:r>
          </a:p>
        </p:txBody>
      </p:sp>
      <p:sp>
        <p:nvSpPr>
          <p:cNvPr id="10" name="Овал 9"/>
          <p:cNvSpPr/>
          <p:nvPr/>
        </p:nvSpPr>
        <p:spPr>
          <a:xfrm>
            <a:off x="7663579" y="1412776"/>
            <a:ext cx="1344978" cy="79208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126,6</a:t>
            </a:r>
            <a:endParaRPr lang="ru-RU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835" name="TextBox 2"/>
          <p:cNvSpPr txBox="1">
            <a:spLocks noChangeArrowheads="1"/>
          </p:cNvSpPr>
          <p:nvPr/>
        </p:nvSpPr>
        <p:spPr bwMode="auto">
          <a:xfrm>
            <a:off x="179388" y="6492875"/>
            <a:ext cx="8424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Tahoma" pitchFamily="34" charset="0"/>
                <a:cs typeface="Tahoma" pitchFamily="34" charset="0"/>
              </a:rPr>
              <a:t>* динамика объемов выполненной транспортной работы за январь-октябрь 2013 года показывает, что плановое значение показателя</a:t>
            </a:r>
            <a:r>
              <a:rPr lang="en-US" sz="1000">
                <a:latin typeface="Tahoma" pitchFamily="34" charset="0"/>
                <a:cs typeface="Tahoma" pitchFamily="34" charset="0"/>
              </a:rPr>
              <a:t> </a:t>
            </a:r>
            <a:r>
              <a:rPr lang="ru-RU" sz="1000">
                <a:latin typeface="Tahoma" pitchFamily="34" charset="0"/>
                <a:cs typeface="Tahoma" pitchFamily="34" charset="0"/>
              </a:rPr>
              <a:t>может быть  достигнуто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43213" y="0"/>
            <a:ext cx="6300787" cy="8636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Формирование Плана деятельности Министерства транспорта Российской Федерации на 2013-2018 годы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31640" y="3789040"/>
            <a:ext cx="6624736" cy="307777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Принципы формирования</a:t>
            </a: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 rot="5400000">
            <a:off x="2015716" y="2744924"/>
            <a:ext cx="792088" cy="38884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Формирование </a:t>
            </a: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плана осуществляется исходя из общественно значимых целей деятельности Правительства </a:t>
            </a:r>
          </a:p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Российской Федерации</a:t>
            </a:r>
            <a:endParaRPr lang="ru-RU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 rot="5400000">
            <a:off x="6228184" y="2852936"/>
            <a:ext cx="1080120" cy="3960440"/>
          </a:xfrm>
          <a:prstGeom prst="rect">
            <a:avLst/>
          </a:prstGeom>
          <a:ln w="6350"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Установление конкретных промежуточных и окончательных результатов, имеющих конечный (измеримый) социально значимый эффект, в рамках достижения целей (ключевых событий</a:t>
            </a:r>
            <a:r>
              <a:rPr lang="ru-RU" sz="1400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ru-RU" sz="14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 rot="5400000">
            <a:off x="2159732" y="3537012"/>
            <a:ext cx="504056" cy="38884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Установление конкретных сроков достижения целей </a:t>
            </a:r>
            <a:endParaRPr lang="ru-RU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 rot="5400000">
            <a:off x="6264187" y="4041070"/>
            <a:ext cx="1008113" cy="3960440"/>
          </a:xfrm>
          <a:prstGeom prst="rect">
            <a:avLst/>
          </a:prstGeom>
          <a:ln w="6350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Наличие у  федерального органа исполнительной власти полномочий и ресурсов , необходимых и достаточных для достижения целей</a:t>
            </a:r>
            <a:endParaRPr lang="ru-RU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 rot="5400000">
            <a:off x="2051720" y="4221088"/>
            <a:ext cx="720080" cy="3888432"/>
          </a:xfrm>
          <a:prstGeom prst="rect">
            <a:avLst/>
          </a:prstGeom>
          <a:ln w="6350"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Возможность проведения регулярного мониторинга и оценки результативности реализации плана деятельности</a:t>
            </a:r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395536" y="1052736"/>
            <a:ext cx="8424936" cy="1169551"/>
          </a:xfrm>
          <a:prstGeom prst="rect">
            <a:avLst/>
          </a:prstGeom>
          <a:solidFill>
            <a:schemeClr val="accent1"/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ru-RU" sz="1400" b="1">
                <a:solidFill>
                  <a:schemeClr val="bg2"/>
                </a:solidFill>
                <a:latin typeface="Tahoma" pitchFamily="34" charset="0"/>
                <a:cs typeface="Tahoma" pitchFamily="34" charset="0"/>
              </a:rPr>
              <a:t>План деятельности Министерства транспорта Российской Федерации  на </a:t>
            </a:r>
          </a:p>
          <a:p>
            <a:pPr algn="ctr"/>
            <a:r>
              <a:rPr lang="ru-RU" sz="1400" b="1">
                <a:solidFill>
                  <a:schemeClr val="bg2"/>
                </a:solidFill>
                <a:latin typeface="Tahoma" pitchFamily="34" charset="0"/>
                <a:cs typeface="Tahoma" pitchFamily="34" charset="0"/>
              </a:rPr>
              <a:t>2013-2018 годы разработан для достижения  общественно значимых целей деятельности  Правительства Российской Федерации, в том числе  исполнения поручений, содержащихся в указах Президента Российской Федерации </a:t>
            </a:r>
          </a:p>
          <a:p>
            <a:pPr algn="ctr"/>
            <a:r>
              <a:rPr lang="ru-RU" sz="1400" b="1">
                <a:solidFill>
                  <a:schemeClr val="bg2"/>
                </a:solidFill>
                <a:latin typeface="Tahoma" pitchFamily="34" charset="0"/>
                <a:cs typeface="Tahoma" pitchFamily="34" charset="0"/>
              </a:rPr>
              <a:t>от 7 мая 2012 г. №596-606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331640" y="2276872"/>
            <a:ext cx="6696744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b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Поручение Правительства Российской Федерации от 17 мая 2013 г. № ДМ-П13-3286 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 rot="5400000">
            <a:off x="4283968" y="-819472"/>
            <a:ext cx="720080" cy="835292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 algn="ctr">
              <a:spcBef>
                <a:spcPts val="0"/>
              </a:spcBef>
              <a:buClr>
                <a:schemeClr val="hlink"/>
              </a:buClr>
              <a:buSzPct val="80000"/>
              <a:defRPr/>
            </a:pPr>
            <a:endParaRPr lang="ru-RU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buClr>
                <a:schemeClr val="hlink"/>
              </a:buClr>
              <a:buSzPct val="80000"/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Ответственный за достижение целей деятельности Министерства транспорта </a:t>
            </a:r>
          </a:p>
          <a:p>
            <a:pPr algn="ctr">
              <a:spcBef>
                <a:spcPts val="0"/>
              </a:spcBef>
              <a:buClr>
                <a:schemeClr val="hlink"/>
              </a:buClr>
              <a:buSzPct val="80000"/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Российской Федерации –  </a:t>
            </a:r>
            <a:r>
              <a:rPr lang="ru-RU" sz="1400" b="1" kern="0" dirty="0">
                <a:latin typeface="Tahoma" pitchFamily="34" charset="0"/>
                <a:ea typeface="Tahoma" pitchFamily="34" charset="0"/>
                <a:cs typeface="Tahoma" pitchFamily="34" charset="0"/>
              </a:rPr>
              <a:t>Министр транспорта Российской Федерации М.Ю. Соколов </a:t>
            </a:r>
            <a:r>
              <a:rPr lang="ru-RU" sz="1400" kern="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ctr">
              <a:defRPr/>
            </a:pPr>
            <a:r>
              <a:rPr lang="ru-RU" sz="1400" dirty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43213" y="0"/>
            <a:ext cx="6300787" cy="8636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План деятельности Министерства транспорта Российской Федерации на 2013-2018 годы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67544" y="972017"/>
            <a:ext cx="8424936" cy="58477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6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Цели Плана деятельности Министерства транспорта Российской Федерации </a:t>
            </a:r>
            <a:endParaRPr lang="ru-RU" sz="16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16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на </a:t>
            </a:r>
            <a:r>
              <a:rPr lang="ru-RU" sz="16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2013-2018 годы</a:t>
            </a: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 rot="5400000">
            <a:off x="2051720" y="44624"/>
            <a:ext cx="720080" cy="3888432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Цель 1. Удвоить строительство федеральных автомобильных дорог  в 2013-2022 гг. по сравнению с периодом 2003-2012 годов</a:t>
            </a:r>
            <a:endParaRPr lang="ru-RU" sz="140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Rectangle 13"/>
          <p:cNvSpPr>
            <a:spLocks noChangeArrowheads="1"/>
          </p:cNvSpPr>
          <p:nvPr/>
        </p:nvSpPr>
        <p:spPr bwMode="auto">
          <a:xfrm rot="5400000">
            <a:off x="2115259" y="3214751"/>
            <a:ext cx="576064" cy="3888432"/>
          </a:xfrm>
          <a:prstGeom prst="rect">
            <a:avLst/>
          </a:prstGeom>
          <a:ln w="6350"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4. Повышение качественных характеристик внутренних водных путей</a:t>
            </a:r>
          </a:p>
        </p:txBody>
      </p:sp>
      <p:sp>
        <p:nvSpPr>
          <p:cNvPr id="10" name="Rectangle 13"/>
          <p:cNvSpPr>
            <a:spLocks noChangeArrowheads="1"/>
          </p:cNvSpPr>
          <p:nvPr/>
        </p:nvSpPr>
        <p:spPr bwMode="auto">
          <a:xfrm rot="5400000">
            <a:off x="1683211" y="1268760"/>
            <a:ext cx="1440160" cy="3888432"/>
          </a:xfrm>
          <a:prstGeom prst="rect">
            <a:avLst/>
          </a:prstGeom>
          <a:ln w="6350"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2. Довести  протяженность автомобильных дорог общего пользования федерального значения, соответствующих нормативным требованиям к транспортно-эксплуатационным показателям, до 44085 км (83,2% от общей протяженности)</a:t>
            </a:r>
            <a:endParaRPr lang="ru-RU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 rot="5400000">
            <a:off x="2074032" y="4054762"/>
            <a:ext cx="675456" cy="3888432"/>
          </a:xfrm>
          <a:prstGeom prst="rect">
            <a:avLst/>
          </a:prstGeom>
          <a:ln w="6350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5. Развитие инфраструктуры железнодорожного транспорта </a:t>
            </a:r>
            <a:r>
              <a:rPr lang="ru-RU" sz="1400" dirty="0"/>
              <a:t> 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 rot="5400000">
            <a:off x="2087724" y="2456892"/>
            <a:ext cx="648072" cy="3888432"/>
          </a:xfrm>
          <a:prstGeom prst="rect">
            <a:avLst/>
          </a:prstGeom>
          <a:ln w="6350">
            <a:solidFill>
              <a:schemeClr val="tx2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3. Увеличить пропускную способность российских морских портов на 301,65 млн. тонн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 rot="5400000">
            <a:off x="6732240" y="-99392"/>
            <a:ext cx="432048" cy="3888432"/>
          </a:xfrm>
          <a:prstGeom prst="rect">
            <a:avLst/>
          </a:prstGeom>
          <a:ln w="952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6. Развитие аэропортовой сети</a:t>
            </a:r>
          </a:p>
        </p:txBody>
      </p:sp>
      <p:sp>
        <p:nvSpPr>
          <p:cNvPr id="32" name="Стрелка вниз 31"/>
          <p:cNvSpPr/>
          <p:nvPr/>
        </p:nvSpPr>
        <p:spPr>
          <a:xfrm>
            <a:off x="4356100" y="1590675"/>
            <a:ext cx="647700" cy="48974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>
              <a:lumMod val="7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 rot="5400000">
            <a:off x="6588224" y="1340768"/>
            <a:ext cx="720080" cy="3888432"/>
          </a:xfrm>
          <a:prstGeom prst="rect">
            <a:avLst/>
          </a:prstGeom>
          <a:ln w="952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8.Транспортное обеспечение крупных спортивно-массовых мероприятий международного уровня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 rot="5400000">
            <a:off x="6660232" y="548680"/>
            <a:ext cx="576064" cy="3888432"/>
          </a:xfrm>
          <a:prstGeom prst="rect">
            <a:avLst/>
          </a:prstGeom>
          <a:ln w="952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7. Развитие региональной авиации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 rot="5400000">
            <a:off x="6084168" y="2708920"/>
            <a:ext cx="1728192" cy="3888432"/>
          </a:xfrm>
          <a:prstGeom prst="rect">
            <a:avLst/>
          </a:prstGeom>
          <a:ln w="9525"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270" anchor="ctr"/>
          <a:lstStyle/>
          <a:p>
            <a:pPr>
              <a:defRPr/>
            </a:pP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Цель 9. Повышение заработной платы педагогических работников общего, среднего профессионального и высшего образования, научных сотрудников, врачей и работников культуры в организациях транспортного комплекса</a:t>
            </a:r>
          </a:p>
        </p:txBody>
      </p:sp>
      <p:sp>
        <p:nvSpPr>
          <p:cNvPr id="10255" name="Прямоугольник 17"/>
          <p:cNvSpPr>
            <a:spLocks noChangeArrowheads="1"/>
          </p:cNvSpPr>
          <p:nvPr/>
        </p:nvSpPr>
        <p:spPr bwMode="auto">
          <a:xfrm>
            <a:off x="5003800" y="5589588"/>
            <a:ext cx="3889375" cy="7381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Цель 10. Повышение эффективности государственного управления в сфере транспортного комплекса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411538" y="115888"/>
            <a:ext cx="5722937" cy="831850"/>
          </a:xfrm>
        </p:spPr>
        <p:txBody>
          <a:bodyPr>
            <a:spAutoFit/>
          </a:bodyPr>
          <a:lstStyle/>
          <a:p>
            <a:pPr algn="l" eaLnBrk="1" hangingPunct="1">
              <a:defRPr/>
            </a:pPr>
            <a:r>
              <a:rPr lang="ru-RU" sz="1600" b="1" dirty="0" smtClean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Инструменты достижения целей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Плана деятельности Министерства транспорта Российской Федерации на 2013-2018 годы</a:t>
            </a:r>
            <a:endParaRPr lang="ru-RU" sz="1600" b="1" dirty="0" smtClean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755650" y="1052513"/>
            <a:ext cx="7632700" cy="585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Государственная программа  Российской Федерации 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«Развитие транспортной системы»</a:t>
            </a: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755650" y="2997200"/>
            <a:ext cx="7632700" cy="338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Государственные программы Российской Федерации</a:t>
            </a:r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179388" y="3860800"/>
            <a:ext cx="8785225" cy="25050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875"/>
              </a:lnSpc>
            </a:pPr>
            <a:r>
              <a:rPr lang="ru-RU" sz="1400">
                <a:latin typeface="Tahoma" pitchFamily="34" charset="0"/>
                <a:cs typeface="Tahoma" pitchFamily="34" charset="0"/>
              </a:rPr>
              <a:t>«Развитие здравоохранения», «Развитие образования», «Социальная поддержка граждан», «Обеспечение доступным и комфортным жильем и коммунальными услугами граждан Российской Федерации», «Обеспечение общественного порядка и противодействие преступности», </a:t>
            </a:r>
          </a:p>
          <a:p>
            <a:pPr algn="ctr">
              <a:lnSpc>
                <a:spcPts val="1875"/>
              </a:lnSpc>
            </a:pPr>
            <a:r>
              <a:rPr lang="ru-RU" sz="1400">
                <a:latin typeface="Tahoma" pitchFamily="34" charset="0"/>
                <a:cs typeface="Tahoma" pitchFamily="34" charset="0"/>
              </a:rPr>
              <a:t>«Защита населения и территорий от чрезвычайных ситуаций, обеспечение пожарной безопасности и безопасности людей на водных объектах», «Развитие культуры и туризма», «Развитие науки и технологий», «Развитие авиационной промышленности», «Развитие судостроения»,</a:t>
            </a:r>
          </a:p>
          <a:p>
            <a:pPr algn="ctr">
              <a:lnSpc>
                <a:spcPts val="1875"/>
              </a:lnSpc>
            </a:pPr>
            <a:r>
              <a:rPr lang="ru-RU" sz="1400">
                <a:latin typeface="Tahoma" pitchFamily="34" charset="0"/>
                <a:cs typeface="Tahoma" pitchFamily="34" charset="0"/>
              </a:rPr>
              <a:t> «Развитие атомного энергопромышленного комплекса», «Информационное общество», «Обеспечение обороноспособности страны», «Социально-экономическое развитие Калининградской области»,  «Социально-экономическое развитие Дальнего Востока и Байкальского региона», «Развитие Северо-Кавказского федерального округа» 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179387" y="1772816"/>
            <a:ext cx="8785225" cy="10668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>
            <a:spAutoFit/>
          </a:bodyPr>
          <a:lstStyle/>
          <a:p>
            <a:pPr algn="ctr">
              <a:lnSpc>
                <a:spcPts val="1875"/>
              </a:lnSpc>
              <a:spcBef>
                <a:spcPct val="50000"/>
              </a:spcBef>
              <a:defRPr/>
            </a:pPr>
            <a:r>
              <a:rPr lang="ru-RU" sz="1400" dirty="0">
                <a:latin typeface="Tahoma" pitchFamily="34" charset="0"/>
                <a:cs typeface="Tahoma" pitchFamily="34" charset="0"/>
              </a:rPr>
              <a:t>Утверждена распоряжением Правительства Российской Федерации от 28 декабря 2012 года  № 2600-р Ответственный исполнитель - Минтранс России</a:t>
            </a:r>
          </a:p>
          <a:p>
            <a:pPr algn="ctr">
              <a:lnSpc>
                <a:spcPts val="1875"/>
              </a:lnSpc>
              <a:defRPr/>
            </a:pPr>
            <a:r>
              <a:rPr lang="ru-RU" sz="1400" dirty="0">
                <a:latin typeface="Tahoma" pitchFamily="34" charset="0"/>
                <a:cs typeface="Tahoma" pitchFamily="34" charset="0"/>
              </a:rPr>
              <a:t>Соисполнители</a:t>
            </a:r>
            <a:r>
              <a:rPr lang="ru-RU" sz="1400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ru-RU" sz="1400" dirty="0" err="1">
                <a:latin typeface="Tahoma" pitchFamily="34" charset="0"/>
                <a:cs typeface="Tahoma" pitchFamily="34" charset="0"/>
              </a:rPr>
              <a:t>Росжелдор</a:t>
            </a:r>
            <a:r>
              <a:rPr lang="ru-RU" sz="1400" dirty="0">
                <a:latin typeface="Tahoma" pitchFamily="34" charset="0"/>
                <a:cs typeface="Tahoma" pitchFamily="34" charset="0"/>
              </a:rPr>
              <a:t>, </a:t>
            </a:r>
            <a:r>
              <a:rPr lang="ru-RU" sz="1400" dirty="0" err="1">
                <a:latin typeface="Tahoma" pitchFamily="34" charset="0"/>
                <a:cs typeface="Tahoma" pitchFamily="34" charset="0"/>
              </a:rPr>
              <a:t>Росавтодор</a:t>
            </a:r>
            <a:r>
              <a:rPr lang="ru-RU" sz="1400" dirty="0">
                <a:latin typeface="Tahoma" pitchFamily="34" charset="0"/>
                <a:cs typeface="Tahoma" pitchFamily="34" charset="0"/>
              </a:rPr>
              <a:t>, </a:t>
            </a:r>
            <a:r>
              <a:rPr lang="ru-RU" sz="1400" dirty="0" err="1">
                <a:latin typeface="Tahoma" pitchFamily="34" charset="0"/>
                <a:cs typeface="Tahoma" pitchFamily="34" charset="0"/>
              </a:rPr>
              <a:t>Росавиация</a:t>
            </a:r>
            <a:r>
              <a:rPr lang="ru-RU" sz="1400" dirty="0">
                <a:latin typeface="Tahoma" pitchFamily="34" charset="0"/>
                <a:cs typeface="Tahoma" pitchFamily="34" charset="0"/>
              </a:rPr>
              <a:t>, </a:t>
            </a:r>
            <a:r>
              <a:rPr lang="ru-RU" sz="1400" dirty="0" err="1">
                <a:latin typeface="Tahoma" pitchFamily="34" charset="0"/>
                <a:cs typeface="Tahoma" pitchFamily="34" charset="0"/>
              </a:rPr>
              <a:t>Росморречфлот</a:t>
            </a:r>
            <a:r>
              <a:rPr lang="ru-RU" sz="1400" dirty="0">
                <a:latin typeface="Tahoma" pitchFamily="34" charset="0"/>
                <a:cs typeface="Tahoma" pitchFamily="34" charset="0"/>
              </a:rPr>
              <a:t>, </a:t>
            </a:r>
            <a:r>
              <a:rPr lang="ru-RU" sz="1400" dirty="0" err="1">
                <a:latin typeface="Tahoma" pitchFamily="34" charset="0"/>
                <a:cs typeface="Tahoma" pitchFamily="34" charset="0"/>
              </a:rPr>
              <a:t>Ространснадзор</a:t>
            </a:r>
            <a:endParaRPr lang="ru-RU" sz="1400" dirty="0">
              <a:latin typeface="Tahoma" pitchFamily="34" charset="0"/>
              <a:cs typeface="Tahoma" pitchFamily="34" charset="0"/>
            </a:endParaRPr>
          </a:p>
          <a:p>
            <a:pPr algn="ctr">
              <a:lnSpc>
                <a:spcPts val="1875"/>
              </a:lnSpc>
              <a:defRPr/>
            </a:pPr>
            <a:r>
              <a:rPr lang="ru-RU" sz="1400" dirty="0">
                <a:latin typeface="Tahoma" pitchFamily="34" charset="0"/>
                <a:cs typeface="Tahoma" pitchFamily="34" charset="0"/>
              </a:rPr>
              <a:t>Участники: Минфин России, Росгидромет</a:t>
            </a:r>
            <a:endParaRPr lang="ru-RU" sz="14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179388" y="3409950"/>
            <a:ext cx="8785225" cy="30638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400" dirty="0">
                <a:latin typeface="Tahoma" pitchFamily="34" charset="0"/>
                <a:cs typeface="Tahoma" pitchFamily="34" charset="0"/>
              </a:rPr>
              <a:t>Соисполнители и участники - Минтранс России и подведомственные агентства</a:t>
            </a:r>
            <a:endParaRPr lang="ru-RU" sz="1400" dirty="0">
              <a:solidFill>
                <a:srgbClr val="00206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875463" y="6381750"/>
            <a:ext cx="2133600" cy="365125"/>
          </a:xfrm>
        </p:spPr>
        <p:txBody>
          <a:bodyPr/>
          <a:lstStyle/>
          <a:p>
            <a:pPr>
              <a:defRPr/>
            </a:pPr>
            <a:fld id="{142D4D8A-94AD-40AD-B77F-CA658A5240B2}" type="slidenum">
              <a:rPr lang="ru-RU" b="1" i="1" smtClean="0">
                <a:solidFill>
                  <a:srgbClr val="1C4DB0"/>
                </a:solidFill>
              </a:rPr>
              <a:pPr>
                <a:defRPr/>
              </a:pPr>
              <a:t>4</a:t>
            </a:fld>
            <a:endParaRPr lang="ru-RU" b="1" i="1" dirty="0">
              <a:solidFill>
                <a:srgbClr val="1C4DB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675" y="0"/>
            <a:ext cx="6156325" cy="1484313"/>
          </a:xfrm>
        </p:spPr>
        <p:txBody>
          <a:bodyPr/>
          <a:lstStyle/>
          <a:p>
            <a:r>
              <a:rPr sz="1600">
                <a:solidFill>
                  <a:srgbClr val="376092"/>
                </a:solidFill>
              </a:rPr>
              <a:t>Мониторинг хода реализации</a:t>
            </a:r>
            <a:br>
              <a:rPr sz="1600">
                <a:solidFill>
                  <a:srgbClr val="376092"/>
                </a:solidFill>
              </a:rPr>
            </a:br>
            <a:r>
              <a:rPr sz="1600">
                <a:solidFill>
                  <a:srgbClr val="376092"/>
                </a:solidFill>
              </a:rPr>
              <a:t>планов деятельности федеральных органов исполнительной власти</a:t>
            </a:r>
            <a:r>
              <a:rPr sz="2400">
                <a:solidFill>
                  <a:srgbClr val="376092"/>
                </a:solidFill>
              </a:rPr>
              <a:t/>
            </a:r>
            <a:br>
              <a:rPr sz="2400">
                <a:solidFill>
                  <a:srgbClr val="376092"/>
                </a:solidFill>
              </a:rPr>
            </a:br>
            <a:endParaRPr>
              <a:solidFill>
                <a:srgbClr val="37609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1196752"/>
            <a:ext cx="7560841" cy="864096"/>
          </a:xfrm>
          <a:prstGeom prst="rect">
            <a:avLst/>
          </a:prstGeom>
          <a:solidFill>
            <a:srgbClr val="CFDDED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Поручение заместителя Председателя Правительства </a:t>
            </a:r>
          </a:p>
          <a:p>
            <a:pPr algn="ctr"/>
            <a:r>
              <a:rPr lang="ru-RU" sz="14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Российской Федерации С.Э. Приходько от 25.07.2013 № СП-П13-5267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9591" y="2348880"/>
            <a:ext cx="7560841" cy="1080119"/>
          </a:xfrm>
          <a:prstGeom prst="rect">
            <a:avLst/>
          </a:prstGeom>
          <a:solidFill>
            <a:srgbClr val="3F87C9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Методические указания  по составлению квартальных и годовых отчетов о ходе исполнения планов деятельности федеральных органов исполнительной власти, а также порядку внесения изменений в планы деятельности федеральных органов исполнительной власти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48065" y="3663127"/>
            <a:ext cx="3312368" cy="1140059"/>
          </a:xfrm>
          <a:prstGeom prst="rect">
            <a:avLst/>
          </a:prstGeom>
          <a:solidFill>
            <a:srgbClr val="CFDDED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Квартальные отчеты</a:t>
            </a:r>
          </a:p>
          <a:p>
            <a:pPr algn="ctr"/>
            <a:r>
              <a:rPr lang="ru-RU" sz="12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до 15 числа месяца, следующего за отчетным кварталом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99591" y="5085184"/>
            <a:ext cx="7560842" cy="1412674"/>
          </a:xfrm>
          <a:prstGeom prst="rect">
            <a:avLst/>
          </a:prstGeom>
          <a:solidFill>
            <a:srgbClr val="CFDDED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3663127"/>
            <a:ext cx="3528391" cy="1152128"/>
          </a:xfrm>
          <a:prstGeom prst="rect">
            <a:avLst/>
          </a:prstGeom>
          <a:solidFill>
            <a:srgbClr val="CFDDED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Годовые отчеты</a:t>
            </a:r>
          </a:p>
          <a:p>
            <a:pPr algn="ctr"/>
            <a:r>
              <a:rPr lang="ru-RU" sz="12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 до 1 февраля года, </a:t>
            </a:r>
          </a:p>
          <a:p>
            <a:pPr algn="ctr"/>
            <a:r>
              <a:rPr lang="ru-RU" sz="1200" b="1">
                <a:solidFill>
                  <a:srgbClr val="17375E"/>
                </a:solidFill>
                <a:latin typeface="Tahoma" pitchFamily="34" charset="0"/>
                <a:cs typeface="Tahoma" pitchFamily="34" charset="0"/>
              </a:rPr>
              <a:t>следующего за отчетным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043608" y="5179453"/>
            <a:ext cx="2348323" cy="1224135"/>
          </a:xfrm>
          <a:prstGeom prst="rect">
            <a:avLst/>
          </a:prstGeom>
          <a:solidFill>
            <a:srgbClr val="3F87C9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Правительство Российской Федерации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563888" y="5179453"/>
            <a:ext cx="2376264" cy="1224135"/>
          </a:xfrm>
          <a:prstGeom prst="rect">
            <a:avLst/>
          </a:prstGeom>
          <a:solidFill>
            <a:srgbClr val="3F87C9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Аналитический центр при Правительстве Российской Федерации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156176" y="5179453"/>
            <a:ext cx="2232249" cy="1224135"/>
          </a:xfrm>
          <a:prstGeom prst="rect">
            <a:avLst/>
          </a:prstGeom>
          <a:solidFill>
            <a:srgbClr val="3F87C9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АИС АКПД </a:t>
            </a:r>
          </a:p>
          <a:p>
            <a:pPr algn="ctr"/>
            <a:r>
              <a:rPr lang="ru-RU" sz="10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автоматизированная информационная система аналитического контроля планов деятельности </a:t>
            </a:r>
            <a:endParaRPr lang="ru-RU" sz="1000" b="1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Стрелка вниз 22"/>
          <p:cNvSpPr/>
          <p:nvPr/>
        </p:nvSpPr>
        <p:spPr>
          <a:xfrm>
            <a:off x="3908425" y="2060575"/>
            <a:ext cx="1762125" cy="288925"/>
          </a:xfrm>
          <a:prstGeom prst="down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" name="Стрелка вниз 23"/>
          <p:cNvSpPr/>
          <p:nvPr/>
        </p:nvSpPr>
        <p:spPr>
          <a:xfrm>
            <a:off x="2484438" y="3408363"/>
            <a:ext cx="650875" cy="287337"/>
          </a:xfrm>
          <a:prstGeom prst="downArrow">
            <a:avLst/>
          </a:prstGeom>
          <a:solidFill>
            <a:srgbClr val="3F87C9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CFDDED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6408738" y="3408363"/>
            <a:ext cx="708025" cy="287337"/>
          </a:xfrm>
          <a:prstGeom prst="downArrow">
            <a:avLst/>
          </a:prstGeom>
          <a:solidFill>
            <a:srgbClr val="3F87C9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3638550" y="4822825"/>
            <a:ext cx="2301875" cy="261938"/>
          </a:xfrm>
          <a:prstGeom prst="down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CFDDE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75" y="188913"/>
            <a:ext cx="6192838" cy="1152525"/>
          </a:xfrm>
        </p:spPr>
        <p:txBody>
          <a:bodyPr/>
          <a:lstStyle/>
          <a:p>
            <a:r>
              <a:rPr sz="1600">
                <a:solidFill>
                  <a:srgbClr val="376092"/>
                </a:solidFill>
              </a:rPr>
              <a:t>Форма квартального отчета о ходе реализации </a:t>
            </a:r>
            <a:br>
              <a:rPr sz="1600">
                <a:solidFill>
                  <a:srgbClr val="376092"/>
                </a:solidFill>
              </a:rPr>
            </a:br>
            <a:r>
              <a:rPr sz="1600">
                <a:solidFill>
                  <a:srgbClr val="376092"/>
                </a:solidFill>
              </a:rPr>
              <a:t>Плана деятельности Министерства транспорта </a:t>
            </a:r>
            <a:br>
              <a:rPr sz="1600">
                <a:solidFill>
                  <a:srgbClr val="376092"/>
                </a:solidFill>
              </a:rPr>
            </a:br>
            <a:r>
              <a:rPr sz="1600">
                <a:solidFill>
                  <a:srgbClr val="376092"/>
                </a:solidFill>
              </a:rPr>
              <a:t>Российской Федерации на 2013-2018 годы</a:t>
            </a:r>
            <a:r>
              <a:rPr sz="3200">
                <a:solidFill>
                  <a:srgbClr val="376092"/>
                </a:solidFill>
              </a:rPr>
              <a:t/>
            </a:r>
            <a:br>
              <a:rPr sz="3200">
                <a:solidFill>
                  <a:srgbClr val="376092"/>
                </a:solidFill>
              </a:rPr>
            </a:br>
            <a:r>
              <a:rPr sz="2100">
                <a:solidFill>
                  <a:srgbClr val="376092"/>
                </a:solidFill>
              </a:rPr>
              <a:t/>
            </a:r>
            <a:br>
              <a:rPr sz="2100">
                <a:solidFill>
                  <a:srgbClr val="376092"/>
                </a:solidFill>
              </a:rPr>
            </a:br>
            <a:endParaRPr sz="2100">
              <a:solidFill>
                <a:srgbClr val="376092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293886" y="1773324"/>
            <a:ext cx="5148236" cy="64807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Форма квартального отчета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47480" y="4581127"/>
            <a:ext cx="1656184" cy="10081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Ожидаемые значения на конец текущего года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27584" y="4596758"/>
            <a:ext cx="1699998" cy="10081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Плановые значения на текущий год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68004" y="2924944"/>
            <a:ext cx="3710122" cy="11161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Сведения о ключевых событиях Плана деятельности 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78619" y="2924944"/>
            <a:ext cx="3600400" cy="1116123"/>
          </a:xfrm>
          <a:prstGeom prst="roundRect">
            <a:avLst/>
          </a:prstGeom>
          <a:solidFill>
            <a:srgbClr val="CFDDE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Сведения о достижении значений целевых показателей (индикаторов)</a:t>
            </a:r>
          </a:p>
          <a:p>
            <a:pPr algn="ctr"/>
            <a:r>
              <a:rPr lang="ru-RU" sz="1200" b="1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 Плана деятельности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477492" y="4590408"/>
            <a:ext cx="1332484" cy="99883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Ожидаемая  дата наступления 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057159" y="4590408"/>
            <a:ext cx="1331812" cy="99883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Фактическая</a:t>
            </a:r>
          </a:p>
          <a:p>
            <a:pPr algn="ctr"/>
            <a:r>
              <a:rPr lang="ru-RU" sz="1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дата наступления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611503" y="4581128"/>
            <a:ext cx="1314313" cy="10081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Плановая дата наступления </a:t>
            </a:r>
          </a:p>
        </p:txBody>
      </p:sp>
      <p:cxnSp>
        <p:nvCxnSpPr>
          <p:cNvPr id="8" name="Соединительная линия уступом 7"/>
          <p:cNvCxnSpPr>
            <a:endCxn id="0" idx="0"/>
          </p:cNvCxnSpPr>
          <p:nvPr/>
        </p:nvCxnSpPr>
        <p:spPr>
          <a:xfrm rot="10800000" flipV="1">
            <a:off x="2778125" y="2349500"/>
            <a:ext cx="2524125" cy="57467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Соединительная линия уступом 25"/>
          <p:cNvCxnSpPr>
            <a:endCxn id="0" idx="0"/>
          </p:cNvCxnSpPr>
          <p:nvPr/>
        </p:nvCxnSpPr>
        <p:spPr>
          <a:xfrm>
            <a:off x="4935538" y="2349500"/>
            <a:ext cx="1787525" cy="574675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оединительная линия уступом 42"/>
          <p:cNvCxnSpPr>
            <a:stCxn id="0" idx="2"/>
            <a:endCxn id="0" idx="0"/>
          </p:cNvCxnSpPr>
          <p:nvPr/>
        </p:nvCxnSpPr>
        <p:spPr>
          <a:xfrm rot="5400000">
            <a:off x="6448425" y="4316413"/>
            <a:ext cx="549275" cy="127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44"/>
          <p:cNvCxnSpPr>
            <a:stCxn id="0" idx="2"/>
            <a:endCxn id="0" idx="0"/>
          </p:cNvCxnSpPr>
          <p:nvPr/>
        </p:nvCxnSpPr>
        <p:spPr>
          <a:xfrm rot="16200000" flipH="1">
            <a:off x="7158831" y="3606007"/>
            <a:ext cx="549275" cy="142081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Соединительная линия уступом 48"/>
          <p:cNvCxnSpPr>
            <a:stCxn id="0" idx="2"/>
            <a:endCxn id="0" idx="0"/>
          </p:cNvCxnSpPr>
          <p:nvPr/>
        </p:nvCxnSpPr>
        <p:spPr>
          <a:xfrm rot="5400000">
            <a:off x="5726113" y="3584575"/>
            <a:ext cx="539750" cy="145415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Соединительная линия уступом 56"/>
          <p:cNvCxnSpPr/>
          <p:nvPr/>
        </p:nvCxnSpPr>
        <p:spPr>
          <a:xfrm rot="16200000" flipH="1">
            <a:off x="2887663" y="3913187"/>
            <a:ext cx="539750" cy="796925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>
            <a:off x="1763713" y="4311650"/>
            <a:ext cx="1014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763713" y="4329113"/>
            <a:ext cx="0" cy="268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213" y="0"/>
            <a:ext cx="6480175" cy="765175"/>
          </a:xfrm>
        </p:spPr>
        <p:txBody>
          <a:bodyPr>
            <a:noAutofit/>
          </a:bodyPr>
          <a:lstStyle/>
          <a:p>
            <a:pPr eaLnBrk="1" hangingPunct="1"/>
            <a:r>
              <a:rPr sz="2200">
                <a:solidFill>
                  <a:srgbClr val="3C578C"/>
                </a:solidFill>
              </a:rPr>
              <a:t/>
            </a:r>
            <a:br>
              <a:rPr sz="2200">
                <a:solidFill>
                  <a:srgbClr val="3C578C"/>
                </a:solidFill>
              </a:rPr>
            </a:br>
            <a:r>
              <a:rPr sz="1600">
                <a:solidFill>
                  <a:srgbClr val="376092"/>
                </a:solidFill>
              </a:rPr>
              <a:t>Цель 1 - Удвоить строительство федеральных автомобильных дорог  в 2013-2022 гг. по сравнению с периодом 2003-2012 годов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6873" y="980728"/>
            <a:ext cx="8424936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цели –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Российской Федерации Белозёров О.В.,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Росавтодора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Старовойт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Р.В., Председатель правления ГК «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Автодор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»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Кельбах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С.В.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79512" y="2420888"/>
          <a:ext cx="6912768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Схема 12"/>
          <p:cNvGraphicFramePr/>
          <p:nvPr/>
        </p:nvGraphicFramePr>
        <p:xfrm>
          <a:off x="171745" y="1627059"/>
          <a:ext cx="6912768" cy="765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Овал 2"/>
          <p:cNvSpPr/>
          <p:nvPr/>
        </p:nvSpPr>
        <p:spPr>
          <a:xfrm>
            <a:off x="7436515" y="2420888"/>
            <a:ext cx="1368152" cy="72008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4860,6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490283" y="1627059"/>
            <a:ext cx="1368152" cy="72008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 </a:t>
            </a:r>
            <a:endParaRPr lang="ru-RU" sz="100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7436515" y="4221088"/>
            <a:ext cx="1368152" cy="79208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940,4</a:t>
            </a:r>
          </a:p>
        </p:txBody>
      </p:sp>
      <p:sp>
        <p:nvSpPr>
          <p:cNvPr id="12" name="Овал 11"/>
          <p:cNvSpPr/>
          <p:nvPr/>
        </p:nvSpPr>
        <p:spPr>
          <a:xfrm>
            <a:off x="7436515" y="3284984"/>
            <a:ext cx="1368152" cy="792088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4715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2075" y="5084763"/>
            <a:ext cx="8712200" cy="122396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altLang="ru-RU" sz="1100" b="1" dirty="0">
              <a:solidFill>
                <a:schemeClr val="tx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С учетом предусмотренных на 2019-2020 годы ежегодных объемов ввода автомобильных дорог общего пользования федерального значения более 1 тыс. км, в 2013-2022 годах ожидается ввод около </a:t>
            </a:r>
            <a: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</a:br>
            <a: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10 </a:t>
            </a:r>
            <a: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тыс. км, что обеспечит  выполнение подпункта 10 пункта 3 перечня поручений Президента Российской Федерации от 22 декабря 2012 г. № Пр-3410 по реализации Послания Президента Российской Федерации Федеральному Собранию Российской Федерации от </a:t>
            </a:r>
            <a: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12 </a:t>
            </a:r>
            <a: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декабря 2012 г. в части мер, направленных на развитие сети автомобильных дорог федерального </a:t>
            </a:r>
            <a:r>
              <a:rPr lang="ru-RU" alt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значения </a:t>
            </a:r>
            <a:endParaRPr lang="ru-RU" altLang="ru-RU" sz="1200" b="1" dirty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ru-RU" dirty="0"/>
          </a:p>
        </p:txBody>
      </p:sp>
      <p:sp>
        <p:nvSpPr>
          <p:cNvPr id="16404" name="TextBox 7"/>
          <p:cNvSpPr txBox="1">
            <a:spLocks noChangeArrowheads="1"/>
          </p:cNvSpPr>
          <p:nvPr/>
        </p:nvSpPr>
        <p:spPr bwMode="auto">
          <a:xfrm>
            <a:off x="92075" y="6308725"/>
            <a:ext cx="8656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000"/>
              <a:t>* </a:t>
            </a:r>
            <a:r>
              <a:rPr lang="ru-RU" sz="1000"/>
              <a:t>ожидаемое значение показателя обусловлено перераспределением средств федерального бюджета в размере 3 млрд. рублей в резервный фонд Правительства Российской Федерации  для ликвидации последствий крупномасштабного наводнения на Дальнем Востоке</a:t>
            </a:r>
            <a:endParaRPr lang="ru-RU" sz="10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3825" y="188913"/>
            <a:ext cx="6480175" cy="981075"/>
          </a:xfrm>
        </p:spPr>
        <p:txBody>
          <a:bodyPr>
            <a:noAutofit/>
          </a:bodyPr>
          <a:lstStyle/>
          <a:p>
            <a:pPr eaLnBrk="1" hangingPunct="1"/>
            <a:r>
              <a:rPr sz="2200">
                <a:solidFill>
                  <a:srgbClr val="3C578C"/>
                </a:solidFill>
              </a:rPr>
              <a:t/>
            </a:r>
            <a:br>
              <a:rPr sz="2200">
                <a:solidFill>
                  <a:srgbClr val="3C578C"/>
                </a:solidFill>
              </a:rPr>
            </a:br>
            <a:r>
              <a:rPr sz="1600">
                <a:solidFill>
                  <a:srgbClr val="376092"/>
                </a:solidFill>
              </a:rPr>
              <a:t>Цель 2 – Довести протяженность автомобильных дорог общего пользования федерального значения, соответствующих нормативным требованиям к транспортно-эксплуатационным показателям, </a:t>
            </a:r>
            <a:br>
              <a:rPr sz="1600">
                <a:solidFill>
                  <a:srgbClr val="376092"/>
                </a:solidFill>
              </a:rPr>
            </a:br>
            <a:r>
              <a:rPr sz="1600">
                <a:solidFill>
                  <a:srgbClr val="376092"/>
                </a:solidFill>
              </a:rPr>
              <a:t>до 44085 км (83,2% от общей протяженности)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2920" y="1700808"/>
            <a:ext cx="8424936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цели –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Российской Федерации Белозёров О.В.,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Росавтодора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Старовойт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Р.В., Председатель правления ГК «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Автодор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»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Кельбах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С.В.</a:t>
            </a: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</p:nvPr>
        </p:nvGraphicFramePr>
        <p:xfrm>
          <a:off x="323528" y="2436591"/>
          <a:ext cx="6674672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Схема 11"/>
          <p:cNvGraphicFramePr/>
          <p:nvPr/>
        </p:nvGraphicFramePr>
        <p:xfrm>
          <a:off x="329676" y="3311646"/>
          <a:ext cx="6685197" cy="1197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7279704" y="2492896"/>
            <a:ext cx="1368152" cy="720080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 </a:t>
            </a:r>
          </a:p>
        </p:txBody>
      </p:sp>
      <p:sp>
        <p:nvSpPr>
          <p:cNvPr id="8" name="Овал 7"/>
          <p:cNvSpPr/>
          <p:nvPr/>
        </p:nvSpPr>
        <p:spPr>
          <a:xfrm>
            <a:off x="7279704" y="3356992"/>
            <a:ext cx="1368152" cy="108012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44085</a:t>
            </a:r>
          </a:p>
        </p:txBody>
      </p:sp>
      <p:sp>
        <p:nvSpPr>
          <p:cNvPr id="9" name="Содержимое 8"/>
          <p:cNvSpPr txBox="1">
            <a:spLocks/>
          </p:cNvSpPr>
          <p:nvPr/>
        </p:nvSpPr>
        <p:spPr bwMode="auto">
          <a:xfrm>
            <a:off x="323850" y="4941888"/>
            <a:ext cx="8323263" cy="120015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0" hangingPunct="0">
              <a:buClr>
                <a:srgbClr val="C00000"/>
              </a:buClr>
              <a:buFont typeface="Wingdings" pitchFamily="2" charset="2"/>
              <a:buChar char="Ø"/>
            </a:pPr>
            <a:r>
              <a:rPr lang="ru-RU" sz="12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20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Для достижения цели необходимо завершить переход на 100-процентное финансирование работ по ремонту и содержанию автомобильных дорог общего пользования федерального значения по нормативам, утвержденным постановлением Правительства Российской Федерации от 23 августа 2007 г. № 539, с одновременной реализацией комплекса мер, направленных на усиление контроля за качеством дорожных работ, на основе системы мониторинга состояния автомобильных дорог, предусмотренной поручением Президента Российской Федерации от 29 апреля 2013 г. № Пр-967</a:t>
            </a:r>
            <a:endParaRPr lang="ru-RU" sz="120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75" y="188913"/>
            <a:ext cx="6480175" cy="719137"/>
          </a:xfrm>
        </p:spPr>
        <p:txBody>
          <a:bodyPr>
            <a:noAutofit/>
          </a:bodyPr>
          <a:lstStyle/>
          <a:p>
            <a:pPr eaLnBrk="1" hangingPunct="1"/>
            <a:r>
              <a:rPr sz="1600">
                <a:solidFill>
                  <a:srgbClr val="376092"/>
                </a:solidFill>
              </a:rPr>
              <a:t>Цель 3 – Увеличить пропускную способность российских морских портов на 301,65 млн. тонн</a:t>
            </a:r>
            <a:r>
              <a:rPr sz="1800">
                <a:solidFill>
                  <a:srgbClr val="376092"/>
                </a:solidFill>
              </a:rPr>
              <a:t/>
            </a:r>
            <a:br>
              <a:rPr sz="1800">
                <a:solidFill>
                  <a:srgbClr val="376092"/>
                </a:solidFill>
              </a:rPr>
            </a:br>
            <a:endParaRPr sz="1800">
              <a:solidFill>
                <a:srgbClr val="376092"/>
              </a:solidFill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63388" y="980728"/>
            <a:ext cx="8712968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Ответственные за достижение 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целей – </a:t>
            </a:r>
            <a:endParaRPr lang="ru-RU" sz="1200" b="1" dirty="0">
              <a:solidFill>
                <a:srgbClr val="376092"/>
              </a:solidFill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заместитель Министра транспорта Российской Федерации  Олерский В.А., </a:t>
            </a:r>
          </a:p>
          <a:p>
            <a:pPr algn="ctr">
              <a:spcBef>
                <a:spcPts val="0"/>
              </a:spcBef>
              <a:defRPr/>
            </a:pP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руководитель </a:t>
            </a:r>
            <a:r>
              <a:rPr lang="ru-RU" sz="1200" b="1" dirty="0" err="1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Росморречфлота</a:t>
            </a:r>
            <a:r>
              <a:rPr lang="ru-RU" sz="1200" b="1" dirty="0">
                <a:solidFill>
                  <a:srgbClr val="376092"/>
                </a:solidFill>
                <a:latin typeface="Tahoma" pitchFamily="34" charset="0"/>
                <a:cs typeface="Tahoma" pitchFamily="34" charset="0"/>
              </a:rPr>
              <a:t>   Давыденко А.А.</a:t>
            </a:r>
          </a:p>
        </p:txBody>
      </p:sp>
      <p:graphicFrame>
        <p:nvGraphicFramePr>
          <p:cNvPr id="7" name="Объект 10"/>
          <p:cNvGraphicFramePr>
            <a:graphicFrameLocks noGrp="1"/>
          </p:cNvGraphicFramePr>
          <p:nvPr>
            <p:ph sz="half" idx="2"/>
          </p:nvPr>
        </p:nvGraphicFramePr>
        <p:xfrm>
          <a:off x="263388" y="2060848"/>
          <a:ext cx="6984776" cy="1080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Схема 9"/>
          <p:cNvGraphicFramePr/>
          <p:nvPr/>
        </p:nvGraphicFramePr>
        <p:xfrm>
          <a:off x="263388" y="3212976"/>
          <a:ext cx="6972908" cy="100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7464188" y="2132856"/>
            <a:ext cx="1512168" cy="934648"/>
          </a:xfrm>
          <a:prstGeom prst="round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0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Целевое значение</a:t>
            </a:r>
            <a:endParaRPr lang="ru-RU" sz="100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464188" y="3284984"/>
            <a:ext cx="1512168" cy="1008112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262</a:t>
            </a:r>
          </a:p>
        </p:txBody>
      </p:sp>
      <p:sp>
        <p:nvSpPr>
          <p:cNvPr id="13" name="Содержимое 8"/>
          <p:cNvSpPr txBox="1">
            <a:spLocks/>
          </p:cNvSpPr>
          <p:nvPr/>
        </p:nvSpPr>
        <p:spPr bwMode="auto">
          <a:xfrm>
            <a:off x="263525" y="4724400"/>
            <a:ext cx="8712200" cy="1385888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eaLnBrk="0" hangingPunct="0">
              <a:buClr>
                <a:srgbClr val="C00000"/>
              </a:buClr>
              <a:defRPr/>
            </a:pP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Общий прирост производственной мощности российских морских портов возрастет на 301,65 млн. тонн, в том числе:</a:t>
            </a:r>
          </a:p>
          <a:p>
            <a:pPr algn="just" eaLnBrk="0" hangingPunct="0">
              <a:buClr>
                <a:srgbClr val="C00000"/>
              </a:buClr>
              <a:defRPr/>
            </a:pP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- прирост производственной мощности российских морских портов, предусмотренный государственной программой «Развитие транспортной системы», составит  за 2013-2018 годы  262 млн. тонн;</a:t>
            </a:r>
          </a:p>
          <a:p>
            <a:pPr eaLnBrk="0" hangingPunct="0">
              <a:buClr>
                <a:srgbClr val="C00000"/>
              </a:buClr>
              <a:defRPr/>
            </a:pP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- прирост производственной мощности российских портов, предусмотренный государственной программой «Социально-экономическое развитие Дальнего Востока и Байкальского региона», составит за 2015-2017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годы 39,65 </a:t>
            </a:r>
            <a:r>
              <a:rPr lang="ru-RU" sz="1200" b="1" dirty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млн. тонн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Доклад МИНТРАНСА (задан форма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Доклад МИНТРАНСА (задан форма)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13195</TotalTime>
  <Words>1753</Words>
  <Application>Microsoft Office PowerPoint</Application>
  <PresentationFormat>Экран (4:3)</PresentationFormat>
  <Paragraphs>187</Paragraphs>
  <Slides>16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Tahoma</vt:lpstr>
      <vt:lpstr>Times New Roman</vt:lpstr>
      <vt:lpstr>Wingdings</vt:lpstr>
      <vt:lpstr>4_Доклад МИНТРАНСА (задан форма)</vt:lpstr>
      <vt:lpstr>4_Доклад МИНТРАНСА (задан форма)</vt:lpstr>
      <vt:lpstr>4_Доклад МИНТРАНСА (задан форма)</vt:lpstr>
      <vt:lpstr> Отчет о деятельности  Министерства транспорта Российской Федерации за III квартал 2013 года</vt:lpstr>
      <vt:lpstr>Формирование Плана деятельности Министерства транспорта Российской Федерации на 2013-2018 годы</vt:lpstr>
      <vt:lpstr>План деятельности Министерства транспорта Российской Федерации на 2013-2018 годы</vt:lpstr>
      <vt:lpstr>Инструменты достижения целей Плана деятельности Министерства транспорта Российской Федерации на 2013-2018 годы</vt:lpstr>
      <vt:lpstr>Мониторинг хода реализации планов деятельности федеральных органов исполнительной власти </vt:lpstr>
      <vt:lpstr>Форма квартального отчета о ходе реализации  Плана деятельности Министерства транспорта  Российской Федерации на 2013-2018 годы  </vt:lpstr>
      <vt:lpstr> Цель 1 - Удвоить строительство федеральных автомобильных дорог  в 2013-2022 гг. по сравнению с периодом 2003-2012 годов</vt:lpstr>
      <vt:lpstr> Цель 2 – Довести протяженность автомобильных дорог общего пользования федерального значения, соответствующих нормативным требованиям к транспортно-эксплуатационным показателям,  до 44085 км (83,2% от общей протяженности)</vt:lpstr>
      <vt:lpstr>Цель 3 – Увеличить пропускную способность российских морских портов на 301,65 млн. тонн </vt:lpstr>
      <vt:lpstr>Цель 4 – Повышение качественных характеристик внутренних водных путей</vt:lpstr>
      <vt:lpstr> Цель 5 – Развитие инфраструктуры  железнодорожного транспорта</vt:lpstr>
      <vt:lpstr> Цель 6 – Развитие аэропортовой сети </vt:lpstr>
      <vt:lpstr>   Цель 7 - Развитие региональной авиации  </vt:lpstr>
      <vt:lpstr>Слайд 14</vt:lpstr>
      <vt:lpstr> Цель 9 - Повышение заработной платы педагогических работников общего, среднего профессионального и высшего образования, научных сотрудников, врачей и  работников культуры</vt:lpstr>
      <vt:lpstr> Цель 10 - Повышение эффективности государственного управления в сфере транспортного комплекса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Наименование презентации</dc:title>
  <dc:creator>a.vasilyeva</dc:creator>
  <cp:lastModifiedBy>Людмила</cp:lastModifiedBy>
  <cp:revision>1390</cp:revision>
  <cp:lastPrinted>2013-11-19T11:27:04Z</cp:lastPrinted>
  <dcterms:created xsi:type="dcterms:W3CDTF">2011-08-10T08:18:47Z</dcterms:created>
  <dcterms:modified xsi:type="dcterms:W3CDTF">2013-11-20T07:57:09Z</dcterms:modified>
</cp:coreProperties>
</file>